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81" r:id="rId2"/>
    <p:sldId id="641" r:id="rId3"/>
    <p:sldId id="483" r:id="rId4"/>
    <p:sldId id="618" r:id="rId5"/>
    <p:sldId id="627" r:id="rId6"/>
    <p:sldId id="628" r:id="rId7"/>
    <p:sldId id="629" r:id="rId8"/>
    <p:sldId id="630" r:id="rId9"/>
    <p:sldId id="624" r:id="rId10"/>
    <p:sldId id="631" r:id="rId11"/>
    <p:sldId id="632" r:id="rId12"/>
    <p:sldId id="633" r:id="rId13"/>
    <p:sldId id="634" r:id="rId14"/>
    <p:sldId id="635" r:id="rId15"/>
    <p:sldId id="637" r:id="rId16"/>
    <p:sldId id="487" r:id="rId17"/>
    <p:sldId id="493" r:id="rId18"/>
    <p:sldId id="489" r:id="rId19"/>
    <p:sldId id="490" r:id="rId20"/>
    <p:sldId id="491" r:id="rId21"/>
    <p:sldId id="638" r:id="rId22"/>
    <p:sldId id="498" r:id="rId23"/>
    <p:sldId id="639" r:id="rId24"/>
    <p:sldId id="495" r:id="rId25"/>
    <p:sldId id="499" r:id="rId26"/>
    <p:sldId id="500" r:id="rId27"/>
    <p:sldId id="501" r:id="rId28"/>
    <p:sldId id="64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7" autoAdjust="0"/>
    <p:restoredTop sz="88534" autoAdjust="0"/>
  </p:normalViewPr>
  <p:slideViewPr>
    <p:cSldViewPr>
      <p:cViewPr>
        <p:scale>
          <a:sx n="54" d="100"/>
          <a:sy n="54" d="100"/>
        </p:scale>
        <p:origin x="24" y="31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71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0.png"/><Relationship Id="rId7" Type="http://schemas.openxmlformats.org/officeDocument/2006/relationships/image" Target="../media/image4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6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17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13" Type="http://schemas.openxmlformats.org/officeDocument/2006/relationships/image" Target="../media/image1300.png"/><Relationship Id="rId3" Type="http://schemas.openxmlformats.org/officeDocument/2006/relationships/image" Target="../media/image1200.png"/><Relationship Id="rId7" Type="http://schemas.openxmlformats.org/officeDocument/2006/relationships/image" Target="../media/image1240.png"/><Relationship Id="rId12" Type="http://schemas.openxmlformats.org/officeDocument/2006/relationships/image" Target="../media/image1290.png"/><Relationship Id="rId2" Type="http://schemas.openxmlformats.org/officeDocument/2006/relationships/image" Target="../media/image1190.pn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0.png"/><Relationship Id="rId11" Type="http://schemas.openxmlformats.org/officeDocument/2006/relationships/image" Target="../media/image1280.png"/><Relationship Id="rId5" Type="http://schemas.openxmlformats.org/officeDocument/2006/relationships/image" Target="../media/image1220.png"/><Relationship Id="rId15" Type="http://schemas.openxmlformats.org/officeDocument/2006/relationships/image" Target="../media/image132.png"/><Relationship Id="rId10" Type="http://schemas.openxmlformats.org/officeDocument/2006/relationships/image" Target="../media/image1270.png"/><Relationship Id="rId4" Type="http://schemas.openxmlformats.org/officeDocument/2006/relationships/image" Target="../media/image1210.png"/><Relationship Id="rId9" Type="http://schemas.openxmlformats.org/officeDocument/2006/relationships/image" Target="../media/image1260.png"/><Relationship Id="rId14" Type="http://schemas.openxmlformats.org/officeDocument/2006/relationships/image" Target="../media/image13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10.png"/><Relationship Id="rId7" Type="http://schemas.openxmlformats.org/officeDocument/2006/relationships/image" Target="../media/image1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10.png"/><Relationship Id="rId10" Type="http://schemas.openxmlformats.org/officeDocument/2006/relationships/image" Target="../media/image14.png"/><Relationship Id="rId4" Type="http://schemas.openxmlformats.org/officeDocument/2006/relationships/image" Target="../media/image81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CorePure1 Chapter 2 :: </a:t>
            </a:r>
            <a:br>
              <a:rPr lang="en-GB" b="1" dirty="0">
                <a:solidFill>
                  <a:srgbClr val="92D050"/>
                </a:solidFill>
              </a:rPr>
            </a:br>
            <a:r>
              <a:rPr lang="en-GB" dirty="0"/>
              <a:t>Argand Diagrams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14</a:t>
            </a:r>
            <a:r>
              <a:rPr lang="en-GB" baseline="30000" dirty="0"/>
              <a:t>th</a:t>
            </a:r>
            <a:r>
              <a:rPr lang="en-GB" dirty="0"/>
              <a:t>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A32F49-C6FF-44D8-9192-C5BF9559A10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C87EA07-46E1-438E-9BE0-039FE2E8945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Modulus-Argument Form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588CFCC-5629-4D51-9742-67084F428B1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863B14-0D93-4D8B-970F-258F6CD969A7}"/>
              </a:ext>
            </a:extLst>
          </p:cNvPr>
          <p:cNvCxnSpPr/>
          <p:nvPr/>
        </p:nvCxnSpPr>
        <p:spPr>
          <a:xfrm>
            <a:off x="539552" y="2492896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DC7577-4679-4337-9D57-9C65108ADFAF}"/>
              </a:ext>
            </a:extLst>
          </p:cNvPr>
          <p:cNvCxnSpPr>
            <a:cxnSpLocks/>
          </p:cNvCxnSpPr>
          <p:nvPr/>
        </p:nvCxnSpPr>
        <p:spPr>
          <a:xfrm flipV="1">
            <a:off x="1677350" y="1350561"/>
            <a:ext cx="0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F6C8B1-04C9-408B-9780-D5A387E35D71}"/>
                  </a:ext>
                </a:extLst>
              </p:cNvPr>
              <p:cNvSpPr txBox="1"/>
              <p:nvPr/>
            </p:nvSpPr>
            <p:spPr>
              <a:xfrm>
                <a:off x="2907427" y="2323713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F6C8B1-04C9-408B-9780-D5A387E35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427" y="2323713"/>
                <a:ext cx="532059" cy="307777"/>
              </a:xfrm>
              <a:prstGeom prst="rect">
                <a:avLst/>
              </a:prstGeom>
              <a:blipFill>
                <a:blip r:embed="rId2"/>
                <a:stretch>
                  <a:fillRect r="-11494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1280D9-75C9-4D46-B78D-89DC2B30A2B2}"/>
                  </a:ext>
                </a:extLst>
              </p:cNvPr>
              <p:cNvSpPr txBox="1"/>
              <p:nvPr/>
            </p:nvSpPr>
            <p:spPr>
              <a:xfrm>
                <a:off x="1411320" y="1042784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1280D9-75C9-4D46-B78D-89DC2B30A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320" y="1042784"/>
                <a:ext cx="532059" cy="307777"/>
              </a:xfrm>
              <a:prstGeom prst="rect">
                <a:avLst/>
              </a:prstGeom>
              <a:blipFill>
                <a:blip r:embed="rId3"/>
                <a:stretch>
                  <a:fillRect r="-14943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8E84C8B-0F6C-4B22-AD3E-5423A2C4D2E8}"/>
              </a:ext>
            </a:extLst>
          </p:cNvPr>
          <p:cNvSpPr/>
          <p:nvPr/>
        </p:nvSpPr>
        <p:spPr>
          <a:xfrm>
            <a:off x="2502818" y="1852191"/>
            <a:ext cx="71999" cy="719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A0F3CF-96BA-4A57-B496-821FE3C09692}"/>
              </a:ext>
            </a:extLst>
          </p:cNvPr>
          <p:cNvCxnSpPr>
            <a:cxnSpLocks/>
          </p:cNvCxnSpPr>
          <p:nvPr/>
        </p:nvCxnSpPr>
        <p:spPr>
          <a:xfrm flipH="1">
            <a:off x="1673225" y="1893069"/>
            <a:ext cx="860425" cy="6064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8B7134-3ABA-41CE-A164-D6C91A8BB95D}"/>
                  </a:ext>
                </a:extLst>
              </p:cNvPr>
              <p:cNvSpPr txBox="1"/>
              <p:nvPr/>
            </p:nvSpPr>
            <p:spPr>
              <a:xfrm>
                <a:off x="2574066" y="1988553"/>
                <a:ext cx="288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8B7134-3ABA-41CE-A164-D6C91A8BB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066" y="1988553"/>
                <a:ext cx="288029" cy="369332"/>
              </a:xfrm>
              <a:prstGeom prst="rect">
                <a:avLst/>
              </a:prstGeom>
              <a:blipFill>
                <a:blip r:embed="rId4"/>
                <a:stretch>
                  <a:fillRect r="-4167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19FBA4-DCC9-4852-8668-FF0230788CC4}"/>
                  </a:ext>
                </a:extLst>
              </p:cNvPr>
              <p:cNvSpPr txBox="1"/>
              <p:nvPr/>
            </p:nvSpPr>
            <p:spPr>
              <a:xfrm>
                <a:off x="2051537" y="2464166"/>
                <a:ext cx="288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19FBA4-DCC9-4852-8668-FF0230788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537" y="2464166"/>
                <a:ext cx="2880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55D4A3D-7B1D-46C9-963C-AC595843873A}"/>
              </a:ext>
            </a:extLst>
          </p:cNvPr>
          <p:cNvSpPr/>
          <p:nvPr/>
        </p:nvSpPr>
        <p:spPr>
          <a:xfrm>
            <a:off x="2019300" y="2278380"/>
            <a:ext cx="68580" cy="213360"/>
          </a:xfrm>
          <a:custGeom>
            <a:avLst/>
            <a:gdLst>
              <a:gd name="connsiteX0" fmla="*/ 68580 w 68580"/>
              <a:gd name="connsiteY0" fmla="*/ 213360 h 213360"/>
              <a:gd name="connsiteX1" fmla="*/ 53340 w 68580"/>
              <a:gd name="connsiteY1" fmla="*/ 91440 h 213360"/>
              <a:gd name="connsiteX2" fmla="*/ 0 w 68580"/>
              <a:gd name="connsiteY2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" h="213360">
                <a:moveTo>
                  <a:pt x="68580" y="213360"/>
                </a:moveTo>
                <a:cubicBezTo>
                  <a:pt x="66675" y="170180"/>
                  <a:pt x="64770" y="127000"/>
                  <a:pt x="53340" y="91440"/>
                </a:cubicBezTo>
                <a:cubicBezTo>
                  <a:pt x="41910" y="55880"/>
                  <a:pt x="20955" y="27940"/>
                  <a:pt x="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01F718-7929-487A-A25A-AB670F6C23A6}"/>
                  </a:ext>
                </a:extLst>
              </p:cNvPr>
              <p:cNvSpPr txBox="1"/>
              <p:nvPr/>
            </p:nvSpPr>
            <p:spPr>
              <a:xfrm>
                <a:off x="2073220" y="2124417"/>
                <a:ext cx="288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01F718-7929-487A-A25A-AB670F6C2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220" y="2124417"/>
                <a:ext cx="288029" cy="369332"/>
              </a:xfrm>
              <a:prstGeom prst="rect">
                <a:avLst/>
              </a:prstGeom>
              <a:blipFill>
                <a:blip r:embed="rId6"/>
                <a:stretch>
                  <a:fillRect r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F197AB-317D-45CF-BBA3-89B72CF9F324}"/>
                  </a:ext>
                </a:extLst>
              </p:cNvPr>
              <p:cNvSpPr txBox="1"/>
              <p:nvPr/>
            </p:nvSpPr>
            <p:spPr>
              <a:xfrm>
                <a:off x="1922031" y="1762954"/>
                <a:ext cx="288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F197AB-317D-45CF-BBA3-89B72CF9F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031" y="1762954"/>
                <a:ext cx="2880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62AF57-C0B0-42C9-AD40-E1CDBF65EEA4}"/>
              </a:ext>
            </a:extLst>
          </p:cNvPr>
          <p:cNvCxnSpPr>
            <a:cxnSpLocks/>
          </p:cNvCxnSpPr>
          <p:nvPr/>
        </p:nvCxnSpPr>
        <p:spPr>
          <a:xfrm>
            <a:off x="2551005" y="1907241"/>
            <a:ext cx="0" cy="58941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4191A6-9187-409C-AB91-30168CC92C85}"/>
                  </a:ext>
                </a:extLst>
              </p:cNvPr>
              <p:cNvSpPr txBox="1"/>
              <p:nvPr/>
            </p:nvSpPr>
            <p:spPr>
              <a:xfrm>
                <a:off x="4067944" y="980728"/>
                <a:ext cx="419521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we 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can you think of a way of expressing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 in terms of just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4191A6-9187-409C-AB91-30168CC92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980728"/>
                <a:ext cx="4195212" cy="923330"/>
              </a:xfrm>
              <a:prstGeom prst="rect">
                <a:avLst/>
              </a:prstGeom>
              <a:blipFill>
                <a:blip r:embed="rId8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03A069-24A0-4C67-BD05-D810C6DE5967}"/>
                  </a:ext>
                </a:extLst>
              </p:cNvPr>
              <p:cNvSpPr txBox="1"/>
              <p:nvPr/>
            </p:nvSpPr>
            <p:spPr>
              <a:xfrm>
                <a:off x="4485304" y="2051878"/>
                <a:ext cx="278680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By trigonometry: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03A069-24A0-4C67-BD05-D810C6DE5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04" y="2051878"/>
                <a:ext cx="2786808" cy="2031325"/>
              </a:xfrm>
              <a:prstGeom prst="rect">
                <a:avLst/>
              </a:prstGeom>
              <a:blipFill>
                <a:blip r:embed="rId9"/>
                <a:stretch>
                  <a:fillRect l="-1969" t="-1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0912F1B-EFE2-4635-BBBB-9CDD0A952B31}"/>
                  </a:ext>
                </a:extLst>
              </p:cNvPr>
              <p:cNvSpPr txBox="1"/>
              <p:nvPr/>
            </p:nvSpPr>
            <p:spPr>
              <a:xfrm>
                <a:off x="1622890" y="4521718"/>
                <a:ext cx="5598873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modulus-argument form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0912F1B-EFE2-4635-BBBB-9CDD0A952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890" y="4521718"/>
                <a:ext cx="5598873" cy="646331"/>
              </a:xfrm>
              <a:prstGeom prst="rect">
                <a:avLst/>
              </a:prstGeom>
              <a:blipFill>
                <a:blip r:embed="rId10"/>
                <a:stretch>
                  <a:fillRect l="-650" t="-4545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B955F8-3AD4-4C51-BDF5-F0EA73C2C7B5}"/>
                  </a:ext>
                </a:extLst>
              </p:cNvPr>
              <p:cNvSpPr txBox="1"/>
              <p:nvPr/>
            </p:nvSpPr>
            <p:spPr>
              <a:xfrm>
                <a:off x="1622890" y="5467978"/>
                <a:ext cx="554139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Context:</a:t>
                </a:r>
                <a:r>
                  <a:rPr lang="en-GB" sz="14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sz="1400" dirty="0"/>
                  <a:t> is known as a polar coordinate and you will learn about these in </a:t>
                </a:r>
                <a:r>
                  <a:rPr lang="en-GB" sz="1400" dirty="0" err="1"/>
                  <a:t>CorePure</a:t>
                </a:r>
                <a:r>
                  <a:rPr lang="en-GB" sz="1400" dirty="0"/>
                  <a:t> Year 2. Instead of coordinates being specified by their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position (known as a Cartesian coordinate), they are specified by their distance from the origin (the ‘pole’) and their rotation.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B955F8-3AD4-4C51-BDF5-F0EA73C2C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890" y="5467978"/>
                <a:ext cx="5541398" cy="954107"/>
              </a:xfrm>
              <a:prstGeom prst="rect">
                <a:avLst/>
              </a:prstGeom>
              <a:blipFill>
                <a:blip r:embed="rId11"/>
                <a:stretch>
                  <a:fillRect l="-330"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C72A6C51-0C9C-46DC-8631-3FF515A4DB16}"/>
              </a:ext>
            </a:extLst>
          </p:cNvPr>
          <p:cNvSpPr/>
          <p:nvPr/>
        </p:nvSpPr>
        <p:spPr>
          <a:xfrm>
            <a:off x="4076532" y="1896209"/>
            <a:ext cx="4195194" cy="21869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41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EE056C-0752-48CC-9A09-78597282CB4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5116F75-73A2-432D-844B-6BD6E2B8028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D3FBC46-997E-4424-B9D8-14CDCA69272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DE900C-BE96-4E31-AB5A-928529242E4C}"/>
                  </a:ext>
                </a:extLst>
              </p:cNvPr>
              <p:cNvSpPr txBox="1"/>
              <p:nvPr/>
            </p:nvSpPr>
            <p:spPr>
              <a:xfrm>
                <a:off x="424943" y="963951"/>
                <a:ext cx="7024482" cy="3954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Express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DE900C-BE96-4E31-AB5A-92852924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3" y="963951"/>
                <a:ext cx="7024482" cy="395429"/>
              </a:xfrm>
              <a:prstGeom prst="rect">
                <a:avLst/>
              </a:prstGeom>
              <a:blipFill>
                <a:blip r:embed="rId2"/>
                <a:stretch>
                  <a:fillRect b="-449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FDDB31-DF78-4C8C-9D07-248FADC57196}"/>
              </a:ext>
            </a:extLst>
          </p:cNvPr>
          <p:cNvCxnSpPr/>
          <p:nvPr/>
        </p:nvCxnSpPr>
        <p:spPr>
          <a:xfrm>
            <a:off x="827584" y="3356992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6AF241-57B8-4ACD-B3DF-5DE5145A3F40}"/>
              </a:ext>
            </a:extLst>
          </p:cNvPr>
          <p:cNvCxnSpPr>
            <a:cxnSpLocks/>
          </p:cNvCxnSpPr>
          <p:nvPr/>
        </p:nvCxnSpPr>
        <p:spPr>
          <a:xfrm flipV="1">
            <a:off x="1961259" y="2214657"/>
            <a:ext cx="4123" cy="140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BBFB9A-F48F-457B-AA44-8737AF0A1320}"/>
                  </a:ext>
                </a:extLst>
              </p:cNvPr>
              <p:cNvSpPr txBox="1"/>
              <p:nvPr/>
            </p:nvSpPr>
            <p:spPr>
              <a:xfrm>
                <a:off x="3195459" y="3187809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BBFB9A-F48F-457B-AA44-8737AF0A1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459" y="3187809"/>
                <a:ext cx="532059" cy="307777"/>
              </a:xfrm>
              <a:prstGeom prst="rect">
                <a:avLst/>
              </a:prstGeom>
              <a:blipFill>
                <a:blip r:embed="rId3"/>
                <a:stretch>
                  <a:fillRect r="-11494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4BD1E2-E549-42DE-A4B8-F39EA5D1000E}"/>
                  </a:ext>
                </a:extLst>
              </p:cNvPr>
              <p:cNvSpPr txBox="1"/>
              <p:nvPr/>
            </p:nvSpPr>
            <p:spPr>
              <a:xfrm>
                <a:off x="1699352" y="1906880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4BD1E2-E549-42DE-A4B8-F39EA5D1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352" y="1906880"/>
                <a:ext cx="532059" cy="307777"/>
              </a:xfrm>
              <a:prstGeom prst="rect">
                <a:avLst/>
              </a:prstGeom>
              <a:blipFill>
                <a:blip r:embed="rId4"/>
                <a:stretch>
                  <a:fillRect r="-14943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F0E7DA19-EEFA-4AC0-9108-5278BB7FEBF2}"/>
              </a:ext>
            </a:extLst>
          </p:cNvPr>
          <p:cNvSpPr/>
          <p:nvPr/>
        </p:nvSpPr>
        <p:spPr>
          <a:xfrm>
            <a:off x="939190" y="2678187"/>
            <a:ext cx="71999" cy="719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A1C97A-FB1F-4437-AF2B-E1BE3DFE0435}"/>
              </a:ext>
            </a:extLst>
          </p:cNvPr>
          <p:cNvCxnSpPr>
            <a:cxnSpLocks/>
          </p:cNvCxnSpPr>
          <p:nvPr/>
        </p:nvCxnSpPr>
        <p:spPr>
          <a:xfrm>
            <a:off x="982980" y="2697480"/>
            <a:ext cx="978279" cy="66611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BC7F1A-94DF-457F-8B4E-EDC7934BBA2C}"/>
              </a:ext>
            </a:extLst>
          </p:cNvPr>
          <p:cNvSpPr txBox="1"/>
          <p:nvPr/>
        </p:nvSpPr>
        <p:spPr>
          <a:xfrm>
            <a:off x="648745" y="2850228"/>
            <a:ext cx="44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FC07A5-1B71-4145-8D91-0E6DF573C258}"/>
                  </a:ext>
                </a:extLst>
              </p:cNvPr>
              <p:cNvSpPr txBox="1"/>
              <p:nvPr/>
            </p:nvSpPr>
            <p:spPr>
              <a:xfrm>
                <a:off x="2008827" y="2807538"/>
                <a:ext cx="288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FC07A5-1B71-4145-8D91-0E6DF573C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827" y="2807538"/>
                <a:ext cx="288029" cy="369332"/>
              </a:xfrm>
              <a:prstGeom prst="rect">
                <a:avLst/>
              </a:prstGeom>
              <a:blipFill>
                <a:blip r:embed="rId5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9DAAA4-3BDC-4397-B174-CE3A675B55AC}"/>
              </a:ext>
            </a:extLst>
          </p:cNvPr>
          <p:cNvCxnSpPr>
            <a:cxnSpLocks/>
          </p:cNvCxnSpPr>
          <p:nvPr/>
        </p:nvCxnSpPr>
        <p:spPr>
          <a:xfrm flipH="1">
            <a:off x="961627" y="2702066"/>
            <a:ext cx="10967" cy="65569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EA38C4-9758-41E4-9D5F-C3ECB90CD441}"/>
                  </a:ext>
                </a:extLst>
              </p:cNvPr>
              <p:cNvSpPr txBox="1"/>
              <p:nvPr/>
            </p:nvSpPr>
            <p:spPr>
              <a:xfrm>
                <a:off x="1007657" y="3341112"/>
                <a:ext cx="444613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EA38C4-9758-41E4-9D5F-C3ECB90CD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57" y="3341112"/>
                <a:ext cx="444613" cy="401970"/>
              </a:xfrm>
              <a:prstGeom prst="rect">
                <a:avLst/>
              </a:prstGeom>
              <a:blipFill>
                <a:blip r:embed="rId6"/>
                <a:stretch>
                  <a:fillRect r="-41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9EA02DF-E382-4C7C-AEA6-053158C455DF}"/>
              </a:ext>
            </a:extLst>
          </p:cNvPr>
          <p:cNvSpPr/>
          <p:nvPr/>
        </p:nvSpPr>
        <p:spPr>
          <a:xfrm>
            <a:off x="1841737" y="3135187"/>
            <a:ext cx="390525" cy="218760"/>
          </a:xfrm>
          <a:custGeom>
            <a:avLst/>
            <a:gdLst>
              <a:gd name="connsiteX0" fmla="*/ 390525 w 390525"/>
              <a:gd name="connsiteY0" fmla="*/ 218760 h 218760"/>
              <a:gd name="connsiteX1" fmla="*/ 238125 w 390525"/>
              <a:gd name="connsiteY1" fmla="*/ 9210 h 218760"/>
              <a:gd name="connsiteX2" fmla="*/ 0 w 390525"/>
              <a:gd name="connsiteY2" fmla="*/ 56835 h 2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218760">
                <a:moveTo>
                  <a:pt x="390525" y="218760"/>
                </a:moveTo>
                <a:cubicBezTo>
                  <a:pt x="346868" y="127478"/>
                  <a:pt x="303212" y="36197"/>
                  <a:pt x="238125" y="9210"/>
                </a:cubicBezTo>
                <a:cubicBezTo>
                  <a:pt x="173038" y="-17777"/>
                  <a:pt x="86519" y="19529"/>
                  <a:pt x="0" y="5683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A9C3F3-D9F4-4E7C-B62A-2EFF0E1E041E}"/>
                  </a:ext>
                </a:extLst>
              </p:cNvPr>
              <p:cNvSpPr txBox="1"/>
              <p:nvPr/>
            </p:nvSpPr>
            <p:spPr>
              <a:xfrm>
                <a:off x="4635158" y="1674869"/>
                <a:ext cx="3069332" cy="1946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600" b="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A9C3F3-D9F4-4E7C-B62A-2EFF0E1E0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158" y="1674869"/>
                <a:ext cx="3069332" cy="1946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A84AA6-4241-4575-B552-7F71238408AF}"/>
                  </a:ext>
                </a:extLst>
              </p:cNvPr>
              <p:cNvSpPr txBox="1"/>
              <p:nvPr/>
            </p:nvSpPr>
            <p:spPr>
              <a:xfrm>
                <a:off x="424943" y="4512693"/>
                <a:ext cx="7024482" cy="3954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Express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=−1−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A84AA6-4241-4575-B552-7F7123840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3" y="4512693"/>
                <a:ext cx="7024482" cy="395429"/>
              </a:xfrm>
              <a:prstGeom prst="rect">
                <a:avLst/>
              </a:prstGeom>
              <a:blipFill>
                <a:blip r:embed="rId8"/>
                <a:stretch>
                  <a:fillRect b="-449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1F1C999-803A-4299-A96F-DB5BC9A3CF3E}"/>
              </a:ext>
            </a:extLst>
          </p:cNvPr>
          <p:cNvSpPr txBox="1"/>
          <p:nvPr/>
        </p:nvSpPr>
        <p:spPr>
          <a:xfrm>
            <a:off x="427519" y="4133718"/>
            <a:ext cx="254366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Test Your Understanding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0B8E40-F705-4428-AB28-461602493AF2}"/>
              </a:ext>
            </a:extLst>
          </p:cNvPr>
          <p:cNvCxnSpPr/>
          <p:nvPr/>
        </p:nvCxnSpPr>
        <p:spPr>
          <a:xfrm>
            <a:off x="757887" y="5607471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B999AD-10BF-47F5-9BE7-E95B2469EAAC}"/>
              </a:ext>
            </a:extLst>
          </p:cNvPr>
          <p:cNvCxnSpPr>
            <a:cxnSpLocks/>
          </p:cNvCxnSpPr>
          <p:nvPr/>
        </p:nvCxnSpPr>
        <p:spPr>
          <a:xfrm flipV="1">
            <a:off x="1906802" y="5249996"/>
            <a:ext cx="4123" cy="140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4305D8-6C98-4D38-8840-385F5F4FF66F}"/>
                  </a:ext>
                </a:extLst>
              </p:cNvPr>
              <p:cNvSpPr txBox="1"/>
              <p:nvPr/>
            </p:nvSpPr>
            <p:spPr>
              <a:xfrm>
                <a:off x="3077502" y="5442098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4305D8-6C98-4D38-8840-385F5F4FF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502" y="5442098"/>
                <a:ext cx="532059" cy="307777"/>
              </a:xfrm>
              <a:prstGeom prst="rect">
                <a:avLst/>
              </a:prstGeom>
              <a:blipFill>
                <a:blip r:embed="rId3"/>
                <a:stretch>
                  <a:fillRect r="-11494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DED9FE4-CADF-477D-8B46-75207EFFC3CC}"/>
                  </a:ext>
                </a:extLst>
              </p:cNvPr>
              <p:cNvSpPr txBox="1"/>
              <p:nvPr/>
            </p:nvSpPr>
            <p:spPr>
              <a:xfrm>
                <a:off x="1644895" y="4942219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DED9FE4-CADF-477D-8B46-75207EFFC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895" y="4942219"/>
                <a:ext cx="532059" cy="307777"/>
              </a:xfrm>
              <a:prstGeom prst="rect">
                <a:avLst/>
              </a:prstGeom>
              <a:blipFill>
                <a:blip r:embed="rId4"/>
                <a:stretch>
                  <a:fillRect r="-14943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1F616C88-B75D-4D7C-B92A-96D655A7589B}"/>
              </a:ext>
            </a:extLst>
          </p:cNvPr>
          <p:cNvSpPr/>
          <p:nvPr/>
        </p:nvSpPr>
        <p:spPr>
          <a:xfrm>
            <a:off x="1311453" y="6422186"/>
            <a:ext cx="71999" cy="719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084D0E0-B5E1-46F1-97E8-911A5C855D41}"/>
              </a:ext>
            </a:extLst>
          </p:cNvPr>
          <p:cNvCxnSpPr>
            <a:cxnSpLocks/>
          </p:cNvCxnSpPr>
          <p:nvPr/>
        </p:nvCxnSpPr>
        <p:spPr>
          <a:xfrm flipV="1">
            <a:off x="1318260" y="5615941"/>
            <a:ext cx="586740" cy="8991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A97F830-04EE-4A32-880E-5E6A8E1D8F73}"/>
                  </a:ext>
                </a:extLst>
              </p:cNvPr>
              <p:cNvSpPr txBox="1"/>
              <p:nvPr/>
            </p:nvSpPr>
            <p:spPr>
              <a:xfrm>
                <a:off x="841938" y="5790317"/>
                <a:ext cx="444613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A97F830-04EE-4A32-880E-5E6A8E1D8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38" y="5790317"/>
                <a:ext cx="444613" cy="401970"/>
              </a:xfrm>
              <a:prstGeom prst="rect">
                <a:avLst/>
              </a:prstGeom>
              <a:blipFill>
                <a:blip r:embed="rId9"/>
                <a:stretch>
                  <a:fillRect r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C98FFC-C2FE-4CD1-8D07-8CB2B6DE89F6}"/>
                  </a:ext>
                </a:extLst>
              </p:cNvPr>
              <p:cNvSpPr txBox="1"/>
              <p:nvPr/>
            </p:nvSpPr>
            <p:spPr>
              <a:xfrm>
                <a:off x="1949608" y="5819065"/>
                <a:ext cx="288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C98FFC-C2FE-4CD1-8D07-8CB2B6DE8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08" y="5819065"/>
                <a:ext cx="288029" cy="369332"/>
              </a:xfrm>
              <a:prstGeom prst="rect">
                <a:avLst/>
              </a:prstGeom>
              <a:blipFill>
                <a:blip r:embed="rId10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FE77B6-F1A5-44B1-8166-D6BAEC2FA25F}"/>
              </a:ext>
            </a:extLst>
          </p:cNvPr>
          <p:cNvCxnSpPr>
            <a:cxnSpLocks/>
          </p:cNvCxnSpPr>
          <p:nvPr/>
        </p:nvCxnSpPr>
        <p:spPr>
          <a:xfrm flipH="1">
            <a:off x="1347470" y="5619750"/>
            <a:ext cx="11430" cy="81788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D254BD-328E-46B1-849E-8F361F6E9AF7}"/>
                  </a:ext>
                </a:extLst>
              </p:cNvPr>
              <p:cNvSpPr txBox="1"/>
              <p:nvPr/>
            </p:nvSpPr>
            <p:spPr>
              <a:xfrm>
                <a:off x="1397700" y="5284251"/>
                <a:ext cx="4446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D254BD-328E-46B1-849E-8F361F6E9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700" y="5284251"/>
                <a:ext cx="4446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9B12409-2B80-4BB8-B861-8C4F6B82498D}"/>
              </a:ext>
            </a:extLst>
          </p:cNvPr>
          <p:cNvSpPr/>
          <p:nvPr/>
        </p:nvSpPr>
        <p:spPr>
          <a:xfrm rot="21067701" flipV="1">
            <a:off x="1787802" y="5677710"/>
            <a:ext cx="390525" cy="201390"/>
          </a:xfrm>
          <a:custGeom>
            <a:avLst/>
            <a:gdLst>
              <a:gd name="connsiteX0" fmla="*/ 390525 w 390525"/>
              <a:gd name="connsiteY0" fmla="*/ 218760 h 218760"/>
              <a:gd name="connsiteX1" fmla="*/ 238125 w 390525"/>
              <a:gd name="connsiteY1" fmla="*/ 9210 h 218760"/>
              <a:gd name="connsiteX2" fmla="*/ 0 w 390525"/>
              <a:gd name="connsiteY2" fmla="*/ 56835 h 2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218760">
                <a:moveTo>
                  <a:pt x="390525" y="218760"/>
                </a:moveTo>
                <a:cubicBezTo>
                  <a:pt x="346868" y="127478"/>
                  <a:pt x="303212" y="36197"/>
                  <a:pt x="238125" y="9210"/>
                </a:cubicBezTo>
                <a:cubicBezTo>
                  <a:pt x="173038" y="-17777"/>
                  <a:pt x="86519" y="19529"/>
                  <a:pt x="0" y="5683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ABC7948-359A-4F7F-AB02-09F818C2BEE9}"/>
                  </a:ext>
                </a:extLst>
              </p:cNvPr>
              <p:cNvSpPr txBox="1"/>
              <p:nvPr/>
            </p:nvSpPr>
            <p:spPr>
              <a:xfrm>
                <a:off x="4446853" y="4989037"/>
                <a:ext cx="3677971" cy="1600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b="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ABC7948-359A-4F7F-AB02-09F818C2B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853" y="4989037"/>
                <a:ext cx="3677971" cy="16006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905CDD1F-5464-44A9-9AB1-6494290AAFAA}"/>
              </a:ext>
            </a:extLst>
          </p:cNvPr>
          <p:cNvSpPr/>
          <p:nvPr/>
        </p:nvSpPr>
        <p:spPr>
          <a:xfrm>
            <a:off x="4552782" y="1610458"/>
            <a:ext cx="3410118" cy="22185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FB3A60-5521-4E00-84CC-CF29A84250D3}"/>
              </a:ext>
            </a:extLst>
          </p:cNvPr>
          <p:cNvSpPr/>
          <p:nvPr/>
        </p:nvSpPr>
        <p:spPr>
          <a:xfrm>
            <a:off x="4440430" y="4994384"/>
            <a:ext cx="3398645" cy="16635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98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601670" y="2727164"/>
            <a:ext cx="5508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before the lesson		</a:t>
            </a:r>
            <a:r>
              <a:rPr lang="en-US" dirty="0" smtClean="0"/>
              <a:t>Q1&amp;3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Class:			</a:t>
            </a:r>
          </a:p>
          <a:p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					</a:t>
            </a:r>
            <a:r>
              <a:rPr lang="en-US" dirty="0" smtClean="0"/>
              <a:t>Q2&amp;4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Amber</a:t>
            </a:r>
            <a:r>
              <a:rPr lang="en-US" dirty="0"/>
              <a:t> 					</a:t>
            </a:r>
            <a:r>
              <a:rPr lang="en-US" dirty="0" smtClean="0"/>
              <a:t>Q5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					</a:t>
            </a:r>
            <a:r>
              <a:rPr lang="en-US" dirty="0" smtClean="0"/>
              <a:t>Q6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5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A6A280-06DA-495B-8273-EFB0C683853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0A0E148-5D2A-4FB3-95DC-61E432AA5A8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Multiplying and Dividing Complex Numbers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40D219E-8908-4B43-93F0-BC944520D03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E22378-CC77-4448-9189-8179A70210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7653442"/>
                  </p:ext>
                </p:extLst>
              </p:nvPr>
            </p:nvGraphicFramePr>
            <p:xfrm>
              <a:off x="521978" y="1745567"/>
              <a:ext cx="6753224" cy="1593025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436031">
                      <a:extLst>
                        <a:ext uri="{9D8B030D-6E8A-4147-A177-3AD203B41FA5}">
                          <a16:colId xmlns:a16="http://schemas.microsoft.com/office/drawing/2014/main" val="2023024022"/>
                        </a:ext>
                      </a:extLst>
                    </a:gridCol>
                    <a:gridCol w="1251930">
                      <a:extLst>
                        <a:ext uri="{9D8B030D-6E8A-4147-A177-3AD203B41FA5}">
                          <a16:colId xmlns:a16="http://schemas.microsoft.com/office/drawing/2014/main" val="2792190131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1153337906"/>
                        </a:ext>
                      </a:extLst>
                    </a:gridCol>
                    <a:gridCol w="2697111">
                      <a:extLst>
                        <a:ext uri="{9D8B030D-6E8A-4147-A177-3AD203B41FA5}">
                          <a16:colId xmlns:a16="http://schemas.microsoft.com/office/drawing/2014/main" val="2210680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028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85212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69317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E22378-CC77-4448-9189-8179A70210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7653442"/>
                  </p:ext>
                </p:extLst>
              </p:nvPr>
            </p:nvGraphicFramePr>
            <p:xfrm>
              <a:off x="521978" y="1745567"/>
              <a:ext cx="6753224" cy="1593025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436031">
                      <a:extLst>
                        <a:ext uri="{9D8B030D-6E8A-4147-A177-3AD203B41FA5}">
                          <a16:colId xmlns:a16="http://schemas.microsoft.com/office/drawing/2014/main" val="2023024022"/>
                        </a:ext>
                      </a:extLst>
                    </a:gridCol>
                    <a:gridCol w="1251930">
                      <a:extLst>
                        <a:ext uri="{9D8B030D-6E8A-4147-A177-3AD203B41FA5}">
                          <a16:colId xmlns:a16="http://schemas.microsoft.com/office/drawing/2014/main" val="2792190131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1153337906"/>
                        </a:ext>
                      </a:extLst>
                    </a:gridCol>
                    <a:gridCol w="2697111">
                      <a:extLst>
                        <a:ext uri="{9D8B030D-6E8A-4147-A177-3AD203B41FA5}">
                          <a16:colId xmlns:a16="http://schemas.microsoft.com/office/drawing/2014/main" val="2210680631"/>
                        </a:ext>
                      </a:extLst>
                    </a:gridCol>
                  </a:tblGrid>
                  <a:tr h="675767"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610" t="-901" r="-327805" b="-1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6444" t="-901" r="-198667" b="-1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564" t="-901" r="-903" b="-1378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028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" t="-183607" r="-371610" b="-15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610" t="-183607" r="-327805" b="-15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6444" t="-183607" r="-198667" b="-15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564" t="-183607" r="-903" b="-1508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8521282"/>
                      </a:ext>
                    </a:extLst>
                  </a:tr>
                  <a:tr h="546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" t="-192222" r="-37161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610" t="-192222" r="-327805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6444" t="-192222" r="-198667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564" t="-192222" r="-903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9317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3DD95D-610E-4B0F-854F-438FA5DB6F88}"/>
                  </a:ext>
                </a:extLst>
              </p:cNvPr>
              <p:cNvSpPr txBox="1"/>
              <p:nvPr/>
            </p:nvSpPr>
            <p:spPr>
              <a:xfrm>
                <a:off x="463352" y="689645"/>
                <a:ext cx="6984776" cy="94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modulus and argument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1+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When you multiply these complex numbers together, do you notice anything about the modulus and argument of the result?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3DD95D-610E-4B0F-854F-438FA5DB6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52" y="689645"/>
                <a:ext cx="6984776" cy="949427"/>
              </a:xfrm>
              <a:prstGeom prst="rect">
                <a:avLst/>
              </a:prstGeom>
              <a:blipFill>
                <a:blip r:embed="rId3"/>
                <a:stretch>
                  <a:fillRect l="-698" b="-8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20BBF25-CA10-4597-A117-82D1B84886E8}"/>
              </a:ext>
            </a:extLst>
          </p:cNvPr>
          <p:cNvSpPr txBox="1"/>
          <p:nvPr/>
        </p:nvSpPr>
        <p:spPr>
          <a:xfrm>
            <a:off x="512490" y="3452614"/>
            <a:ext cx="732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Observation</a:t>
            </a:r>
            <a:r>
              <a:rPr lang="en-GB" sz="1600" dirty="0"/>
              <a:t>: The moduli have been multiplied, and the arguments have been added!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9A0FD9-F3C4-4E4E-B852-D9677CBAC283}"/>
                  </a:ext>
                </a:extLst>
              </p:cNvPr>
              <p:cNvSpPr txBox="1"/>
              <p:nvPr/>
            </p:nvSpPr>
            <p:spPr>
              <a:xfrm>
                <a:off x="632123" y="3983388"/>
                <a:ext cx="3244180" cy="23117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</a:t>
                </a:r>
                <a:r>
                  <a:rPr lang="en-GB" sz="1600" b="0" dirty="0">
                    <a:latin typeface="+mj-lt"/>
                  </a:rPr>
                  <a:t>Multiplying complex numbers: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GB" sz="1600" dirty="0"/>
                  <a:t> 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Dividing complex numbers: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9A0FD9-F3C4-4E4E-B852-D9677CBAC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23" y="3983388"/>
                <a:ext cx="3244180" cy="2311787"/>
              </a:xfrm>
              <a:prstGeom prst="rect">
                <a:avLst/>
              </a:prstGeom>
              <a:blipFill>
                <a:blip r:embed="rId4"/>
                <a:stretch>
                  <a:fillRect l="-746" t="-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D63632-FEEC-4F70-8D52-7BCC5504C299}"/>
                  </a:ext>
                </a:extLst>
              </p:cNvPr>
              <p:cNvSpPr txBox="1"/>
              <p:nvPr/>
            </p:nvSpPr>
            <p:spPr>
              <a:xfrm>
                <a:off x="4106045" y="3909070"/>
                <a:ext cx="4824536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Proof (not assessed):</a:t>
                </a:r>
              </a:p>
              <a:p>
                <a:r>
                  <a:rPr lang="en-GB" sz="1400" dirty="0"/>
                  <a:t>Recall from Pure Year 2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00" dirty="0"/>
              </a:p>
              <a:p>
                <a:endParaRPr lang="en-GB" dirty="0"/>
              </a:p>
              <a:p>
                <a:r>
                  <a:rPr lang="en-GB" sz="1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GB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  <m:r>
                          <a:rPr lang="en-GB" sz="1400" b="0" i="1" smtClean="0">
                            <a:latin typeface="Cambria Math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  <m:func>
                          <m:func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GB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GB" sz="14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4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sz="1400" b="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1400" b="0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b="0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  <m:r>
                          <a:rPr lang="en-GB" sz="1400" b="0" i="1">
                            <a:latin typeface="Cambria Math"/>
                          </a:rPr>
                          <m:t>+</m:t>
                        </m:r>
                        <m:r>
                          <a:rPr lang="en-GB" sz="1400" b="0" i="1">
                            <a:latin typeface="Cambria Math"/>
                          </a:rPr>
                          <m:t>𝑖</m:t>
                        </m:r>
                        <m:func>
                          <m:func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1400" b="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b="0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400" b="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GB" sz="1400" dirty="0"/>
                  <a:t>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400" b="0" i="0" smtClean="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en-GB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400" b="0" i="0" smtClean="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GB" sz="1400" b="0" i="1" smtClean="0">
                                <a:latin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GB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400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en-GB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400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  <m:r>
                          <a:rPr lang="en-GB" sz="1400" b="0" i="1" smtClean="0">
                            <a:latin typeface="Cambria Math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400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400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GB" sz="1400" b="0" i="1"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400" b="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GB" sz="1400" b="0" i="1" smtClean="0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GB" sz="1400" b="0" i="1"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400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400" b="0" i="0" smtClean="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400" b="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</m:d>
                  </m:oMath>
                </a14:m>
                <a:endParaRPr lang="en-GB" sz="1400" dirty="0"/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                    =</m:t>
                    </m:r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GB" sz="1400" b="0" i="1" smtClean="0">
                            <a:latin typeface="Cambria Math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  <m:func>
                          <m:func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GB" sz="1400" dirty="0"/>
                  <a:t> </a:t>
                </a:r>
              </a:p>
              <a:p>
                <a:r>
                  <a:rPr lang="en-GB" sz="1400" dirty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sz="1400" dirty="0"/>
              </a:p>
              <a:p>
                <a:r>
                  <a:rPr lang="en-GB" sz="1400" dirty="0"/>
                  <a:t>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𝑎𝑟𝑔</m:t>
                    </m:r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sz="14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400" b="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sz="14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1">
                            <a:latin typeface="Cambria Math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b="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sz="1400" b="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GB" sz="1400" b="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1">
                            <a:latin typeface="Cambria Math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b="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sz="1400" b="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D63632-FEEC-4F70-8D52-7BCC5504C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045" y="3909070"/>
                <a:ext cx="4824536" cy="2800767"/>
              </a:xfrm>
              <a:prstGeom prst="rect">
                <a:avLst/>
              </a:prstGeom>
              <a:blipFill>
                <a:blip r:embed="rId5"/>
                <a:stretch>
                  <a:fillRect l="-1138" t="-1087" b="-1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D637F567-24D0-4FCA-B634-B195420919F6}"/>
              </a:ext>
            </a:extLst>
          </p:cNvPr>
          <p:cNvSpPr/>
          <p:nvPr/>
        </p:nvSpPr>
        <p:spPr>
          <a:xfrm>
            <a:off x="5057606" y="2096234"/>
            <a:ext cx="2086143" cy="304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9E2CA5-376B-41A4-99C5-B830BFB94A69}"/>
              </a:ext>
            </a:extLst>
          </p:cNvPr>
          <p:cNvSpPr/>
          <p:nvPr/>
        </p:nvSpPr>
        <p:spPr>
          <a:xfrm>
            <a:off x="1962752" y="2412669"/>
            <a:ext cx="1247173" cy="359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BCC5BA-E3EA-4429-A492-B26F695BDCE9}"/>
              </a:ext>
            </a:extLst>
          </p:cNvPr>
          <p:cNvSpPr/>
          <p:nvPr/>
        </p:nvSpPr>
        <p:spPr>
          <a:xfrm>
            <a:off x="3209925" y="2412669"/>
            <a:ext cx="1352550" cy="359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1C29B1-C5A1-4F75-BAF1-6999087C15B1}"/>
              </a:ext>
            </a:extLst>
          </p:cNvPr>
          <p:cNvSpPr/>
          <p:nvPr/>
        </p:nvSpPr>
        <p:spPr>
          <a:xfrm>
            <a:off x="4562474" y="2412669"/>
            <a:ext cx="2712727" cy="359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5E794-7EB3-48A0-BB97-7D4A27687BE6}"/>
              </a:ext>
            </a:extLst>
          </p:cNvPr>
          <p:cNvSpPr/>
          <p:nvPr/>
        </p:nvSpPr>
        <p:spPr>
          <a:xfrm>
            <a:off x="1962752" y="2768504"/>
            <a:ext cx="1247173" cy="546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5A9763-AD2A-4127-B1DB-9E75C5398116}"/>
              </a:ext>
            </a:extLst>
          </p:cNvPr>
          <p:cNvSpPr/>
          <p:nvPr/>
        </p:nvSpPr>
        <p:spPr>
          <a:xfrm>
            <a:off x="3209925" y="2768504"/>
            <a:ext cx="1352550" cy="546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DA53A1-E7D7-4BA9-AB61-42D480A69551}"/>
              </a:ext>
            </a:extLst>
          </p:cNvPr>
          <p:cNvSpPr/>
          <p:nvPr/>
        </p:nvSpPr>
        <p:spPr>
          <a:xfrm>
            <a:off x="4562474" y="2768504"/>
            <a:ext cx="2712727" cy="546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442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AEF83D-5CE6-4C8D-B3BC-938BB56C0E6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0E8997E-1020-41FB-93CD-27927D1A4C3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Multiplying and Dividing Complex Numbers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2A2F4C3-D37D-488C-ACD7-850A0CA1A00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4C802D-F846-488C-B80E-B58F04129EB5}"/>
                  </a:ext>
                </a:extLst>
              </p:cNvPr>
              <p:cNvSpPr txBox="1"/>
              <p:nvPr/>
            </p:nvSpPr>
            <p:spPr>
              <a:xfrm>
                <a:off x="424943" y="963951"/>
                <a:ext cx="7024482" cy="7203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den>
                    </m:f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4C802D-F846-488C-B80E-B58F04129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3" y="963951"/>
                <a:ext cx="7024482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6B7D17-9DDB-4C99-B3F8-6E038DB915FE}"/>
                  </a:ext>
                </a:extLst>
              </p:cNvPr>
              <p:cNvSpPr txBox="1"/>
              <p:nvPr/>
            </p:nvSpPr>
            <p:spPr>
              <a:xfrm>
                <a:off x="827584" y="2132856"/>
                <a:ext cx="4608512" cy="2638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6B7D17-9DDB-4C99-B3F8-6E038DB91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4608512" cy="26384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1A89E5E-A9E3-4CF9-A08A-C725AAA7A3B1}"/>
              </a:ext>
            </a:extLst>
          </p:cNvPr>
          <p:cNvSpPr/>
          <p:nvPr/>
        </p:nvSpPr>
        <p:spPr>
          <a:xfrm>
            <a:off x="424944" y="1684276"/>
            <a:ext cx="7024481" cy="36169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97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27-28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547664" y="2880308"/>
            <a:ext cx="72025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before the lesson		</a:t>
            </a:r>
            <a:r>
              <a:rPr lang="en-US" dirty="0" smtClean="0"/>
              <a:t>Q1-2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Class:			</a:t>
            </a:r>
          </a:p>
          <a:p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					</a:t>
            </a:r>
            <a:r>
              <a:rPr lang="en-US" dirty="0" smtClean="0"/>
              <a:t>Q3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Amber</a:t>
            </a:r>
            <a:r>
              <a:rPr lang="en-US" dirty="0"/>
              <a:t> 					</a:t>
            </a:r>
            <a:r>
              <a:rPr lang="en-US" dirty="0" smtClean="0"/>
              <a:t>Q4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					</a:t>
            </a:r>
            <a:r>
              <a:rPr lang="en-US" dirty="0" smtClean="0"/>
              <a:t>Q5 </a:t>
            </a:r>
            <a:r>
              <a:rPr lang="en-US" dirty="0"/>
              <a:t>&amp; challenge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53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Loci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19336" y="718220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have already encountered loci at GCSE as </a:t>
            </a:r>
            <a:r>
              <a:rPr lang="en-GB" sz="2000" b="1" dirty="0"/>
              <a:t>a set of points (possibly forming a line or region) which satisfy some restriction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en-GB" sz="2000" dirty="0"/>
              <a:t>The definition of a circle for example is “a set of points equidistant from a fixed centre”.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55576" y="4906770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83768" y="3466610"/>
            <a:ext cx="0" cy="266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45868" y="4737354"/>
                <a:ext cx="433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𝑅𝑒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868" y="4737354"/>
                <a:ext cx="43353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91538" y="3059178"/>
                <a:ext cx="395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𝐼𝑚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38" y="3059178"/>
                <a:ext cx="395430" cy="369332"/>
              </a:xfrm>
              <a:prstGeom prst="rect">
                <a:avLst/>
              </a:prstGeom>
              <a:blipFill>
                <a:blip r:embed="rId3"/>
                <a:stretch>
                  <a:fillRect r="-1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1269190" y="3665742"/>
            <a:ext cx="2150682" cy="2482057"/>
            <a:chOff x="1269190" y="3665742"/>
            <a:chExt cx="2150682" cy="2482057"/>
          </a:xfrm>
        </p:grpSpPr>
        <p:sp>
          <p:nvSpPr>
            <p:cNvPr id="13" name="Oval 12"/>
            <p:cNvSpPr/>
            <p:nvPr/>
          </p:nvSpPr>
          <p:spPr>
            <a:xfrm>
              <a:off x="1547664" y="3957966"/>
              <a:ext cx="1872208" cy="187220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53438" y="3665742"/>
              <a:ext cx="228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90399" y="4815899"/>
              <a:ext cx="228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08200" y="5778467"/>
              <a:ext cx="381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69190" y="4815899"/>
              <a:ext cx="381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20072" y="3637967"/>
                <a:ext cx="3600400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000" dirty="0"/>
                  <a:t> means that the modulus of the complex number has to be 3. What points does this give us on the Argand diagram?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637967"/>
                <a:ext cx="3600400" cy="1323439"/>
              </a:xfrm>
              <a:prstGeom prst="rect">
                <a:avLst/>
              </a:prstGeom>
              <a:blipFill rotWithShape="0">
                <a:blip r:embed="rId4"/>
                <a:stretch>
                  <a:fillRect b="-12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940152" y="5135305"/>
            <a:ext cx="2160240" cy="945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Click to </a:t>
            </a:r>
            <a:r>
              <a:rPr lang="en-GB" sz="2400" dirty="0" err="1"/>
              <a:t>Frosketch</a:t>
            </a:r>
            <a:r>
              <a:rPr lang="en-GB" sz="2400" dirty="0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05403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 quick reminder…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1772816"/>
                <a:ext cx="7056784" cy="1997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𝒊𝒚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          =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𝒊𝒚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          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𝒊𝒚</m:t>
                          </m:r>
                        </m:e>
                      </m: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72816"/>
                <a:ext cx="7056784" cy="19977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378004" y="2260599"/>
            <a:ext cx="1701871" cy="543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425629" y="3227281"/>
            <a:ext cx="5026691" cy="543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73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Loci of form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539552" y="2708920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67744" y="1268760"/>
            <a:ext cx="0" cy="204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29844" y="2539504"/>
                <a:ext cx="433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𝑅𝑒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44" y="2539504"/>
                <a:ext cx="433530" cy="369332"/>
              </a:xfrm>
              <a:prstGeom prst="rect">
                <a:avLst/>
              </a:prstGeom>
              <a:blipFill>
                <a:blip r:embed="rId3"/>
                <a:stretch>
                  <a:fillRect r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75514" y="861328"/>
                <a:ext cx="395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𝐼𝑚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514" y="861328"/>
                <a:ext cx="395430" cy="369332"/>
              </a:xfrm>
              <a:prstGeom prst="rect">
                <a:avLst/>
              </a:prstGeom>
              <a:blipFill>
                <a:blip r:embed="rId4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2978690" y="2118601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35059" y="187536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059" y="1875363"/>
                <a:ext cx="36004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60032" y="868650"/>
                <a:ext cx="381642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0" dirty="0"/>
                  <a:t>What does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000" dirty="0"/>
                  <a:t> mean?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868650"/>
                <a:ext cx="3816424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60032" y="1369260"/>
                <a:ext cx="38164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difference between some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 from a fixed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is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i.e.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 is a distance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369260"/>
                <a:ext cx="3816424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1278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040490" y="1236636"/>
            <a:ext cx="1872208" cy="184013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555776" y="1412776"/>
            <a:ext cx="420818" cy="6472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66185" y="143603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185" y="1436038"/>
                <a:ext cx="36004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68577" y="2393090"/>
                <a:ext cx="3672408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is represented by a circle centre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with radius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577" y="2393090"/>
                <a:ext cx="3672408" cy="923330"/>
              </a:xfrm>
              <a:prstGeom prst="rect">
                <a:avLst/>
              </a:prstGeom>
              <a:blipFill rotWithShape="0">
                <a:blip r:embed="rId9"/>
                <a:stretch>
                  <a:fillRect l="-990" t="-3226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867274" y="1343025"/>
            <a:ext cx="3809181" cy="9016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3649" y="3946459"/>
                <a:ext cx="4211854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Sketch the locus of points represented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−5−3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49" y="3946459"/>
                <a:ext cx="4211854" cy="707886"/>
              </a:xfrm>
              <a:prstGeom prst="rect">
                <a:avLst/>
              </a:prstGeom>
              <a:blipFill rotWithShape="0">
                <a:blip r:embed="rId10"/>
                <a:stretch>
                  <a:fillRect b="-283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8184" y="4862182"/>
                <a:ext cx="3373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→|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5+3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4" y="4862182"/>
                <a:ext cx="3373146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4804125" y="4886259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532317" y="4005064"/>
            <a:ext cx="0" cy="1488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294417" y="4716843"/>
                <a:ext cx="433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𝑅𝑒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417" y="4716843"/>
                <a:ext cx="43353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34602" y="3620483"/>
                <a:ext cx="395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𝐼𝑚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602" y="3620483"/>
                <a:ext cx="395430" cy="369332"/>
              </a:xfrm>
              <a:prstGeom prst="rect">
                <a:avLst/>
              </a:prstGeom>
              <a:blipFill>
                <a:blip r:embed="rId13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7304267" y="432848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59094" y="404462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094" y="4044625"/>
                <a:ext cx="360040" cy="369332"/>
              </a:xfrm>
              <a:prstGeom prst="rect">
                <a:avLst/>
              </a:prstGeom>
              <a:blipFill rotWithShape="0">
                <a:blip r:embed="rId14"/>
                <a:stretch>
                  <a:fillRect r="-59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6829689" y="3838575"/>
            <a:ext cx="1018911" cy="103732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78203" y="4654345"/>
            <a:ext cx="4223474" cy="745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520" y="5550789"/>
            <a:ext cx="4717057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Find the Cartesian equation of this locus.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1560" y="5950899"/>
                <a:ext cx="38518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950899"/>
                <a:ext cx="3851814" cy="923330"/>
              </a:xfrm>
              <a:prstGeom prst="rect">
                <a:avLst/>
              </a:prstGeom>
              <a:blipFill rotWithShape="0">
                <a:blip r:embed="rId15"/>
                <a:stretch>
                  <a:fillRect b="-1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73360" y="6070938"/>
                <a:ext cx="2917913" cy="704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360" y="6070938"/>
                <a:ext cx="2917913" cy="704745"/>
              </a:xfrm>
              <a:prstGeom prst="rect">
                <a:avLst/>
              </a:prstGeom>
              <a:blipFill>
                <a:blip r:embed="rId16"/>
                <a:stretch>
                  <a:fillRect b="-3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Arrow 35"/>
          <p:cNvSpPr/>
          <p:nvPr/>
        </p:nvSpPr>
        <p:spPr>
          <a:xfrm>
            <a:off x="4139952" y="6483302"/>
            <a:ext cx="605493" cy="2580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3789010" y="595089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Group by real/imaginary.</a:t>
            </a:r>
          </a:p>
        </p:txBody>
      </p:sp>
      <p:cxnSp>
        <p:nvCxnSpPr>
          <p:cNvPr id="40" name="Straight Arrow Connector 39"/>
          <p:cNvCxnSpPr>
            <a:stCxn id="38" idx="1"/>
          </p:cNvCxnSpPr>
          <p:nvPr/>
        </p:nvCxnSpPr>
        <p:spPr>
          <a:xfrm flipH="1">
            <a:off x="3583919" y="6212509"/>
            <a:ext cx="205091" cy="319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48821" y="5970335"/>
            <a:ext cx="7923577" cy="8770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8" grpId="0" animBg="1"/>
      <p:bldP spid="29" grpId="0"/>
      <p:bldP spid="30" grpId="0" animBg="1"/>
      <p:bldP spid="32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Loci of form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611560" y="3140968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339752" y="1700808"/>
            <a:ext cx="0" cy="204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01852" y="2971552"/>
                <a:ext cx="433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𝑅𝑒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852" y="2971552"/>
                <a:ext cx="43353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47522" y="1293376"/>
                <a:ext cx="395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𝐼𝑚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522" y="1293376"/>
                <a:ext cx="395430" cy="369332"/>
              </a:xfrm>
              <a:prstGeom prst="rect">
                <a:avLst/>
              </a:prstGeom>
              <a:blipFill>
                <a:blip r:embed="rId4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219487" y="2271143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75856" y="202790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027905"/>
                <a:ext cx="36004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515046" y="339945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71415" y="315621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415" y="3156218"/>
                <a:ext cx="36004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60032" y="868650"/>
                <a:ext cx="4104456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0" dirty="0"/>
                  <a:t>What does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/>
                  <a:t> mean?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868650"/>
                <a:ext cx="4104456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60032" y="1369260"/>
                <a:ext cx="38164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distance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is the same as the distance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369260"/>
                <a:ext cx="3816424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278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04048" y="2143759"/>
                <a:ext cx="3672408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is represented is represented by a perpendicular bisector of the line segment joining 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143759"/>
                <a:ext cx="3672408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1155" t="-2488" r="-1485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860033" y="1293376"/>
            <a:ext cx="4104456" cy="7716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87532" y="1769423"/>
            <a:ext cx="2909455" cy="1745673"/>
            <a:chOff x="1187532" y="1769423"/>
            <a:chExt cx="2909455" cy="174567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87532" y="1769423"/>
              <a:ext cx="2909455" cy="17456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576945" y="2327564"/>
              <a:ext cx="665019" cy="1104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043238" y="2786063"/>
              <a:ext cx="57150" cy="95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000375" y="2733675"/>
              <a:ext cx="100014" cy="571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11653" y="4016816"/>
                <a:ext cx="4211854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Sketch the locus of points represented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2000" dirty="0"/>
                  <a:t>. Write its equation.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53" y="4016816"/>
                <a:ext cx="4211854" cy="707886"/>
              </a:xfrm>
              <a:prstGeom prst="rect">
                <a:avLst/>
              </a:prstGeom>
              <a:blipFill rotWithShape="0">
                <a:blip r:embed="rId10"/>
                <a:stretch>
                  <a:fillRect b="-357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>
            <a:off x="4535382" y="5869534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263574" y="4429374"/>
            <a:ext cx="0" cy="204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25674" y="5700118"/>
                <a:ext cx="433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𝑅𝑒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74" y="5700118"/>
                <a:ext cx="43353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71344" y="4021942"/>
                <a:ext cx="395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𝐼𝑚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344" y="4021942"/>
                <a:ext cx="395430" cy="369332"/>
              </a:xfrm>
              <a:prstGeom prst="rect">
                <a:avLst/>
              </a:prstGeom>
              <a:blipFill>
                <a:blip r:embed="rId12"/>
                <a:stretch>
                  <a:fillRect r="-1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6228909" y="4870169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201424" y="4540578"/>
                <a:ext cx="6988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(0,6)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424" y="4540578"/>
                <a:ext cx="69882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870" r="-1739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6217888" y="583084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20002" y="5821306"/>
                <a:ext cx="690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02" y="5821306"/>
                <a:ext cx="690534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754" r="-1754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4644008" y="5369788"/>
            <a:ext cx="33816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187532" y="4852980"/>
            <a:ext cx="2160240" cy="5177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 err="1"/>
              <a:t>Frosketch</a:t>
            </a:r>
            <a:r>
              <a:rPr lang="en-GB" dirty="0"/>
              <a:t> 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67544" y="5415104"/>
                <a:ext cx="3672408" cy="1430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>
                    <a:latin typeface="+mj-lt"/>
                  </a:rPr>
                  <a:t>(The equation is obviously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b="0" dirty="0">
                    <a:latin typeface="+mj-lt"/>
                  </a:rPr>
                  <a:t>, but let’s do it the same algebraic way)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𝑖𝑦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415104"/>
                <a:ext cx="3672408" cy="1430456"/>
              </a:xfrm>
              <a:prstGeom prst="rect">
                <a:avLst/>
              </a:prstGeom>
              <a:blipFill>
                <a:blip r:embed="rId15"/>
                <a:stretch>
                  <a:fillRect l="-498" t="-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-2527" y="5478312"/>
            <a:ext cx="4840214" cy="13334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Equation ?</a:t>
            </a:r>
          </a:p>
        </p:txBody>
      </p:sp>
    </p:spTree>
    <p:extLst>
      <p:ext uri="{BB962C8B-B14F-4D97-AF65-F5344CB8AC3E}">
        <p14:creationId xmlns:p14="http://schemas.microsoft.com/office/powerpoint/2010/main" val="1734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967363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 So Far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863705"/>
                <a:ext cx="6912768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Cartesian equation of the locus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, and sketch the locus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 on an Argand diagram.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63705"/>
                <a:ext cx="6912768" cy="646331"/>
              </a:xfrm>
              <a:prstGeom prst="rect">
                <a:avLst/>
              </a:prstGeom>
              <a:blipFill rotWithShape="0"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848" y="2401857"/>
                <a:ext cx="41044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48" y="2401857"/>
                <a:ext cx="4104456" cy="1200329"/>
              </a:xfrm>
              <a:prstGeom prst="rect">
                <a:avLst/>
              </a:prstGeom>
              <a:blipFill rotWithShape="0">
                <a:blip r:embed="rId3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4716016" y="3717032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444208" y="2276872"/>
            <a:ext cx="1339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51978" y="1869440"/>
                <a:ext cx="395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978" y="1869440"/>
                <a:ext cx="39543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7685893" y="3670167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90656" y="3732875"/>
                <a:ext cx="6988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(3,0)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656" y="3732875"/>
                <a:ext cx="69882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70" r="-1739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408047" y="430699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85919" y="4064108"/>
                <a:ext cx="690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(0,−1)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919" y="4064108"/>
                <a:ext cx="69053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632" r="-30702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 flipV="1">
            <a:off x="6019800" y="2294012"/>
            <a:ext cx="1473200" cy="2298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72944" y="2817356"/>
                <a:ext cx="6988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944" y="2817356"/>
                <a:ext cx="69882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53463" y="3708267"/>
                <a:ext cx="698828" cy="496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463" y="3708267"/>
                <a:ext cx="698828" cy="496290"/>
              </a:xfrm>
              <a:prstGeom prst="rect">
                <a:avLst/>
              </a:prstGeom>
              <a:blipFill rotWithShape="0">
                <a:blip r:embed="rId8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581267" y="1654075"/>
            <a:ext cx="3911322" cy="3256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Argand Diagram 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3720" y="1654075"/>
            <a:ext cx="3911322" cy="3256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Equation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C3377A-31AD-4616-8702-AE2646BE6B1B}"/>
                  </a:ext>
                </a:extLst>
              </p:cNvPr>
              <p:cNvSpPr txBox="1"/>
              <p:nvPr/>
            </p:nvSpPr>
            <p:spPr>
              <a:xfrm>
                <a:off x="467544" y="5179064"/>
                <a:ext cx="691276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if we also required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C3377A-31AD-4616-8702-AE2646BE6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179064"/>
                <a:ext cx="6912768" cy="369332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702602-5341-4A69-8EDD-3EE7EEBF66D5}"/>
                  </a:ext>
                </a:extLst>
              </p:cNvPr>
              <p:cNvSpPr txBox="1"/>
              <p:nvPr/>
            </p:nvSpPr>
            <p:spPr>
              <a:xfrm>
                <a:off x="618998" y="5638006"/>
                <a:ext cx="5306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restricts our line to points where the real part is 0. This is just (0,4), 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702602-5341-4A69-8EDD-3EE7EEBF6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98" y="5638006"/>
                <a:ext cx="5306296" cy="646331"/>
              </a:xfrm>
              <a:prstGeom prst="rect">
                <a:avLst/>
              </a:prstGeom>
              <a:blipFill>
                <a:blip r:embed="rId10"/>
                <a:stretch>
                  <a:fillRect l="-1034" t="-5660" r="-1149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84592FC2-4C4B-4077-A885-A4431F84615C}"/>
              </a:ext>
            </a:extLst>
          </p:cNvPr>
          <p:cNvSpPr/>
          <p:nvPr/>
        </p:nvSpPr>
        <p:spPr>
          <a:xfrm>
            <a:off x="468993" y="5557026"/>
            <a:ext cx="6912767" cy="7716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42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4D55DF-6D89-4DB4-B6B6-A983352EE17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B48E1431-8251-4FA6-B650-D9F313296D27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Minimising/Maximising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3200" b="0" i="0" smtClean="0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3200" dirty="0"/>
                    <a:t> and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B48E1431-8251-4FA6-B650-D9F313296D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2BE6742-49D4-4B83-B659-CA834190975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AC169B-A2D6-42B7-B5FA-4EF0884788E2}"/>
                  </a:ext>
                </a:extLst>
              </p:cNvPr>
              <p:cNvSpPr txBox="1"/>
              <p:nvPr/>
            </p:nvSpPr>
            <p:spPr>
              <a:xfrm>
                <a:off x="467544" y="863705"/>
                <a:ext cx="6912768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complex number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 is represented by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. Given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−5−3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Sketch the locus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Find the Cartesian equation of the locus.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Find the maximum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r>
                  <a:rPr lang="en-GB" dirty="0"/>
                  <a:t> in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Find the minimum and maximum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AC169B-A2D6-42B7-B5FA-4EF088478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63705"/>
                <a:ext cx="6912768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0D7ED6-2126-4B0A-BC07-AB5748D7684D}"/>
              </a:ext>
            </a:extLst>
          </p:cNvPr>
          <p:cNvCxnSpPr>
            <a:cxnSpLocks/>
          </p:cNvCxnSpPr>
          <p:nvPr/>
        </p:nvCxnSpPr>
        <p:spPr>
          <a:xfrm>
            <a:off x="327720" y="4975845"/>
            <a:ext cx="27363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F17B4F-299D-4282-9059-7F9E0ADA5BBD}"/>
              </a:ext>
            </a:extLst>
          </p:cNvPr>
          <p:cNvCxnSpPr>
            <a:cxnSpLocks/>
          </p:cNvCxnSpPr>
          <p:nvPr/>
        </p:nvCxnSpPr>
        <p:spPr>
          <a:xfrm flipV="1">
            <a:off x="912912" y="3535685"/>
            <a:ext cx="0" cy="1980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893CF1-0FF7-4216-9337-A7528E1FCBCF}"/>
                  </a:ext>
                </a:extLst>
              </p:cNvPr>
              <p:cNvSpPr txBox="1"/>
              <p:nvPr/>
            </p:nvSpPr>
            <p:spPr>
              <a:xfrm>
                <a:off x="2998862" y="4787379"/>
                <a:ext cx="433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𝑅𝑒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893CF1-0FF7-4216-9337-A7528E1FC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62" y="4787379"/>
                <a:ext cx="43353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DF29ED-6DDD-4C5B-83B6-F2CB1AB75C22}"/>
                  </a:ext>
                </a:extLst>
              </p:cNvPr>
              <p:cNvSpPr txBox="1"/>
              <p:nvPr/>
            </p:nvSpPr>
            <p:spPr>
              <a:xfrm>
                <a:off x="686622" y="3214769"/>
                <a:ext cx="395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𝐼𝑚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DF29ED-6DDD-4C5B-83B6-F2CB1AB75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22" y="3214769"/>
                <a:ext cx="395430" cy="369332"/>
              </a:xfrm>
              <a:prstGeom prst="rect">
                <a:avLst/>
              </a:prstGeom>
              <a:blipFill>
                <a:blip r:embed="rId5"/>
                <a:stretch>
                  <a:fillRect r="-1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3D170958-543C-47A1-941A-B23627C1B758}"/>
              </a:ext>
            </a:extLst>
          </p:cNvPr>
          <p:cNvSpPr/>
          <p:nvPr/>
        </p:nvSpPr>
        <p:spPr>
          <a:xfrm>
            <a:off x="2237312" y="4256149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DA162E-FA10-4895-8432-7C56E26D7B8D}"/>
                  </a:ext>
                </a:extLst>
              </p:cNvPr>
              <p:cNvSpPr txBox="1"/>
              <p:nvPr/>
            </p:nvSpPr>
            <p:spPr>
              <a:xfrm>
                <a:off x="2234456" y="389325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DA162E-FA10-4895-8432-7C56E26D7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456" y="3893259"/>
                <a:ext cx="360040" cy="369332"/>
              </a:xfrm>
              <a:prstGeom prst="rect">
                <a:avLst/>
              </a:prstGeom>
              <a:blipFill>
                <a:blip r:embed="rId6"/>
                <a:stretch>
                  <a:fillRect r="-59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3FFF6714-D851-4F90-98A7-A1641DD434E1}"/>
              </a:ext>
            </a:extLst>
          </p:cNvPr>
          <p:cNvSpPr/>
          <p:nvPr/>
        </p:nvSpPr>
        <p:spPr>
          <a:xfrm>
            <a:off x="1566092" y="3535685"/>
            <a:ext cx="1385732" cy="142910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50938E-2322-4795-B59D-B8084A61B9AD}"/>
                  </a:ext>
                </a:extLst>
              </p:cNvPr>
              <p:cNvSpPr txBox="1"/>
              <p:nvPr/>
            </p:nvSpPr>
            <p:spPr>
              <a:xfrm>
                <a:off x="840160" y="5666581"/>
                <a:ext cx="2664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50938E-2322-4795-B59D-B8084A61B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60" y="5666581"/>
                <a:ext cx="2664294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875D22F-A70F-49F6-8E9E-5178E167BBC8}"/>
              </a:ext>
            </a:extLst>
          </p:cNvPr>
          <p:cNvSpPr txBox="1"/>
          <p:nvPr/>
        </p:nvSpPr>
        <p:spPr>
          <a:xfrm>
            <a:off x="1046197" y="2829640"/>
            <a:ext cx="208823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We did this earlier…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56E6AE-8E23-4C6B-A330-A6B7B7065C1E}"/>
              </a:ext>
            </a:extLst>
          </p:cNvPr>
          <p:cNvSpPr/>
          <p:nvPr/>
        </p:nvSpPr>
        <p:spPr>
          <a:xfrm>
            <a:off x="179512" y="2886844"/>
            <a:ext cx="288032" cy="2541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FAE57C-2387-4C96-9487-4878B236D933}"/>
              </a:ext>
            </a:extLst>
          </p:cNvPr>
          <p:cNvSpPr/>
          <p:nvPr/>
        </p:nvSpPr>
        <p:spPr>
          <a:xfrm>
            <a:off x="179512" y="5740175"/>
            <a:ext cx="288032" cy="2541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4DDFD0-589D-44A1-8775-2B2D5AE011A5}"/>
              </a:ext>
            </a:extLst>
          </p:cNvPr>
          <p:cNvCxnSpPr>
            <a:cxnSpLocks/>
          </p:cNvCxnSpPr>
          <p:nvPr/>
        </p:nvCxnSpPr>
        <p:spPr>
          <a:xfrm>
            <a:off x="4165600" y="4495800"/>
            <a:ext cx="2140534" cy="9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A65405-E5C9-46AA-A878-D3F50C300186}"/>
              </a:ext>
            </a:extLst>
          </p:cNvPr>
          <p:cNvCxnSpPr>
            <a:cxnSpLocks/>
          </p:cNvCxnSpPr>
          <p:nvPr/>
        </p:nvCxnSpPr>
        <p:spPr>
          <a:xfrm flipV="1">
            <a:off x="4155022" y="3064764"/>
            <a:ext cx="0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E32AFB-3FEA-4B3A-95AB-881CB133701E}"/>
                  </a:ext>
                </a:extLst>
              </p:cNvPr>
              <p:cNvSpPr txBox="1"/>
              <p:nvPr/>
            </p:nvSpPr>
            <p:spPr>
              <a:xfrm>
                <a:off x="6240972" y="4316458"/>
                <a:ext cx="433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𝑅𝑒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E32AFB-3FEA-4B3A-95AB-881CB1337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972" y="4316458"/>
                <a:ext cx="43353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9AEC5D-5289-4791-B635-EA1D7039A86A}"/>
                  </a:ext>
                </a:extLst>
              </p:cNvPr>
              <p:cNvSpPr txBox="1"/>
              <p:nvPr/>
            </p:nvSpPr>
            <p:spPr>
              <a:xfrm>
                <a:off x="3928732" y="2743848"/>
                <a:ext cx="395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𝐼𝑚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9AEC5D-5289-4791-B635-EA1D7039A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732" y="2743848"/>
                <a:ext cx="395430" cy="369332"/>
              </a:xfrm>
              <a:prstGeom prst="rect">
                <a:avLst/>
              </a:prstGeom>
              <a:blipFill>
                <a:blip r:embed="rId9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5ED31D91-104C-4194-A832-58DFAF771CEB}"/>
              </a:ext>
            </a:extLst>
          </p:cNvPr>
          <p:cNvSpPr/>
          <p:nvPr/>
        </p:nvSpPr>
        <p:spPr>
          <a:xfrm>
            <a:off x="5479422" y="378522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DCA32B-2882-4E0C-8453-0B730375AFE8}"/>
                  </a:ext>
                </a:extLst>
              </p:cNvPr>
              <p:cNvSpPr txBox="1"/>
              <p:nvPr/>
            </p:nvSpPr>
            <p:spPr>
              <a:xfrm>
                <a:off x="5367509" y="343072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DCA32B-2882-4E0C-8453-0B730375A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509" y="3430727"/>
                <a:ext cx="360040" cy="369332"/>
              </a:xfrm>
              <a:prstGeom prst="rect">
                <a:avLst/>
              </a:prstGeom>
              <a:blipFill>
                <a:blip r:embed="rId10"/>
                <a:stretch>
                  <a:fillRect r="-5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7E9F2B44-23B6-4CC8-8ED4-16874A68BEB2}"/>
              </a:ext>
            </a:extLst>
          </p:cNvPr>
          <p:cNvSpPr/>
          <p:nvPr/>
        </p:nvSpPr>
        <p:spPr>
          <a:xfrm>
            <a:off x="4808202" y="3064764"/>
            <a:ext cx="1385732" cy="142910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E087DD-FEE8-4BA9-832B-BC7D787488D6}"/>
              </a:ext>
            </a:extLst>
          </p:cNvPr>
          <p:cNvCxnSpPr>
            <a:cxnSpLocks/>
          </p:cNvCxnSpPr>
          <p:nvPr/>
        </p:nvCxnSpPr>
        <p:spPr>
          <a:xfrm flipH="1">
            <a:off x="4160590" y="3363286"/>
            <a:ext cx="771787" cy="1140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CD38FB-3E68-4BA2-A7C8-AA6496272E6E}"/>
              </a:ext>
            </a:extLst>
          </p:cNvPr>
          <p:cNvCxnSpPr>
            <a:cxnSpLocks/>
          </p:cNvCxnSpPr>
          <p:nvPr/>
        </p:nvCxnSpPr>
        <p:spPr>
          <a:xfrm>
            <a:off x="4932377" y="3371675"/>
            <a:ext cx="587229" cy="436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B6533A-1A1E-4428-BE9B-AF73806D1801}"/>
              </a:ext>
            </a:extLst>
          </p:cNvPr>
          <p:cNvCxnSpPr>
            <a:cxnSpLocks/>
          </p:cNvCxnSpPr>
          <p:nvPr/>
        </p:nvCxnSpPr>
        <p:spPr>
          <a:xfrm flipV="1">
            <a:off x="4160590" y="3492500"/>
            <a:ext cx="1986210" cy="100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86B7611-2FED-49C7-9841-445B3B7E9DE9}"/>
              </a:ext>
            </a:extLst>
          </p:cNvPr>
          <p:cNvCxnSpPr>
            <a:cxnSpLocks/>
          </p:cNvCxnSpPr>
          <p:nvPr/>
        </p:nvCxnSpPr>
        <p:spPr>
          <a:xfrm flipV="1">
            <a:off x="4965700" y="3448051"/>
            <a:ext cx="69850" cy="114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0659A9-9CB9-4F59-881A-1526010E4D14}"/>
              </a:ext>
            </a:extLst>
          </p:cNvPr>
          <p:cNvCxnSpPr>
            <a:cxnSpLocks/>
          </p:cNvCxnSpPr>
          <p:nvPr/>
        </p:nvCxnSpPr>
        <p:spPr>
          <a:xfrm flipH="1" flipV="1">
            <a:off x="4864894" y="3481388"/>
            <a:ext cx="97631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02D7919-3BB9-4319-A8E3-01147F4A0E77}"/>
              </a:ext>
            </a:extLst>
          </p:cNvPr>
          <p:cNvCxnSpPr>
            <a:cxnSpLocks/>
          </p:cNvCxnSpPr>
          <p:nvPr/>
        </p:nvCxnSpPr>
        <p:spPr>
          <a:xfrm flipH="1" flipV="1">
            <a:off x="5524500" y="3810000"/>
            <a:ext cx="7620" cy="708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ADCB492-A48B-4860-80CF-A1FD092DC8CB}"/>
              </a:ext>
            </a:extLst>
          </p:cNvPr>
          <p:cNvSpPr/>
          <p:nvPr/>
        </p:nvSpPr>
        <p:spPr>
          <a:xfrm>
            <a:off x="4404360" y="4152900"/>
            <a:ext cx="160020" cy="152400"/>
          </a:xfrm>
          <a:custGeom>
            <a:avLst/>
            <a:gdLst>
              <a:gd name="connsiteX0" fmla="*/ 160020 w 160020"/>
              <a:gd name="connsiteY0" fmla="*/ 152400 h 152400"/>
              <a:gd name="connsiteX1" fmla="*/ 99060 w 160020"/>
              <a:gd name="connsiteY1" fmla="*/ 60960 h 152400"/>
              <a:gd name="connsiteX2" fmla="*/ 0 w 160020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" h="152400">
                <a:moveTo>
                  <a:pt x="160020" y="152400"/>
                </a:moveTo>
                <a:cubicBezTo>
                  <a:pt x="142875" y="119380"/>
                  <a:pt x="125730" y="86360"/>
                  <a:pt x="99060" y="60960"/>
                </a:cubicBezTo>
                <a:cubicBezTo>
                  <a:pt x="72390" y="35560"/>
                  <a:pt x="36195" y="1778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6547757-12D2-4512-BE28-05EC3947E946}"/>
                  </a:ext>
                </a:extLst>
              </p:cNvPr>
              <p:cNvSpPr txBox="1"/>
              <p:nvPr/>
            </p:nvSpPr>
            <p:spPr>
              <a:xfrm>
                <a:off x="4431030" y="389776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6547757-12D2-4512-BE28-05EC3947E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030" y="3897765"/>
                <a:ext cx="3600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7BCEBA1-816C-4D01-A977-0217270B2AFB}"/>
                  </a:ext>
                </a:extLst>
              </p:cNvPr>
              <p:cNvSpPr txBox="1"/>
              <p:nvPr/>
            </p:nvSpPr>
            <p:spPr>
              <a:xfrm>
                <a:off x="4581697" y="416408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7BCEBA1-816C-4D01-A977-0217270B2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697" y="4164080"/>
                <a:ext cx="3600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6ABDC86-E19A-45C4-BFD0-AB60A9C55F3F}"/>
              </a:ext>
            </a:extLst>
          </p:cNvPr>
          <p:cNvSpPr/>
          <p:nvPr/>
        </p:nvSpPr>
        <p:spPr>
          <a:xfrm rot="1706777">
            <a:off x="4514201" y="4324058"/>
            <a:ext cx="160020" cy="152400"/>
          </a:xfrm>
          <a:custGeom>
            <a:avLst/>
            <a:gdLst>
              <a:gd name="connsiteX0" fmla="*/ 160020 w 160020"/>
              <a:gd name="connsiteY0" fmla="*/ 152400 h 152400"/>
              <a:gd name="connsiteX1" fmla="*/ 99060 w 160020"/>
              <a:gd name="connsiteY1" fmla="*/ 60960 h 152400"/>
              <a:gd name="connsiteX2" fmla="*/ 0 w 160020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" h="152400">
                <a:moveTo>
                  <a:pt x="160020" y="152400"/>
                </a:moveTo>
                <a:cubicBezTo>
                  <a:pt x="142875" y="119380"/>
                  <a:pt x="125730" y="86360"/>
                  <a:pt x="99060" y="60960"/>
                </a:cubicBezTo>
                <a:cubicBezTo>
                  <a:pt x="72390" y="35560"/>
                  <a:pt x="36195" y="1778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96A28F3-5E30-4831-8211-F1F5851D8EBA}"/>
                  </a:ext>
                </a:extLst>
              </p:cNvPr>
              <p:cNvSpPr txBox="1"/>
              <p:nvPr/>
            </p:nvSpPr>
            <p:spPr>
              <a:xfrm>
                <a:off x="5120084" y="328719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96A28F3-5E30-4831-8211-F1F5851D8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084" y="3287197"/>
                <a:ext cx="3600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1C7949-D51D-4430-AEBA-64AA1B726735}"/>
                  </a:ext>
                </a:extLst>
              </p:cNvPr>
              <p:cNvSpPr txBox="1"/>
              <p:nvPr/>
            </p:nvSpPr>
            <p:spPr>
              <a:xfrm>
                <a:off x="3993969" y="4890694"/>
                <a:ext cx="2664294" cy="170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maximum argument occurs when a line from the origin is tangent to the circle.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𝑂𝐶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=0.5404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=2×0.5404=1.0808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1C7949-D51D-4430-AEBA-64AA1B726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969" y="4890694"/>
                <a:ext cx="2664294" cy="1705019"/>
              </a:xfrm>
              <a:prstGeom prst="rect">
                <a:avLst/>
              </a:prstGeom>
              <a:blipFill>
                <a:blip r:embed="rId14"/>
                <a:stretch>
                  <a:fillRect l="-686" t="-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E8EEEC6-9F8D-4C39-8801-A643CE9F8D09}"/>
                  </a:ext>
                </a:extLst>
              </p:cNvPr>
              <p:cNvSpPr txBox="1"/>
              <p:nvPr/>
            </p:nvSpPr>
            <p:spPr>
              <a:xfrm>
                <a:off x="3907574" y="4432421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E8EEEC6-9F8D-4C39-8801-A643CE9F8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574" y="4432421"/>
                <a:ext cx="3600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049D8B9-1428-48E6-A170-C0280CFA69D9}"/>
                  </a:ext>
                </a:extLst>
              </p:cNvPr>
              <p:cNvSpPr txBox="1"/>
              <p:nvPr/>
            </p:nvSpPr>
            <p:spPr>
              <a:xfrm>
                <a:off x="5487446" y="371482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049D8B9-1428-48E6-A170-C0280CFA6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446" y="3714823"/>
                <a:ext cx="36004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46F5D26-4E7D-400E-A0D8-F5653BAE54D1}"/>
                  </a:ext>
                </a:extLst>
              </p:cNvPr>
              <p:cNvSpPr txBox="1"/>
              <p:nvPr/>
            </p:nvSpPr>
            <p:spPr>
              <a:xfrm>
                <a:off x="6938267" y="2835130"/>
                <a:ext cx="2102793" cy="269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minimum and maximum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sz="1400" dirty="0"/>
                  <a:t> can be found be drawing a line between the origin and the centre of circle, and seeing where the line intersects the circle. </a:t>
                </a:r>
                <a:r>
                  <a:rPr lang="en-GB" sz="1400" b="1" dirty="0"/>
                  <a:t>Note that we do not need the actual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1400" b="1" dirty="0"/>
                  <a:t> themselves!</a:t>
                </a:r>
              </a:p>
              <a:p>
                <a:endParaRPr lang="en-GB" sz="1400" b="1" dirty="0"/>
              </a:p>
              <a:p>
                <a:r>
                  <a:rPr lang="en-GB" sz="1400" b="1" dirty="0"/>
                  <a:t>Max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𝟑𝟒</m:t>
                        </m:r>
                      </m:e>
                    </m:ra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Min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𝟑𝟒</m:t>
                        </m:r>
                      </m:e>
                    </m:ra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46F5D26-4E7D-400E-A0D8-F5653BAE5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267" y="2835130"/>
                <a:ext cx="2102793" cy="2697918"/>
              </a:xfrm>
              <a:prstGeom prst="rect">
                <a:avLst/>
              </a:prstGeom>
              <a:blipFill>
                <a:blip r:embed="rId17"/>
                <a:stretch>
                  <a:fillRect l="-870" t="-451" b="-22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C8DD7AE4-1A2D-4F06-B38F-D4136A5A95D1}"/>
              </a:ext>
            </a:extLst>
          </p:cNvPr>
          <p:cNvSpPr/>
          <p:nvPr/>
        </p:nvSpPr>
        <p:spPr>
          <a:xfrm>
            <a:off x="3532479" y="2829640"/>
            <a:ext cx="288032" cy="2541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3ACCE7E-55BD-49CD-B267-5EB5E1EDB4E8}"/>
              </a:ext>
            </a:extLst>
          </p:cNvPr>
          <p:cNvSpPr/>
          <p:nvPr/>
        </p:nvSpPr>
        <p:spPr>
          <a:xfrm>
            <a:off x="6698995" y="2809620"/>
            <a:ext cx="288032" cy="2541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2D4DDE2-D2DA-4677-B308-EAF3A3D438FF}"/>
              </a:ext>
            </a:extLst>
          </p:cNvPr>
          <p:cNvSpPr/>
          <p:nvPr/>
        </p:nvSpPr>
        <p:spPr>
          <a:xfrm>
            <a:off x="3834433" y="2817270"/>
            <a:ext cx="2718767" cy="3793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D34749E-19A7-45AD-A240-F635C6F68F1F}"/>
              </a:ext>
            </a:extLst>
          </p:cNvPr>
          <p:cNvSpPr/>
          <p:nvPr/>
        </p:nvSpPr>
        <p:spPr>
          <a:xfrm>
            <a:off x="6985237" y="2817270"/>
            <a:ext cx="1968263" cy="28501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33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Quickfire 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764704"/>
                <a:ext cx="6912768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b="0" dirty="0"/>
                  <a:t>Given that the complex number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400" dirty="0"/>
                  <a:t> satisfies the equation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−12−5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400" dirty="0"/>
                  <a:t>, find the minimum value of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2400" dirty="0"/>
                  <a:t> and the maximum.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64704"/>
                <a:ext cx="6912768" cy="1200329"/>
              </a:xfrm>
              <a:prstGeom prst="rect">
                <a:avLst/>
              </a:prstGeom>
              <a:blipFill rotWithShape="0">
                <a:blip r:embed="rId2"/>
                <a:stretch>
                  <a:fillRect b="-358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553279" y="5012463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134958" y="2885060"/>
            <a:ext cx="0" cy="252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9186" y="4803876"/>
                <a:ext cx="433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186" y="4803876"/>
                <a:ext cx="43353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37243" y="2522774"/>
                <a:ext cx="395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243" y="2522774"/>
                <a:ext cx="39543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149976" y="359823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33773" y="3340485"/>
                <a:ext cx="956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(12,5)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773" y="3340485"/>
                <a:ext cx="95615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3209463" y="2687320"/>
            <a:ext cx="1872208" cy="184013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64081" y="3581400"/>
            <a:ext cx="1958339" cy="13030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80391" y="385312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91" y="3853126"/>
                <a:ext cx="360040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186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V="1">
            <a:off x="2134958" y="3116580"/>
            <a:ext cx="2810422" cy="18958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520440" y="3749040"/>
            <a:ext cx="693420" cy="4495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82915" y="391580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915" y="3915809"/>
                <a:ext cx="36004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829042" y="2283465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Minimum = 10</a:t>
            </a:r>
          </a:p>
          <a:p>
            <a:r>
              <a:rPr lang="en-GB" dirty="0"/>
              <a:t>Maximum = 16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3100" y="2036679"/>
            <a:ext cx="8236655" cy="34247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15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910E5B-77AD-4C07-A1FE-80A28747726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22948AC9-7A08-4D45-AB04-A645BB1A3A89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Minimising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GB" sz="3200" dirty="0"/>
                    <a:t> with perpendicular bisectors</a:t>
                  </a:r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22948AC9-7A08-4D45-AB04-A645BB1A3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282D565-FCBD-4CF2-8A22-DEB4BBF4074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335000-7E90-4445-B9B0-A3BCD3DFBF2F}"/>
                  </a:ext>
                </a:extLst>
              </p:cNvPr>
              <p:cNvSpPr txBox="1"/>
              <p:nvPr/>
            </p:nvSpPr>
            <p:spPr>
              <a:xfrm>
                <a:off x="467544" y="863705"/>
                <a:ext cx="7992888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(From earlier) Find the Cartesian equation of the locus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, and sketch the locus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 on an Argand diagram.</a:t>
                </a:r>
              </a:p>
              <a:p>
                <a:r>
                  <a:rPr lang="en-GB" b="1" dirty="0"/>
                  <a:t>Hence, find the least possible value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335000-7E90-4445-B9B0-A3BCD3DFB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63705"/>
                <a:ext cx="7992888" cy="923330"/>
              </a:xfrm>
              <a:prstGeom prst="rect">
                <a:avLst/>
              </a:prstGeom>
              <a:blipFill>
                <a:blip r:embed="rId3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E28333-AAEE-4315-A53B-F2953EAC9076}"/>
                  </a:ext>
                </a:extLst>
              </p:cNvPr>
              <p:cNvSpPr txBox="1"/>
              <p:nvPr/>
            </p:nvSpPr>
            <p:spPr>
              <a:xfrm>
                <a:off x="504131" y="1983955"/>
                <a:ext cx="41044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E28333-AAEE-4315-A53B-F2953EAC9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31" y="1983955"/>
                <a:ext cx="4104456" cy="1200329"/>
              </a:xfrm>
              <a:prstGeom prst="rect">
                <a:avLst/>
              </a:prstGeom>
              <a:blipFill>
                <a:blip r:embed="rId4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7FD06B-1A9F-48F9-B36E-71CFBF41D280}"/>
              </a:ext>
            </a:extLst>
          </p:cNvPr>
          <p:cNvCxnSpPr/>
          <p:nvPr/>
        </p:nvCxnSpPr>
        <p:spPr>
          <a:xfrm>
            <a:off x="747936" y="5118615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AF06B1-FAF9-4969-BA3C-FF7731E2BA72}"/>
              </a:ext>
            </a:extLst>
          </p:cNvPr>
          <p:cNvCxnSpPr/>
          <p:nvPr/>
        </p:nvCxnSpPr>
        <p:spPr>
          <a:xfrm flipH="1" flipV="1">
            <a:off x="2476128" y="3678455"/>
            <a:ext cx="1339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5898C2-6291-4A4F-8587-6623B558703A}"/>
                  </a:ext>
                </a:extLst>
              </p:cNvPr>
              <p:cNvSpPr txBox="1"/>
              <p:nvPr/>
            </p:nvSpPr>
            <p:spPr>
              <a:xfrm>
                <a:off x="2283898" y="3271023"/>
                <a:ext cx="395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5898C2-6291-4A4F-8587-6623B5587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898" y="3271023"/>
                <a:ext cx="39543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1D46A3-77BC-4A78-94B9-F64B42614C13}"/>
              </a:ext>
            </a:extLst>
          </p:cNvPr>
          <p:cNvCxnSpPr/>
          <p:nvPr/>
        </p:nvCxnSpPr>
        <p:spPr>
          <a:xfrm flipH="1" flipV="1">
            <a:off x="2251745" y="3600345"/>
            <a:ext cx="1473200" cy="2298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5EA45B-8A37-4836-8E77-A6F5D84AB087}"/>
                  </a:ext>
                </a:extLst>
              </p:cNvPr>
              <p:cNvSpPr txBox="1"/>
              <p:nvPr/>
            </p:nvSpPr>
            <p:spPr>
              <a:xfrm>
                <a:off x="2004864" y="3895089"/>
                <a:ext cx="6988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5EA45B-8A37-4836-8E77-A6F5D84AB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864" y="3895089"/>
                <a:ext cx="69882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8CE774-4318-4BDE-86A3-297D8065AC2B}"/>
                  </a:ext>
                </a:extLst>
              </p:cNvPr>
              <p:cNvSpPr txBox="1"/>
              <p:nvPr/>
            </p:nvSpPr>
            <p:spPr>
              <a:xfrm>
                <a:off x="2804458" y="5109850"/>
                <a:ext cx="698828" cy="496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8CE774-4318-4BDE-86A3-297D8065A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458" y="5109850"/>
                <a:ext cx="698828" cy="496290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65B5FA-A6F5-41A7-A3C0-DAE0CE63A41A}"/>
              </a:ext>
            </a:extLst>
          </p:cNvPr>
          <p:cNvCxnSpPr>
            <a:cxnSpLocks/>
          </p:cNvCxnSpPr>
          <p:nvPr/>
        </p:nvCxnSpPr>
        <p:spPr>
          <a:xfrm flipH="1">
            <a:off x="2476501" y="4768850"/>
            <a:ext cx="514349" cy="3492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955FCC-2DBB-4542-9B6F-33D7A68332B5}"/>
              </a:ext>
            </a:extLst>
          </p:cNvPr>
          <p:cNvCxnSpPr>
            <a:cxnSpLocks/>
          </p:cNvCxnSpPr>
          <p:nvPr/>
        </p:nvCxnSpPr>
        <p:spPr>
          <a:xfrm flipH="1" flipV="1">
            <a:off x="2800350" y="4718050"/>
            <a:ext cx="79376" cy="1143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3C323B-744A-4511-A336-BF91E121AA05}"/>
              </a:ext>
            </a:extLst>
          </p:cNvPr>
          <p:cNvCxnSpPr>
            <a:cxnSpLocks/>
          </p:cNvCxnSpPr>
          <p:nvPr/>
        </p:nvCxnSpPr>
        <p:spPr>
          <a:xfrm flipH="1">
            <a:off x="2800350" y="4641850"/>
            <a:ext cx="111125" cy="762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6A68E52-A24C-4D94-9656-04852365212E}"/>
                  </a:ext>
                </a:extLst>
              </p:cNvPr>
              <p:cNvSpPr txBox="1"/>
              <p:nvPr/>
            </p:nvSpPr>
            <p:spPr>
              <a:xfrm>
                <a:off x="5292080" y="2099020"/>
                <a:ext cx="3453283" cy="4330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minimum distance is the perpendicular distance from the origin.</a:t>
                </a:r>
              </a:p>
              <a:p>
                <a:r>
                  <a:rPr lang="en-GB" sz="1600" dirty="0"/>
                  <a:t>Easiest strategy is coordinate geometry: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Gradient of loci: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Gradient of perpendicular line: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600" dirty="0"/>
              </a:p>
              <a:p>
                <a:r>
                  <a:rPr lang="en-GB" sz="1600" dirty="0"/>
                  <a:t>Equation of perpendicular line: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Distance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16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6A68E52-A24C-4D94-9656-048523652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099020"/>
                <a:ext cx="3453283" cy="4330801"/>
              </a:xfrm>
              <a:prstGeom prst="rect">
                <a:avLst/>
              </a:prstGeom>
              <a:blipFill>
                <a:blip r:embed="rId8"/>
                <a:stretch>
                  <a:fillRect l="-882" t="-4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3E450A28-C37B-4B7D-84A0-E1A0F72FD5EA}"/>
              </a:ext>
            </a:extLst>
          </p:cNvPr>
          <p:cNvSpPr/>
          <p:nvPr/>
        </p:nvSpPr>
        <p:spPr>
          <a:xfrm>
            <a:off x="5228754" y="1966094"/>
            <a:ext cx="3408437" cy="41992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Min Distance to Origin</a:t>
            </a:r>
          </a:p>
        </p:txBody>
      </p:sp>
    </p:spTree>
    <p:extLst>
      <p:ext uri="{BB962C8B-B14F-4D97-AF65-F5344CB8AC3E}">
        <p14:creationId xmlns:p14="http://schemas.microsoft.com/office/powerpoint/2010/main" val="6015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GB" sz="3200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539644" y="2558416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67836" y="1118256"/>
            <a:ext cx="0" cy="204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29936" y="2389000"/>
                <a:ext cx="433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936" y="2389000"/>
                <a:ext cx="43353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75606" y="710824"/>
                <a:ext cx="395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606" y="710824"/>
                <a:ext cx="39543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2280062" y="1876301"/>
            <a:ext cx="1484416" cy="6768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813050" y="2298700"/>
            <a:ext cx="82753" cy="260350"/>
          </a:xfrm>
          <a:custGeom>
            <a:avLst/>
            <a:gdLst>
              <a:gd name="connsiteX0" fmla="*/ 0 w 82753"/>
              <a:gd name="connsiteY0" fmla="*/ 0 h 260350"/>
              <a:gd name="connsiteX1" fmla="*/ 69850 w 82753"/>
              <a:gd name="connsiteY1" fmla="*/ 133350 h 260350"/>
              <a:gd name="connsiteX2" fmla="*/ 82550 w 82753"/>
              <a:gd name="connsiteY2" fmla="*/ 2603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53" h="260350">
                <a:moveTo>
                  <a:pt x="0" y="0"/>
                </a:moveTo>
                <a:cubicBezTo>
                  <a:pt x="28046" y="44979"/>
                  <a:pt x="56092" y="89958"/>
                  <a:pt x="69850" y="133350"/>
                </a:cubicBezTo>
                <a:cubicBezTo>
                  <a:pt x="83608" y="176742"/>
                  <a:pt x="83079" y="218546"/>
                  <a:pt x="82550" y="2603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87962" y="2173836"/>
                <a:ext cx="524069" cy="407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962" y="2173836"/>
                <a:ext cx="524069" cy="407291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952911" y="825964"/>
            <a:ext cx="2160240" cy="5177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 err="1"/>
              <a:t>Frosketch</a:t>
            </a:r>
            <a:r>
              <a:rPr lang="en-GB" dirty="0"/>
              <a:t> 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47524" y="730961"/>
                <a:ext cx="2160240" cy="58458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?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524" y="730961"/>
                <a:ext cx="2160240" cy="5845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98982" y="1395779"/>
                <a:ext cx="2952328" cy="666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At any point, the angle made relative to the origin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982" y="1395779"/>
                <a:ext cx="2952328" cy="666721"/>
              </a:xfrm>
              <a:prstGeom prst="rect">
                <a:avLst/>
              </a:prstGeom>
              <a:blipFill rotWithShape="0">
                <a:blip r:embed="rId7"/>
                <a:stretch>
                  <a:fillRect l="-1240" t="-2752" b="-36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62978" y="1980363"/>
                <a:ext cx="3024336" cy="1717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𝑖𝑦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&gt;0,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978" y="1980363"/>
                <a:ext cx="3024336" cy="17172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533314" y="1945054"/>
            <a:ext cx="1609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This bit is important. The locus is referred to as a ‘</a:t>
            </a:r>
            <a:r>
              <a:rPr lang="en-GB" sz="1200" b="1" dirty="0"/>
              <a:t>half line</a:t>
            </a:r>
            <a:r>
              <a:rPr lang="en-GB" sz="1200" dirty="0"/>
              <a:t>’, because it extends to infinity only in one direction.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H="1">
            <a:off x="7755266" y="3145872"/>
            <a:ext cx="424000" cy="139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77720" y="3989920"/>
                <a:ext cx="3398736" cy="61465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+3+2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?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720" y="3989920"/>
                <a:ext cx="3398736" cy="61465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5189721" y="2019504"/>
            <a:ext cx="3845221" cy="16781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Equation ?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76005" y="5373216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127975" y="4378752"/>
            <a:ext cx="0" cy="204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13171" y="5149665"/>
                <a:ext cx="433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171" y="5149665"/>
                <a:ext cx="43353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35745" y="3971320"/>
                <a:ext cx="395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745" y="3971320"/>
                <a:ext cx="39543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H="1" flipV="1">
            <a:off x="179512" y="4729110"/>
            <a:ext cx="1152128" cy="10244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52401" y="5166005"/>
                <a:ext cx="524069" cy="439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01" y="5166005"/>
                <a:ext cx="524069" cy="439223"/>
              </a:xfrm>
              <a:prstGeom prst="rect">
                <a:avLst/>
              </a:prstGeom>
              <a:blipFill rotWithShape="0">
                <a:blip r:embed="rId12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813050" y="4086460"/>
            <a:ext cx="2160240" cy="5177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 err="1"/>
              <a:t>Frosketch</a:t>
            </a:r>
            <a:r>
              <a:rPr lang="en-GB" dirty="0"/>
              <a:t> &gt;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329949" y="5758586"/>
            <a:ext cx="103932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1112520" y="5552781"/>
            <a:ext cx="487680" cy="215559"/>
          </a:xfrm>
          <a:custGeom>
            <a:avLst/>
            <a:gdLst>
              <a:gd name="connsiteX0" fmla="*/ 0 w 487680"/>
              <a:gd name="connsiteY0" fmla="*/ 2199 h 215559"/>
              <a:gd name="connsiteX1" fmla="*/ 175260 w 487680"/>
              <a:gd name="connsiteY1" fmla="*/ 2199 h 215559"/>
              <a:gd name="connsiteX2" fmla="*/ 304800 w 487680"/>
              <a:gd name="connsiteY2" fmla="*/ 25059 h 215559"/>
              <a:gd name="connsiteX3" fmla="*/ 426720 w 487680"/>
              <a:gd name="connsiteY3" fmla="*/ 93639 h 215559"/>
              <a:gd name="connsiteX4" fmla="*/ 487680 w 487680"/>
              <a:gd name="connsiteY4" fmla="*/ 215559 h 21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" h="215559">
                <a:moveTo>
                  <a:pt x="0" y="2199"/>
                </a:moveTo>
                <a:cubicBezTo>
                  <a:pt x="62230" y="294"/>
                  <a:pt x="124460" y="-1611"/>
                  <a:pt x="175260" y="2199"/>
                </a:cubicBezTo>
                <a:cubicBezTo>
                  <a:pt x="226060" y="6009"/>
                  <a:pt x="262890" y="9819"/>
                  <a:pt x="304800" y="25059"/>
                </a:cubicBezTo>
                <a:cubicBezTo>
                  <a:pt x="346710" y="40299"/>
                  <a:pt x="396240" y="61889"/>
                  <a:pt x="426720" y="93639"/>
                </a:cubicBezTo>
                <a:cubicBezTo>
                  <a:pt x="457200" y="125389"/>
                  <a:pt x="472440" y="170474"/>
                  <a:pt x="487680" y="21555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43673" y="5768340"/>
                <a:ext cx="4335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(−3,−2)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73" y="5768340"/>
                <a:ext cx="433530" cy="307777"/>
              </a:xfrm>
              <a:prstGeom prst="rect">
                <a:avLst/>
              </a:prstGeom>
              <a:blipFill rotWithShape="0">
                <a:blip r:embed="rId13"/>
                <a:stretch>
                  <a:fillRect r="-95775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136234" y="4640794"/>
                <a:ext cx="3024336" cy="1598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𝑖𝑦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+3+2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−5,    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&lt;−3,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≻2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234" y="4640794"/>
                <a:ext cx="3024336" cy="159845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5113151" y="4640794"/>
            <a:ext cx="3846774" cy="16781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Equation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5404" y="4195330"/>
                <a:ext cx="139610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+3+2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400" dirty="0"/>
                  <a:t> can be rewritten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−3−2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04" y="4195330"/>
                <a:ext cx="1396101" cy="738664"/>
              </a:xfrm>
              <a:prstGeom prst="rect">
                <a:avLst/>
              </a:prstGeom>
              <a:blipFill rotWithShape="0">
                <a:blip r:embed="rId15"/>
                <a:stretch>
                  <a:fillRect l="-1310" t="-1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508296" y="5471244"/>
                <a:ext cx="2135712" cy="1092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One way of thinking about it: If we were to add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3+2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200" dirty="0"/>
                  <a:t>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−(−3−2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/>
                  <a:t>, we’d then have had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dirty="0"/>
                  <a:t>, which would be centred at the origin.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96" y="5471244"/>
                <a:ext cx="2135712" cy="1092158"/>
              </a:xfrm>
              <a:prstGeom prst="rect">
                <a:avLst/>
              </a:prstGeom>
              <a:blipFill rotWithShape="0">
                <a:blip r:embed="rId16"/>
                <a:stretch>
                  <a:fillRect t="-559" r="-570" b="-3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9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4" grpId="0"/>
      <p:bldP spid="26" grpId="0" animBg="1"/>
      <p:bldP spid="37" grpId="0"/>
      <p:bldP spid="43" grpId="0" animBg="1"/>
      <p:bldP spid="44" grpId="0"/>
      <p:bldP spid="48" grpId="0" animBg="1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2E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898B7A-77D1-4D01-8EC2-BC9425255DAA}"/>
              </a:ext>
            </a:extLst>
          </p:cNvPr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34-36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DD9834-7AA9-44AC-A974-15518A807BC2}"/>
              </a:ext>
            </a:extLst>
          </p:cNvPr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619672" y="2871291"/>
            <a:ext cx="72025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before the lesson		</a:t>
            </a:r>
            <a:r>
              <a:rPr lang="en-US" dirty="0" smtClean="0"/>
              <a:t>Q1-2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Class:			</a:t>
            </a:r>
          </a:p>
          <a:p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					</a:t>
            </a:r>
            <a:r>
              <a:rPr lang="en-US" dirty="0" smtClean="0"/>
              <a:t>Q3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Amber</a:t>
            </a:r>
            <a:r>
              <a:rPr lang="en-US" dirty="0"/>
              <a:t> 					</a:t>
            </a:r>
            <a:r>
              <a:rPr lang="en-US" dirty="0" smtClean="0"/>
              <a:t>Q4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					</a:t>
            </a:r>
            <a:r>
              <a:rPr lang="en-US" dirty="0" smtClean="0"/>
              <a:t>Q5 </a:t>
            </a:r>
            <a:r>
              <a:rPr lang="en-US" dirty="0"/>
              <a:t>&amp; challenge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76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>
          <a:xfrm>
            <a:off x="1943100" y="5267325"/>
            <a:ext cx="1566863" cy="828675"/>
          </a:xfrm>
          <a:custGeom>
            <a:avLst/>
            <a:gdLst>
              <a:gd name="connsiteX0" fmla="*/ 0 w 1566863"/>
              <a:gd name="connsiteY0" fmla="*/ 828675 h 828675"/>
              <a:gd name="connsiteX1" fmla="*/ 795338 w 1566863"/>
              <a:gd name="connsiteY1" fmla="*/ 0 h 828675"/>
              <a:gd name="connsiteX2" fmla="*/ 847725 w 1566863"/>
              <a:gd name="connsiteY2" fmla="*/ 71438 h 828675"/>
              <a:gd name="connsiteX3" fmla="*/ 866775 w 1566863"/>
              <a:gd name="connsiteY3" fmla="*/ 133350 h 828675"/>
              <a:gd name="connsiteX4" fmla="*/ 885825 w 1566863"/>
              <a:gd name="connsiteY4" fmla="*/ 200025 h 828675"/>
              <a:gd name="connsiteX5" fmla="*/ 923925 w 1566863"/>
              <a:gd name="connsiteY5" fmla="*/ 233363 h 828675"/>
              <a:gd name="connsiteX6" fmla="*/ 976313 w 1566863"/>
              <a:gd name="connsiteY6" fmla="*/ 257175 h 828675"/>
              <a:gd name="connsiteX7" fmla="*/ 1042988 w 1566863"/>
              <a:gd name="connsiteY7" fmla="*/ 338138 h 828675"/>
              <a:gd name="connsiteX8" fmla="*/ 1085850 w 1566863"/>
              <a:gd name="connsiteY8" fmla="*/ 423863 h 828675"/>
              <a:gd name="connsiteX9" fmla="*/ 1128713 w 1566863"/>
              <a:gd name="connsiteY9" fmla="*/ 476250 h 828675"/>
              <a:gd name="connsiteX10" fmla="*/ 1185863 w 1566863"/>
              <a:gd name="connsiteY10" fmla="*/ 523875 h 828675"/>
              <a:gd name="connsiteX11" fmla="*/ 1233488 w 1566863"/>
              <a:gd name="connsiteY11" fmla="*/ 552450 h 828675"/>
              <a:gd name="connsiteX12" fmla="*/ 1281113 w 1566863"/>
              <a:gd name="connsiteY12" fmla="*/ 576263 h 828675"/>
              <a:gd name="connsiteX13" fmla="*/ 1357313 w 1566863"/>
              <a:gd name="connsiteY13" fmla="*/ 642938 h 828675"/>
              <a:gd name="connsiteX14" fmla="*/ 1419225 w 1566863"/>
              <a:gd name="connsiteY14" fmla="*/ 709613 h 828675"/>
              <a:gd name="connsiteX15" fmla="*/ 1462088 w 1566863"/>
              <a:gd name="connsiteY15" fmla="*/ 738188 h 828675"/>
              <a:gd name="connsiteX16" fmla="*/ 1557338 w 1566863"/>
              <a:gd name="connsiteY16" fmla="*/ 785813 h 828675"/>
              <a:gd name="connsiteX17" fmla="*/ 1566863 w 1566863"/>
              <a:gd name="connsiteY17" fmla="*/ 823913 h 828675"/>
              <a:gd name="connsiteX18" fmla="*/ 0 w 1566863"/>
              <a:gd name="connsiteY18" fmla="*/ 82867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66863" h="828675">
                <a:moveTo>
                  <a:pt x="0" y="828675"/>
                </a:moveTo>
                <a:lnTo>
                  <a:pt x="795338" y="0"/>
                </a:lnTo>
                <a:lnTo>
                  <a:pt x="847725" y="71438"/>
                </a:lnTo>
                <a:lnTo>
                  <a:pt x="866775" y="133350"/>
                </a:lnTo>
                <a:lnTo>
                  <a:pt x="885825" y="200025"/>
                </a:lnTo>
                <a:lnTo>
                  <a:pt x="923925" y="233363"/>
                </a:lnTo>
                <a:lnTo>
                  <a:pt x="976313" y="257175"/>
                </a:lnTo>
                <a:lnTo>
                  <a:pt x="1042988" y="338138"/>
                </a:lnTo>
                <a:lnTo>
                  <a:pt x="1085850" y="423863"/>
                </a:lnTo>
                <a:lnTo>
                  <a:pt x="1128713" y="476250"/>
                </a:lnTo>
                <a:lnTo>
                  <a:pt x="1185863" y="523875"/>
                </a:lnTo>
                <a:cubicBezTo>
                  <a:pt x="1230688" y="548778"/>
                  <a:pt x="1217167" y="536132"/>
                  <a:pt x="1233488" y="552450"/>
                </a:cubicBezTo>
                <a:lnTo>
                  <a:pt x="1281113" y="576263"/>
                </a:lnTo>
                <a:lnTo>
                  <a:pt x="1357313" y="642938"/>
                </a:lnTo>
                <a:lnTo>
                  <a:pt x="1419225" y="709613"/>
                </a:lnTo>
                <a:lnTo>
                  <a:pt x="1462088" y="738188"/>
                </a:lnTo>
                <a:lnTo>
                  <a:pt x="1557338" y="785813"/>
                </a:lnTo>
                <a:lnTo>
                  <a:pt x="1566863" y="823913"/>
                </a:lnTo>
                <a:lnTo>
                  <a:pt x="0" y="82867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972641" y="2852936"/>
            <a:ext cx="2829447" cy="12587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687806" y="2485497"/>
            <a:ext cx="1562401" cy="155156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Regions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would you describe each of the following in words? Therefore draw each of the regions on an Argand diagram.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2022" y="4036909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131621" y="2614385"/>
            <a:ext cx="4597" cy="1437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2314" y="3867493"/>
                <a:ext cx="433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314" y="3867493"/>
                <a:ext cx="43353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32924" y="2325745"/>
                <a:ext cx="395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924" y="2325745"/>
                <a:ext cx="39543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2023" y="1494592"/>
                <a:ext cx="4112892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−4−2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23" y="1494592"/>
                <a:ext cx="411289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32000" y="2982451"/>
                <a:ext cx="433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(4,2)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000" y="2982451"/>
                <a:ext cx="43353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225" r="-61972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3436561" y="3238418"/>
            <a:ext cx="94499" cy="905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39381" y="4014059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381" y="4014059"/>
                <a:ext cx="64807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9552" y="2060848"/>
                <a:ext cx="4032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distance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is less than 2”.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60848"/>
                <a:ext cx="403244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362" t="-8197" r="-454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61955" y="1505109"/>
                <a:ext cx="429307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−6|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955" y="1505109"/>
                <a:ext cx="4293071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88024" y="2061268"/>
                <a:ext cx="4176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distance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dirty="0"/>
                  <a:t> is less than from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061268"/>
                <a:ext cx="417646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166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4972641" y="4117601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365788" y="2673961"/>
            <a:ext cx="4597" cy="1437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07448" y="407026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448" y="4070267"/>
                <a:ext cx="648072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84368" y="407026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070267"/>
                <a:ext cx="64807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>
            <a:off x="7802088" y="2852936"/>
            <a:ext cx="0" cy="1258799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739780" y="3021999"/>
                <a:ext cx="869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780" y="3021999"/>
                <a:ext cx="869829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2067" y="4403973"/>
                <a:ext cx="3861591" cy="71994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0≤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−2−2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67" y="4403973"/>
                <a:ext cx="3861591" cy="71994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580469" y="6662784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259632" y="5225010"/>
            <a:ext cx="4597" cy="1437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75549" y="6036343"/>
                <a:ext cx="433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(2,2)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549" y="6036343"/>
                <a:ext cx="433530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4225" r="-61972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1900694" y="6049409"/>
            <a:ext cx="94499" cy="905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>
            <a:off x="1983570" y="6096910"/>
            <a:ext cx="15358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935678" y="5272644"/>
            <a:ext cx="807522" cy="8193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2305050" y="5727700"/>
            <a:ext cx="171450" cy="381000"/>
          </a:xfrm>
          <a:custGeom>
            <a:avLst/>
            <a:gdLst>
              <a:gd name="connsiteX0" fmla="*/ 171450 w 171450"/>
              <a:gd name="connsiteY0" fmla="*/ 381000 h 381000"/>
              <a:gd name="connsiteX1" fmla="*/ 146050 w 171450"/>
              <a:gd name="connsiteY1" fmla="*/ 222250 h 381000"/>
              <a:gd name="connsiteX2" fmla="*/ 120650 w 171450"/>
              <a:gd name="connsiteY2" fmla="*/ 146050 h 381000"/>
              <a:gd name="connsiteX3" fmla="*/ 69850 w 171450"/>
              <a:gd name="connsiteY3" fmla="*/ 69850 h 381000"/>
              <a:gd name="connsiteX4" fmla="*/ 0 w 171450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" h="381000">
                <a:moveTo>
                  <a:pt x="171450" y="381000"/>
                </a:moveTo>
                <a:cubicBezTo>
                  <a:pt x="162983" y="321204"/>
                  <a:pt x="154517" y="261408"/>
                  <a:pt x="146050" y="222250"/>
                </a:cubicBezTo>
                <a:cubicBezTo>
                  <a:pt x="137583" y="183092"/>
                  <a:pt x="133350" y="171450"/>
                  <a:pt x="120650" y="146050"/>
                </a:cubicBezTo>
                <a:cubicBezTo>
                  <a:pt x="107950" y="120650"/>
                  <a:pt x="89958" y="94192"/>
                  <a:pt x="69850" y="69850"/>
                </a:cubicBezTo>
                <a:cubicBezTo>
                  <a:pt x="49742" y="45508"/>
                  <a:pt x="24871" y="22754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390775" y="5512122"/>
                <a:ext cx="433530" cy="56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75" y="5512122"/>
                <a:ext cx="433530" cy="5629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641866" y="4406365"/>
                <a:ext cx="4240878" cy="8084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−4−2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&lt;|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−6|</m:t>
                    </m:r>
                  </m:oMath>
                </a14:m>
                <a:endParaRPr lang="en-GB" sz="2000" dirty="0"/>
              </a:p>
              <a:p>
                <a:r>
                  <a:rPr lang="en-GB" sz="2000" dirty="0"/>
                  <a:t>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−2−2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866" y="4406365"/>
                <a:ext cx="4240878" cy="80842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4641864" y="5267325"/>
            <a:ext cx="432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intersection of the three other regions.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68573" y="5874981"/>
            <a:ext cx="307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(I couldn’t be bothered to draw this. Sorry)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761955" y="1995621"/>
            <a:ext cx="4293071" cy="23441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75118" y="5123914"/>
            <a:ext cx="3848540" cy="1610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607631" y="5225143"/>
            <a:ext cx="4275112" cy="14977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2067" y="1965119"/>
            <a:ext cx="4122848" cy="23441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918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207615"/>
                <a:ext cx="6417720" cy="9516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Shade the region for which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07615"/>
                <a:ext cx="6417720" cy="9516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3528" y="836712"/>
            <a:ext cx="23042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P6 June 2003 Q4(</a:t>
            </a:r>
            <a:r>
              <a:rPr lang="en-GB" dirty="0" err="1"/>
              <a:t>i</a:t>
            </a:r>
            <a:r>
              <a:rPr lang="en-GB" dirty="0"/>
              <a:t>)(b)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636912"/>
            <a:ext cx="7797824" cy="27363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2420888"/>
            <a:ext cx="8208912" cy="3600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052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2F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898B7A-77D1-4D01-8EC2-BC9425255DAA}"/>
              </a:ext>
            </a:extLst>
          </p:cNvPr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DD9834-7AA9-44AC-A974-15518A807BC2}"/>
              </a:ext>
            </a:extLst>
          </p:cNvPr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2051720" y="2891690"/>
            <a:ext cx="94810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before the lesson		</a:t>
            </a:r>
            <a:r>
              <a:rPr lang="en-US" dirty="0" smtClean="0"/>
              <a:t>Q1 &amp; Finish up from Ex2E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Class:			</a:t>
            </a:r>
          </a:p>
          <a:p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					</a:t>
            </a:r>
            <a:r>
              <a:rPr lang="en-US" dirty="0" smtClean="0"/>
              <a:t>Q2-3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Amber</a:t>
            </a:r>
            <a:r>
              <a:rPr lang="en-US" dirty="0"/>
              <a:t> 					</a:t>
            </a:r>
            <a:r>
              <a:rPr lang="en-US" dirty="0" smtClean="0"/>
              <a:t>Q4-5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					</a:t>
            </a:r>
            <a:r>
              <a:rPr lang="en-US" dirty="0" smtClean="0"/>
              <a:t>Q6 </a:t>
            </a:r>
            <a:r>
              <a:rPr lang="en-US" dirty="0"/>
              <a:t>&amp; challenge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7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95536" y="1489595"/>
            <a:ext cx="277182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Represent complex numbers on an Argand Diagram.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6259" y="1465363"/>
            <a:ext cx="385599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Put a complex number in modulus-argument 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88415" y="2111694"/>
                <a:ext cx="3855993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“Put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in modulus-argument form.”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415" y="2111694"/>
                <a:ext cx="3855993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95536" y="3118727"/>
            <a:ext cx="376540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Identify loci and regions.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5535" y="3499441"/>
                <a:ext cx="3765403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“Give the equation of the loci of points that satisfies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”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3499441"/>
                <a:ext cx="3765403" cy="646331"/>
              </a:xfrm>
              <a:prstGeom prst="rect">
                <a:avLst/>
              </a:prstGeom>
              <a:blipFill>
                <a:blip r:embed="rId3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Argand Diagrams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C5E2EA-3FCD-4DC4-BC6E-E0EA5FDE9D0A}"/>
                  </a:ext>
                </a:extLst>
              </p:cNvPr>
              <p:cNvSpPr txBox="1"/>
              <p:nvPr/>
            </p:nvSpPr>
            <p:spPr>
              <a:xfrm>
                <a:off x="271711" y="728762"/>
                <a:ext cx="83529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Just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b="0" i="0" dirty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axes were a useful way to visualise coordinates, an Argand diagram allows us to visualise complex numbers.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C5E2EA-3FCD-4DC4-BC6E-E0EA5FDE9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11" y="728762"/>
                <a:ext cx="8352928" cy="646331"/>
              </a:xfrm>
              <a:prstGeom prst="rect">
                <a:avLst/>
              </a:prstGeom>
              <a:blipFill>
                <a:blip r:embed="rId2"/>
                <a:stretch>
                  <a:fillRect l="-657" t="-5660" r="-1022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351D61F-BC5D-41F7-B7B9-90742546B5AB}"/>
                  </a:ext>
                </a:extLst>
              </p:cNvPr>
              <p:cNvSpPr/>
              <p:nvPr/>
            </p:nvSpPr>
            <p:spPr>
              <a:xfrm>
                <a:off x="350069" y="1456419"/>
                <a:ext cx="7427168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600" dirty="0"/>
                  <a:t>Very simply, a complex number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GB" sz="1600" dirty="0"/>
                  <a:t> can be plotted as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The “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” axis is therefore the “</a:t>
                </a:r>
                <a:r>
                  <a:rPr lang="en-GB" sz="1600" b="1" dirty="0"/>
                  <a:t>real axis</a:t>
                </a:r>
                <a:r>
                  <a:rPr lang="en-GB" sz="1600" dirty="0"/>
                  <a:t>” and the “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” axis therefore the “</a:t>
                </a:r>
                <a:r>
                  <a:rPr lang="en-GB" sz="1600" b="1" dirty="0"/>
                  <a:t>imaginary axis</a:t>
                </a:r>
                <a:r>
                  <a:rPr lang="en-GB" sz="1600" dirty="0"/>
                  <a:t>”.</a:t>
                </a:r>
              </a:p>
              <a:p>
                <a:r>
                  <a:rPr lang="en-GB" sz="1600" dirty="0"/>
                  <a:t>The plane (2D space) formed by the axes is known as the “</a:t>
                </a:r>
                <a:r>
                  <a:rPr lang="en-GB" sz="1600" b="1" dirty="0"/>
                  <a:t>complex plane</a:t>
                </a:r>
                <a:r>
                  <a:rPr lang="en-GB" sz="1600" dirty="0"/>
                  <a:t>” or “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/>
                  <a:t> plane”.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351D61F-BC5D-41F7-B7B9-90742546B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69" y="1456419"/>
                <a:ext cx="7427168" cy="830997"/>
              </a:xfrm>
              <a:prstGeom prst="rect">
                <a:avLst/>
              </a:prstGeom>
              <a:blipFill>
                <a:blip r:embed="rId3"/>
                <a:stretch>
                  <a:fillRect l="-245" t="-714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DC38672-2A4B-4DDF-9098-D0B99DE95ED0}"/>
              </a:ext>
            </a:extLst>
          </p:cNvPr>
          <p:cNvCxnSpPr/>
          <p:nvPr/>
        </p:nvCxnSpPr>
        <p:spPr>
          <a:xfrm>
            <a:off x="827584" y="4869160"/>
            <a:ext cx="39604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A1E26A6-05DB-4623-B186-6A81B9A6E7CB}"/>
              </a:ext>
            </a:extLst>
          </p:cNvPr>
          <p:cNvCxnSpPr/>
          <p:nvPr/>
        </p:nvCxnSpPr>
        <p:spPr>
          <a:xfrm flipV="1">
            <a:off x="2771800" y="2852936"/>
            <a:ext cx="0" cy="38164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3323C2D-C9D0-45F1-9459-EE1CCA9A87CB}"/>
                  </a:ext>
                </a:extLst>
              </p:cNvPr>
              <p:cNvSpPr txBox="1"/>
              <p:nvPr/>
            </p:nvSpPr>
            <p:spPr>
              <a:xfrm>
                <a:off x="2430810" y="2469654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𝑰𝒎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3323C2D-C9D0-45F1-9459-EE1CCA9A8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810" y="2469654"/>
                <a:ext cx="720080" cy="369332"/>
              </a:xfrm>
              <a:prstGeom prst="rect">
                <a:avLst/>
              </a:prstGeom>
              <a:blipFill>
                <a:blip r:embed="rId4"/>
                <a:stretch>
                  <a:fillRect l="-8475" r="-5932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D6C06DD-0DF0-4D11-A018-1AE2744AF326}"/>
                  </a:ext>
                </a:extLst>
              </p:cNvPr>
              <p:cNvSpPr txBox="1"/>
              <p:nvPr/>
            </p:nvSpPr>
            <p:spPr>
              <a:xfrm>
                <a:off x="4766816" y="4653136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𝑹𝒆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D6C06DD-0DF0-4D11-A018-1AE2744AF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816" y="4653136"/>
                <a:ext cx="720080" cy="369332"/>
              </a:xfrm>
              <a:prstGeom prst="rect">
                <a:avLst/>
              </a:prstGeom>
              <a:blipFill>
                <a:blip r:embed="rId5"/>
                <a:stretch>
                  <a:fillRect l="-5932" r="-3390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B6B84723-2325-4E0E-8325-798660672D4D}"/>
              </a:ext>
            </a:extLst>
          </p:cNvPr>
          <p:cNvSpPr txBox="1"/>
          <p:nvPr/>
        </p:nvSpPr>
        <p:spPr>
          <a:xfrm>
            <a:off x="971600" y="486916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-3       -2       -1                  1         2        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77AFB4D-CF7B-4058-B051-4A6B951FCED0}"/>
              </a:ext>
            </a:extLst>
          </p:cNvPr>
          <p:cNvSpPr txBox="1"/>
          <p:nvPr/>
        </p:nvSpPr>
        <p:spPr>
          <a:xfrm>
            <a:off x="2339752" y="3068960"/>
            <a:ext cx="4320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3</a:t>
            </a:r>
          </a:p>
          <a:p>
            <a:pPr algn="r"/>
            <a:endParaRPr lang="en-GB" dirty="0"/>
          </a:p>
          <a:p>
            <a:pPr algn="r"/>
            <a:r>
              <a:rPr lang="en-GB" dirty="0"/>
              <a:t>2</a:t>
            </a:r>
          </a:p>
          <a:p>
            <a:pPr algn="r"/>
            <a:endParaRPr lang="en-GB" dirty="0"/>
          </a:p>
          <a:p>
            <a:pPr algn="r"/>
            <a:r>
              <a:rPr lang="en-GB" dirty="0"/>
              <a:t>1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-1</a:t>
            </a:r>
          </a:p>
          <a:p>
            <a:pPr algn="r"/>
            <a:endParaRPr lang="en-GB" dirty="0"/>
          </a:p>
          <a:p>
            <a:pPr algn="r"/>
            <a:r>
              <a:rPr lang="en-GB" dirty="0"/>
              <a:t>-2</a:t>
            </a:r>
          </a:p>
          <a:p>
            <a:pPr algn="r"/>
            <a:endParaRPr lang="en-GB" dirty="0"/>
          </a:p>
          <a:p>
            <a:pPr algn="r"/>
            <a:r>
              <a:rPr lang="en-GB" dirty="0"/>
              <a:t>-3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2D5024F-A370-4475-992C-2DA907EC8136}"/>
              </a:ext>
            </a:extLst>
          </p:cNvPr>
          <p:cNvGrpSpPr/>
          <p:nvPr/>
        </p:nvGrpSpPr>
        <p:grpSpPr>
          <a:xfrm>
            <a:off x="5940152" y="3429000"/>
            <a:ext cx="936104" cy="432048"/>
            <a:chOff x="6084168" y="2060848"/>
            <a:chExt cx="936104" cy="432048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90625F1-C652-4E65-9F7F-F5672A3B4F97}"/>
                </a:ext>
              </a:extLst>
            </p:cNvPr>
            <p:cNvSpPr/>
            <p:nvPr/>
          </p:nvSpPr>
          <p:spPr>
            <a:xfrm>
              <a:off x="6084168" y="2348880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52461F11-D03B-48A5-A78D-28364676F3CC}"/>
                    </a:ext>
                  </a:extLst>
                </p:cNvPr>
                <p:cNvSpPr/>
                <p:nvPr/>
              </p:nvSpPr>
              <p:spPr>
                <a:xfrm>
                  <a:off x="6300192" y="2060848"/>
                  <a:ext cx="720080" cy="2880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52461F11-D03B-48A5-A78D-28364676F3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2060848"/>
                  <a:ext cx="720080" cy="288032"/>
                </a:xfrm>
                <a:prstGeom prst="rect">
                  <a:avLst/>
                </a:prstGeom>
                <a:blipFill>
                  <a:blip r:embed="rId6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F342CC3-7E17-40C4-9570-ABA7EAB43C4D}"/>
              </a:ext>
            </a:extLst>
          </p:cNvPr>
          <p:cNvGrpSpPr/>
          <p:nvPr/>
        </p:nvGrpSpPr>
        <p:grpSpPr>
          <a:xfrm>
            <a:off x="7236296" y="3429000"/>
            <a:ext cx="1040928" cy="432048"/>
            <a:chOff x="6084168" y="2060848"/>
            <a:chExt cx="1040928" cy="432048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6DDE941-4BE9-4687-8A9F-F02E1CC87248}"/>
                </a:ext>
              </a:extLst>
            </p:cNvPr>
            <p:cNvSpPr/>
            <p:nvPr/>
          </p:nvSpPr>
          <p:spPr>
            <a:xfrm>
              <a:off x="6084168" y="2348880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DD078A1C-8522-44B2-9DCD-23CCFF65D166}"/>
                    </a:ext>
                  </a:extLst>
                </p:cNvPr>
                <p:cNvSpPr/>
                <p:nvPr/>
              </p:nvSpPr>
              <p:spPr>
                <a:xfrm>
                  <a:off x="6300191" y="2060848"/>
                  <a:ext cx="824905" cy="2880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2−3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DD078A1C-8522-44B2-9DCD-23CCFF65D1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1" y="2060848"/>
                  <a:ext cx="824905" cy="288032"/>
                </a:xfrm>
                <a:prstGeom prst="rect">
                  <a:avLst/>
                </a:prstGeom>
                <a:blipFill>
                  <a:blip r:embed="rId7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C8CEF7C-BF4F-46C9-86AC-F5281B5B61C0}"/>
              </a:ext>
            </a:extLst>
          </p:cNvPr>
          <p:cNvGrpSpPr/>
          <p:nvPr/>
        </p:nvGrpSpPr>
        <p:grpSpPr>
          <a:xfrm>
            <a:off x="6228184" y="4975076"/>
            <a:ext cx="1166982" cy="470148"/>
            <a:chOff x="6084168" y="2022748"/>
            <a:chExt cx="1166982" cy="470148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CD8FAAB-21E1-4B4D-8232-E270A3EEB051}"/>
                </a:ext>
              </a:extLst>
            </p:cNvPr>
            <p:cNvSpPr/>
            <p:nvPr/>
          </p:nvSpPr>
          <p:spPr>
            <a:xfrm>
              <a:off x="6084168" y="2348880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3AEDFF3E-09EE-4514-8E4F-721A623C1F3A}"/>
                    </a:ext>
                  </a:extLst>
                </p:cNvPr>
                <p:cNvSpPr/>
                <p:nvPr/>
              </p:nvSpPr>
              <p:spPr>
                <a:xfrm>
                  <a:off x="6243041" y="2022748"/>
                  <a:ext cx="1008109" cy="2880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−1+2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3AEDFF3E-09EE-4514-8E4F-721A623C1F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041" y="2022748"/>
                  <a:ext cx="1008109" cy="288032"/>
                </a:xfrm>
                <a:prstGeom prst="rect">
                  <a:avLst/>
                </a:prstGeom>
                <a:blipFill>
                  <a:blip r:embed="rId8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87556C2-9B62-4D1D-A996-588EF0EB2C8F}"/>
              </a:ext>
            </a:extLst>
          </p:cNvPr>
          <p:cNvGrpSpPr/>
          <p:nvPr/>
        </p:nvGrpSpPr>
        <p:grpSpPr>
          <a:xfrm>
            <a:off x="7452320" y="5013176"/>
            <a:ext cx="901105" cy="432048"/>
            <a:chOff x="6084168" y="2060848"/>
            <a:chExt cx="901105" cy="432048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195FF18-16C0-4959-BA54-1D4FFF1FB4F3}"/>
                </a:ext>
              </a:extLst>
            </p:cNvPr>
            <p:cNvSpPr/>
            <p:nvPr/>
          </p:nvSpPr>
          <p:spPr>
            <a:xfrm>
              <a:off x="6084168" y="2348880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3293515C-F43C-4D79-AC6F-838A5ECA3A78}"/>
                    </a:ext>
                  </a:extLst>
                </p:cNvPr>
                <p:cNvSpPr/>
                <p:nvPr/>
              </p:nvSpPr>
              <p:spPr>
                <a:xfrm>
                  <a:off x="6300192" y="2060848"/>
                  <a:ext cx="685081" cy="2880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3293515C-F43C-4D79-AC6F-838A5ECA3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2060848"/>
                  <a:ext cx="685081" cy="2880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1DA92EA0-2096-4B2D-A813-C4DF0D5DE3CF}"/>
              </a:ext>
            </a:extLst>
          </p:cNvPr>
          <p:cNvSpPr txBox="1"/>
          <p:nvPr/>
        </p:nvSpPr>
        <p:spPr>
          <a:xfrm>
            <a:off x="5796136" y="28529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Click to move.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B77844-D10F-46FC-8F8A-77E0DDA3F2F2}"/>
                  </a:ext>
                </a:extLst>
              </p:cNvPr>
              <p:cNvSpPr txBox="1"/>
              <p:nvPr/>
            </p:nvSpPr>
            <p:spPr>
              <a:xfrm>
                <a:off x="4419601" y="3225596"/>
                <a:ext cx="1381124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𝑅𝑒</m:t>
                    </m:r>
                  </m:oMath>
                </a14:m>
                <a:r>
                  <a:rPr lang="en-GB" sz="1100" dirty="0"/>
                  <a:t> is a function which gives you the real part of a complex number. e.g.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3+2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100" dirty="0"/>
                  <a:t>. ClassWizs have this function!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B77844-D10F-46FC-8F8A-77E0DDA3F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1" y="3225596"/>
                <a:ext cx="1381124" cy="1277273"/>
              </a:xfrm>
              <a:prstGeom prst="rect">
                <a:avLst/>
              </a:prstGeom>
              <a:blipFill>
                <a:blip r:embed="rId10"/>
                <a:stretch>
                  <a:fillRect r="-441" b="-1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0B8AB7-4508-4F77-A3D6-E6F89A4F30A8}"/>
              </a:ext>
            </a:extLst>
          </p:cNvPr>
          <p:cNvCxnSpPr>
            <a:cxnSpLocks/>
          </p:cNvCxnSpPr>
          <p:nvPr/>
        </p:nvCxnSpPr>
        <p:spPr>
          <a:xfrm>
            <a:off x="5172075" y="4343400"/>
            <a:ext cx="9525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09F9341-5606-4DE5-BA84-4F7A7BAF9B45}"/>
              </a:ext>
            </a:extLst>
          </p:cNvPr>
          <p:cNvCxnSpPr>
            <a:cxnSpLocks/>
          </p:cNvCxnSpPr>
          <p:nvPr/>
        </p:nvCxnSpPr>
        <p:spPr>
          <a:xfrm flipV="1">
            <a:off x="2771775" y="4362450"/>
            <a:ext cx="552450" cy="504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FC22F67-4204-4C1A-8B8F-E8B0C9C57244}"/>
              </a:ext>
            </a:extLst>
          </p:cNvPr>
          <p:cNvCxnSpPr>
            <a:cxnSpLocks/>
          </p:cNvCxnSpPr>
          <p:nvPr/>
        </p:nvCxnSpPr>
        <p:spPr>
          <a:xfrm>
            <a:off x="2762250" y="4867275"/>
            <a:ext cx="1171575" cy="1685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14F397C-CC20-4A2C-847C-391181DDE931}"/>
              </a:ext>
            </a:extLst>
          </p:cNvPr>
          <p:cNvCxnSpPr>
            <a:cxnSpLocks/>
          </p:cNvCxnSpPr>
          <p:nvPr/>
        </p:nvCxnSpPr>
        <p:spPr>
          <a:xfrm flipH="1" flipV="1">
            <a:off x="2286000" y="3762375"/>
            <a:ext cx="476250" cy="1104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18519E-6 L -0.29132 0.08404 " pathEditMode="relative" ptsTypes="AA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01922 L -0.37066 0.402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44028 -0.233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52153 0.093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76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A95C18-CDF9-4EA7-8475-B623CE731AC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EBCBAB9-8F5C-457D-A117-01F54CE5C562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But why visualise complex numbers?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6576080-1B3A-4080-8FFF-7D8B77E438C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26" name="Picture 2" descr="https://upload.wikimedia.org/wikipedia/commons/thumb/5/56/Mandelset_hires.png/1280px-Mandelset_hires.png">
            <a:extLst>
              <a:ext uri="{FF2B5EF4-FFF2-40B4-BE49-F238E27FC236}">
                <a16:creationId xmlns:a16="http://schemas.microsoft.com/office/drawing/2014/main" id="{CF09A615-13E2-4ED9-85BF-93752389D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74" y="3534916"/>
            <a:ext cx="2987824" cy="21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45F2F7-7E4B-4FDA-A11B-024970030D45}"/>
              </a:ext>
            </a:extLst>
          </p:cNvPr>
          <p:cNvSpPr txBox="1"/>
          <p:nvPr/>
        </p:nvSpPr>
        <p:spPr>
          <a:xfrm>
            <a:off x="323528" y="756245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Just as with standard 2D coordinates, Argand diagrams help us interpret the relationship between complex numbers in a </a:t>
            </a:r>
            <a:r>
              <a:rPr lang="en-GB" b="1" dirty="0"/>
              <a:t>geometric</a:t>
            </a:r>
            <a:r>
              <a:rPr lang="en-GB" dirty="0"/>
              <a:t> way: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5A3C1E-D52D-4E70-A95F-FE79EA427449}"/>
              </a:ext>
            </a:extLst>
          </p:cNvPr>
          <p:cNvCxnSpPr/>
          <p:nvPr/>
        </p:nvCxnSpPr>
        <p:spPr>
          <a:xfrm>
            <a:off x="215702" y="2996952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CB1417-75B9-4692-AFE7-1EF5F10C084B}"/>
              </a:ext>
            </a:extLst>
          </p:cNvPr>
          <p:cNvCxnSpPr>
            <a:cxnSpLocks/>
          </p:cNvCxnSpPr>
          <p:nvPr/>
        </p:nvCxnSpPr>
        <p:spPr>
          <a:xfrm flipV="1">
            <a:off x="1353500" y="1854617"/>
            <a:ext cx="0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6BD344-5806-4B62-924A-A448137F6C1D}"/>
                  </a:ext>
                </a:extLst>
              </p:cNvPr>
              <p:cNvSpPr txBox="1"/>
              <p:nvPr/>
            </p:nvSpPr>
            <p:spPr>
              <a:xfrm>
                <a:off x="2583577" y="2827769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6BD344-5806-4B62-924A-A448137F6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577" y="2827769"/>
                <a:ext cx="532059" cy="307777"/>
              </a:xfrm>
              <a:prstGeom prst="rect">
                <a:avLst/>
              </a:prstGeom>
              <a:blipFill>
                <a:blip r:embed="rId3"/>
                <a:stretch>
                  <a:fillRect r="-11494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7DC88C-DA6A-4392-8D97-87DC1A480698}"/>
                  </a:ext>
                </a:extLst>
              </p:cNvPr>
              <p:cNvSpPr txBox="1"/>
              <p:nvPr/>
            </p:nvSpPr>
            <p:spPr>
              <a:xfrm>
                <a:off x="1087470" y="1546840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7DC88C-DA6A-4392-8D97-87DC1A480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70" y="1546840"/>
                <a:ext cx="532059" cy="307777"/>
              </a:xfrm>
              <a:prstGeom prst="rect">
                <a:avLst/>
              </a:prstGeom>
              <a:blipFill>
                <a:blip r:embed="rId4"/>
                <a:stretch>
                  <a:fillRect r="-13636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0DC3537B-539B-419B-8D8D-35B2588D3287}"/>
              </a:ext>
            </a:extLst>
          </p:cNvPr>
          <p:cNvSpPr/>
          <p:nvPr/>
        </p:nvSpPr>
        <p:spPr>
          <a:xfrm>
            <a:off x="2178968" y="2356247"/>
            <a:ext cx="71999" cy="719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3C2389-0370-4124-BDC2-2368E64A53E8}"/>
              </a:ext>
            </a:extLst>
          </p:cNvPr>
          <p:cNvSpPr/>
          <p:nvPr/>
        </p:nvSpPr>
        <p:spPr>
          <a:xfrm>
            <a:off x="2178968" y="3479189"/>
            <a:ext cx="71999" cy="719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EF1A7FD-BA62-495B-A513-7EFE06DFF9A9}"/>
              </a:ext>
            </a:extLst>
          </p:cNvPr>
          <p:cNvSpPr/>
          <p:nvPr/>
        </p:nvSpPr>
        <p:spPr>
          <a:xfrm>
            <a:off x="863774" y="2960952"/>
            <a:ext cx="71999" cy="719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D9D1E8-4553-4385-92CD-3AD2B7E01110}"/>
              </a:ext>
            </a:extLst>
          </p:cNvPr>
          <p:cNvCxnSpPr>
            <a:cxnSpLocks/>
          </p:cNvCxnSpPr>
          <p:nvPr/>
        </p:nvCxnSpPr>
        <p:spPr>
          <a:xfrm flipH="1">
            <a:off x="1349375" y="2397125"/>
            <a:ext cx="860425" cy="6064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98E91B-9193-45C3-8C42-D5F17F6855C9}"/>
              </a:ext>
            </a:extLst>
          </p:cNvPr>
          <p:cNvCxnSpPr>
            <a:cxnSpLocks/>
          </p:cNvCxnSpPr>
          <p:nvPr/>
        </p:nvCxnSpPr>
        <p:spPr>
          <a:xfrm flipH="1" flipV="1">
            <a:off x="1355726" y="2997200"/>
            <a:ext cx="828674" cy="5048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7AD1B6-4D96-4005-BF1C-60E36BA1A27E}"/>
              </a:ext>
            </a:extLst>
          </p:cNvPr>
          <p:cNvCxnSpPr>
            <a:cxnSpLocks/>
          </p:cNvCxnSpPr>
          <p:nvPr/>
        </p:nvCxnSpPr>
        <p:spPr>
          <a:xfrm flipH="1" flipV="1">
            <a:off x="901700" y="2997200"/>
            <a:ext cx="447676" cy="317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EE61AB-335D-42BF-8C63-D8B49445879C}"/>
                  </a:ext>
                </a:extLst>
              </p:cNvPr>
              <p:cNvSpPr txBox="1"/>
              <p:nvPr/>
            </p:nvSpPr>
            <p:spPr>
              <a:xfrm>
                <a:off x="2521284" y="3326314"/>
                <a:ext cx="2279316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Recall from Chapter 1 that complex roots of a polynomial come in conjugates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GB" sz="1200" dirty="0"/>
                  <a:t>. That means when plotted on an Argand diagram, </a:t>
                </a:r>
                <a:r>
                  <a:rPr lang="en-GB" sz="1200" b="1" dirty="0"/>
                  <a:t>the real axis is a line of symmetry for solutions of polynomial equations</a:t>
                </a:r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EE61AB-335D-42BF-8C63-D8B494458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284" y="3326314"/>
                <a:ext cx="2279316" cy="1384995"/>
              </a:xfrm>
              <a:prstGeom prst="rect">
                <a:avLst/>
              </a:prstGeom>
              <a:blipFill>
                <a:blip r:embed="rId5"/>
                <a:stretch>
                  <a:fillRect b="-1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09734E-4078-4534-AC3B-F821003C4233}"/>
              </a:ext>
            </a:extLst>
          </p:cNvPr>
          <p:cNvCxnSpPr/>
          <p:nvPr/>
        </p:nvCxnSpPr>
        <p:spPr>
          <a:xfrm>
            <a:off x="4220344" y="2815977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4567B0-3458-404B-AB1E-44205485D77A}"/>
              </a:ext>
            </a:extLst>
          </p:cNvPr>
          <p:cNvCxnSpPr>
            <a:cxnSpLocks/>
          </p:cNvCxnSpPr>
          <p:nvPr/>
        </p:nvCxnSpPr>
        <p:spPr>
          <a:xfrm flipV="1">
            <a:off x="5358142" y="1673642"/>
            <a:ext cx="0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1B71D3-D7DD-4810-A6AC-25E97BFE9D99}"/>
                  </a:ext>
                </a:extLst>
              </p:cNvPr>
              <p:cNvSpPr txBox="1"/>
              <p:nvPr/>
            </p:nvSpPr>
            <p:spPr>
              <a:xfrm>
                <a:off x="6588219" y="2646794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1B71D3-D7DD-4810-A6AC-25E97BFE9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19" y="2646794"/>
                <a:ext cx="532059" cy="307777"/>
              </a:xfrm>
              <a:prstGeom prst="rect">
                <a:avLst/>
              </a:prstGeom>
              <a:blipFill>
                <a:blip r:embed="rId6"/>
                <a:stretch>
                  <a:fillRect r="-11494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63A511-3033-401D-A15C-656B85CC2A13}"/>
                  </a:ext>
                </a:extLst>
              </p:cNvPr>
              <p:cNvSpPr txBox="1"/>
              <p:nvPr/>
            </p:nvSpPr>
            <p:spPr>
              <a:xfrm>
                <a:off x="5092112" y="1365865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63A511-3033-401D-A15C-656B85CC2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112" y="1365865"/>
                <a:ext cx="532059" cy="307777"/>
              </a:xfrm>
              <a:prstGeom prst="rect">
                <a:avLst/>
              </a:prstGeom>
              <a:blipFill>
                <a:blip r:embed="rId7"/>
                <a:stretch>
                  <a:fillRect r="-13636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A261FE57-FA4E-4F6B-9AD5-109ADCDCE372}"/>
              </a:ext>
            </a:extLst>
          </p:cNvPr>
          <p:cNvSpPr/>
          <p:nvPr/>
        </p:nvSpPr>
        <p:spPr>
          <a:xfrm>
            <a:off x="6214090" y="2419112"/>
            <a:ext cx="71999" cy="719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D6BC760-EFA5-4118-8DEE-E9020AE0CFF1}"/>
              </a:ext>
            </a:extLst>
          </p:cNvPr>
          <p:cNvSpPr/>
          <p:nvPr/>
        </p:nvSpPr>
        <p:spPr>
          <a:xfrm>
            <a:off x="5683548" y="3650639"/>
            <a:ext cx="71999" cy="719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C0B5B6C-9C7F-4505-A49B-3BAF56B83047}"/>
              </a:ext>
            </a:extLst>
          </p:cNvPr>
          <p:cNvSpPr/>
          <p:nvPr/>
        </p:nvSpPr>
        <p:spPr>
          <a:xfrm>
            <a:off x="4963666" y="1898915"/>
            <a:ext cx="71999" cy="719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E4134C3-D9BA-40D7-BB13-7F9A4116B343}"/>
              </a:ext>
            </a:extLst>
          </p:cNvPr>
          <p:cNvCxnSpPr>
            <a:cxnSpLocks/>
          </p:cNvCxnSpPr>
          <p:nvPr/>
        </p:nvCxnSpPr>
        <p:spPr>
          <a:xfrm flipH="1">
            <a:off x="5354018" y="2463165"/>
            <a:ext cx="886762" cy="35941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7EF1C29-F61C-48EF-8814-4C44521A2DB9}"/>
              </a:ext>
            </a:extLst>
          </p:cNvPr>
          <p:cNvCxnSpPr>
            <a:cxnSpLocks/>
          </p:cNvCxnSpPr>
          <p:nvPr/>
        </p:nvCxnSpPr>
        <p:spPr>
          <a:xfrm rot="5400000" flipH="1">
            <a:off x="4737051" y="2194506"/>
            <a:ext cx="886762" cy="35941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01CA8D7-01A5-4576-8EB2-52B9430285C5}"/>
              </a:ext>
            </a:extLst>
          </p:cNvPr>
          <p:cNvCxnSpPr>
            <a:cxnSpLocks/>
          </p:cNvCxnSpPr>
          <p:nvPr/>
        </p:nvCxnSpPr>
        <p:spPr>
          <a:xfrm rot="10800000" flipH="1">
            <a:off x="4476379" y="2814519"/>
            <a:ext cx="886762" cy="35941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D22B46-55BB-4AA2-B8E8-A73A42317A65}"/>
              </a:ext>
            </a:extLst>
          </p:cNvPr>
          <p:cNvCxnSpPr>
            <a:cxnSpLocks/>
          </p:cNvCxnSpPr>
          <p:nvPr/>
        </p:nvCxnSpPr>
        <p:spPr>
          <a:xfrm rot="5400000" flipH="1">
            <a:off x="5091712" y="3063088"/>
            <a:ext cx="886762" cy="35941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A672CBA9-78C6-48F7-97EC-424906E7D42B}"/>
              </a:ext>
            </a:extLst>
          </p:cNvPr>
          <p:cNvSpPr/>
          <p:nvPr/>
        </p:nvSpPr>
        <p:spPr>
          <a:xfrm>
            <a:off x="4432935" y="3142183"/>
            <a:ext cx="71999" cy="719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A4186CC-8341-4950-B7A9-AEB23B4FADF1}"/>
                  </a:ext>
                </a:extLst>
              </p:cNvPr>
              <p:cNvSpPr txBox="1"/>
              <p:nvPr/>
            </p:nvSpPr>
            <p:spPr>
              <a:xfrm>
                <a:off x="7229475" y="1458762"/>
                <a:ext cx="1742112" cy="1446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600" dirty="0"/>
                  <a:t>”</a:t>
                </a:r>
              </a:p>
              <a:p>
                <a:r>
                  <a:rPr lang="en-GB" sz="1200" dirty="0"/>
                  <a:t>When you find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 err="1"/>
                  <a:t>th</a:t>
                </a:r>
                <a:r>
                  <a:rPr lang="en-GB" sz="1200" dirty="0"/>
                  <a:t> roots of a complex number, the solutions are the same distance from the origin and equally spread.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A4186CC-8341-4950-B7A9-AEB23B4FA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475" y="1458762"/>
                <a:ext cx="1742112" cy="1446550"/>
              </a:xfrm>
              <a:prstGeom prst="rect">
                <a:avLst/>
              </a:prstGeom>
              <a:blipFill>
                <a:blip r:embed="rId8"/>
                <a:stretch>
                  <a:fillRect l="-1379" t="-413" r="-690" b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D623527-EC50-4A9A-BE70-854990B03838}"/>
              </a:ext>
            </a:extLst>
          </p:cNvPr>
          <p:cNvCxnSpPr/>
          <p:nvPr/>
        </p:nvCxnSpPr>
        <p:spPr>
          <a:xfrm>
            <a:off x="230627" y="5725067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0C19964-770D-45F1-A663-90540A69C430}"/>
              </a:ext>
            </a:extLst>
          </p:cNvPr>
          <p:cNvCxnSpPr>
            <a:cxnSpLocks/>
          </p:cNvCxnSpPr>
          <p:nvPr/>
        </p:nvCxnSpPr>
        <p:spPr>
          <a:xfrm flipV="1">
            <a:off x="1368425" y="4582732"/>
            <a:ext cx="0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4CED0D4-1AFE-41CB-BF11-FA93FFDED010}"/>
                  </a:ext>
                </a:extLst>
              </p:cNvPr>
              <p:cNvSpPr txBox="1"/>
              <p:nvPr/>
            </p:nvSpPr>
            <p:spPr>
              <a:xfrm>
                <a:off x="2598502" y="5555884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4CED0D4-1AFE-41CB-BF11-FA93FFDE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502" y="5555884"/>
                <a:ext cx="532059" cy="307777"/>
              </a:xfrm>
              <a:prstGeom prst="rect">
                <a:avLst/>
              </a:prstGeom>
              <a:blipFill>
                <a:blip r:embed="rId6"/>
                <a:stretch>
                  <a:fillRect r="-10227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BD4B485-1F54-4DA4-BFB2-6FF3F423DAF3}"/>
                  </a:ext>
                </a:extLst>
              </p:cNvPr>
              <p:cNvSpPr txBox="1"/>
              <p:nvPr/>
            </p:nvSpPr>
            <p:spPr>
              <a:xfrm>
                <a:off x="1102395" y="4274955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BD4B485-1F54-4DA4-BFB2-6FF3F423D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95" y="4274955"/>
                <a:ext cx="532059" cy="307777"/>
              </a:xfrm>
              <a:prstGeom prst="rect">
                <a:avLst/>
              </a:prstGeom>
              <a:blipFill>
                <a:blip r:embed="rId7"/>
                <a:stretch>
                  <a:fillRect r="-14943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FF9976CA-1606-467C-9741-69B66DD9B9B9}"/>
              </a:ext>
            </a:extLst>
          </p:cNvPr>
          <p:cNvSpPr/>
          <p:nvPr/>
        </p:nvSpPr>
        <p:spPr>
          <a:xfrm>
            <a:off x="1064295" y="5087094"/>
            <a:ext cx="1292582" cy="12241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98909FA-BC00-45F7-9745-FC803F6B6BFD}"/>
              </a:ext>
            </a:extLst>
          </p:cNvPr>
          <p:cNvSpPr/>
          <p:nvPr/>
        </p:nvSpPr>
        <p:spPr>
          <a:xfrm>
            <a:off x="1678938" y="5690189"/>
            <a:ext cx="71999" cy="719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6CCC107-42CC-481E-B184-7447AE5A88AA}"/>
                  </a:ext>
                </a:extLst>
              </p:cNvPr>
              <p:cNvSpPr txBox="1"/>
              <p:nvPr/>
            </p:nvSpPr>
            <p:spPr>
              <a:xfrm>
                <a:off x="1603786" y="5741640"/>
                <a:ext cx="1526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6CCC107-42CC-481E-B184-7447AE5A8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786" y="5741640"/>
                <a:ext cx="152652" cy="261610"/>
              </a:xfrm>
              <a:prstGeom prst="rect">
                <a:avLst/>
              </a:prstGeom>
              <a:blipFill>
                <a:blip r:embed="rId9"/>
                <a:stretch>
                  <a:fillRect r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94CAD40-6F91-491B-BEBA-FFC935734CED}"/>
                  </a:ext>
                </a:extLst>
              </p:cNvPr>
              <p:cNvSpPr txBox="1"/>
              <p:nvPr/>
            </p:nvSpPr>
            <p:spPr>
              <a:xfrm>
                <a:off x="3355771" y="5436098"/>
                <a:ext cx="2279316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“Sketch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”</a:t>
                </a:r>
              </a:p>
              <a:p>
                <a:r>
                  <a:rPr lang="en-GB" sz="1200" dirty="0"/>
                  <a:t>Later in this chapter we will see how to represent the locus of points that satisfy a given equation or inequality.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94CAD40-6F91-491B-BEBA-FFC935734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771" y="5436098"/>
                <a:ext cx="2279316" cy="1077218"/>
              </a:xfrm>
              <a:prstGeom prst="rect">
                <a:avLst/>
              </a:prstGeom>
              <a:blipFill>
                <a:blip r:embed="rId10"/>
                <a:stretch>
                  <a:fillRect l="-794" t="-556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E7B7457-6902-4C25-A76D-28B39478C6A0}"/>
                  </a:ext>
                </a:extLst>
              </p:cNvPr>
              <p:cNvSpPr txBox="1"/>
              <p:nvPr/>
            </p:nvSpPr>
            <p:spPr>
              <a:xfrm>
                <a:off x="790984" y="5681913"/>
                <a:ext cx="32026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E7B7457-6902-4C25-A76D-28B39478C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84" y="5681913"/>
                <a:ext cx="320266" cy="261610"/>
              </a:xfrm>
              <a:prstGeom prst="rect">
                <a:avLst/>
              </a:prstGeom>
              <a:blipFill>
                <a:blip r:embed="rId11"/>
                <a:stretch>
                  <a:fillRect r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CF4ABB7-C4E8-4637-B101-BA502017498F}"/>
                  </a:ext>
                </a:extLst>
              </p:cNvPr>
              <p:cNvSpPr txBox="1"/>
              <p:nvPr/>
            </p:nvSpPr>
            <p:spPr>
              <a:xfrm>
                <a:off x="2265350" y="5706966"/>
                <a:ext cx="32026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CF4ABB7-C4E8-4637-B101-BA5020174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350" y="5706966"/>
                <a:ext cx="320266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CE7CADBD-F292-42B6-B361-80A27FBB597B}"/>
              </a:ext>
            </a:extLst>
          </p:cNvPr>
          <p:cNvSpPr txBox="1"/>
          <p:nvPr/>
        </p:nvSpPr>
        <p:spPr>
          <a:xfrm>
            <a:off x="6010881" y="5740866"/>
            <a:ext cx="2569691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You may recognise images like the ones above. They are Mandelbrot sets, and are plotted on an Argand diagram.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1614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 animBg="1"/>
      <p:bldP spid="15" grpId="0" animBg="1"/>
      <p:bldP spid="16" grpId="0" animBg="1"/>
      <p:bldP spid="26" grpId="0" animBg="1"/>
      <p:bldP spid="30" grpId="0"/>
      <p:bldP spid="31" grpId="0"/>
      <p:bldP spid="32" grpId="0" animBg="1"/>
      <p:bldP spid="33" grpId="0" animBg="1"/>
      <p:bldP spid="34" grpId="0" animBg="1"/>
      <p:bldP spid="43" grpId="0" animBg="1"/>
      <p:bldP spid="45" grpId="0" animBg="1"/>
      <p:bldP spid="48" grpId="0"/>
      <p:bldP spid="49" grpId="0"/>
      <p:bldP spid="39" grpId="0" animBg="1"/>
      <p:bldP spid="59" grpId="0" animBg="1"/>
      <p:bldP spid="58" grpId="0"/>
      <p:bldP spid="62" grpId="0" animBg="1"/>
      <p:bldP spid="63" grpId="0"/>
      <p:bldP spid="64" grpId="0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789A2E-E2E7-4CF2-BE68-CBCC61A0BDA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8FD37B0-979D-4232-A7B2-F3F8648FC78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Modulus and Argument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DD6B309-923B-48BF-A5E4-E8A3A498A77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B79F1A-8399-46FC-B3B9-7EBCDA0A10D5}"/>
              </a:ext>
            </a:extLst>
          </p:cNvPr>
          <p:cNvCxnSpPr/>
          <p:nvPr/>
        </p:nvCxnSpPr>
        <p:spPr>
          <a:xfrm>
            <a:off x="539552" y="2492896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9CB453-F02E-48A1-990E-FD7C1271EB67}"/>
              </a:ext>
            </a:extLst>
          </p:cNvPr>
          <p:cNvCxnSpPr>
            <a:cxnSpLocks/>
          </p:cNvCxnSpPr>
          <p:nvPr/>
        </p:nvCxnSpPr>
        <p:spPr>
          <a:xfrm flipV="1">
            <a:off x="1677350" y="1350561"/>
            <a:ext cx="0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22AC7B-5103-4E13-850B-8CD63FF8F412}"/>
                  </a:ext>
                </a:extLst>
              </p:cNvPr>
              <p:cNvSpPr txBox="1"/>
              <p:nvPr/>
            </p:nvSpPr>
            <p:spPr>
              <a:xfrm>
                <a:off x="2907427" y="2323713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22AC7B-5103-4E13-850B-8CD63FF8F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427" y="2323713"/>
                <a:ext cx="532059" cy="307777"/>
              </a:xfrm>
              <a:prstGeom prst="rect">
                <a:avLst/>
              </a:prstGeom>
              <a:blipFill>
                <a:blip r:embed="rId2"/>
                <a:stretch>
                  <a:fillRect r="-11494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4B954C-0908-4EEA-AE77-C343840440C7}"/>
                  </a:ext>
                </a:extLst>
              </p:cNvPr>
              <p:cNvSpPr txBox="1"/>
              <p:nvPr/>
            </p:nvSpPr>
            <p:spPr>
              <a:xfrm>
                <a:off x="1411320" y="1042784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4B954C-0908-4EEA-AE77-C34384044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320" y="1042784"/>
                <a:ext cx="532059" cy="307777"/>
              </a:xfrm>
              <a:prstGeom prst="rect">
                <a:avLst/>
              </a:prstGeom>
              <a:blipFill>
                <a:blip r:embed="rId3"/>
                <a:stretch>
                  <a:fillRect r="-14943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856E6AFC-6EF5-4D0B-B5D7-1952887E4E31}"/>
              </a:ext>
            </a:extLst>
          </p:cNvPr>
          <p:cNvSpPr/>
          <p:nvPr/>
        </p:nvSpPr>
        <p:spPr>
          <a:xfrm>
            <a:off x="2502818" y="1852191"/>
            <a:ext cx="71999" cy="719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9DA090-50B5-4C7D-87FA-E2861E302796}"/>
              </a:ext>
            </a:extLst>
          </p:cNvPr>
          <p:cNvCxnSpPr>
            <a:cxnSpLocks/>
          </p:cNvCxnSpPr>
          <p:nvPr/>
        </p:nvCxnSpPr>
        <p:spPr>
          <a:xfrm flipH="1">
            <a:off x="1673225" y="1893069"/>
            <a:ext cx="860425" cy="6064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5B5D4D1-9526-4BC4-B984-77254FD2926C}"/>
              </a:ext>
            </a:extLst>
          </p:cNvPr>
          <p:cNvSpPr txBox="1"/>
          <p:nvPr/>
        </p:nvSpPr>
        <p:spPr>
          <a:xfrm>
            <a:off x="2393092" y="2517190"/>
            <a:ext cx="28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1433C-0C07-4BFF-B8FB-B3A044C23C5F}"/>
              </a:ext>
            </a:extLst>
          </p:cNvPr>
          <p:cNvSpPr txBox="1"/>
          <p:nvPr/>
        </p:nvSpPr>
        <p:spPr>
          <a:xfrm>
            <a:off x="1393447" y="1687964"/>
            <a:ext cx="28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98681BC-C64C-41DB-89DD-10072873EB1A}"/>
              </a:ext>
            </a:extLst>
          </p:cNvPr>
          <p:cNvSpPr/>
          <p:nvPr/>
        </p:nvSpPr>
        <p:spPr>
          <a:xfrm>
            <a:off x="2019300" y="2278380"/>
            <a:ext cx="68580" cy="213360"/>
          </a:xfrm>
          <a:custGeom>
            <a:avLst/>
            <a:gdLst>
              <a:gd name="connsiteX0" fmla="*/ 68580 w 68580"/>
              <a:gd name="connsiteY0" fmla="*/ 213360 h 213360"/>
              <a:gd name="connsiteX1" fmla="*/ 53340 w 68580"/>
              <a:gd name="connsiteY1" fmla="*/ 91440 h 213360"/>
              <a:gd name="connsiteX2" fmla="*/ 0 w 68580"/>
              <a:gd name="connsiteY2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" h="213360">
                <a:moveTo>
                  <a:pt x="68580" y="213360"/>
                </a:moveTo>
                <a:cubicBezTo>
                  <a:pt x="66675" y="170180"/>
                  <a:pt x="64770" y="127000"/>
                  <a:pt x="53340" y="91440"/>
                </a:cubicBezTo>
                <a:cubicBezTo>
                  <a:pt x="41910" y="55880"/>
                  <a:pt x="20955" y="27940"/>
                  <a:pt x="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7A2859-B07E-4FF7-A106-35457C1AF36A}"/>
                  </a:ext>
                </a:extLst>
              </p:cNvPr>
              <p:cNvSpPr txBox="1"/>
              <p:nvPr/>
            </p:nvSpPr>
            <p:spPr>
              <a:xfrm>
                <a:off x="2073220" y="2124417"/>
                <a:ext cx="288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7A2859-B07E-4FF7-A106-35457C1AF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220" y="2124417"/>
                <a:ext cx="288029" cy="369332"/>
              </a:xfrm>
              <a:prstGeom prst="rect">
                <a:avLst/>
              </a:prstGeom>
              <a:blipFill>
                <a:blip r:embed="rId4"/>
                <a:stretch>
                  <a:fillRect r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DA635D-E588-4D8C-AED9-E796E450DB77}"/>
                  </a:ext>
                </a:extLst>
              </p:cNvPr>
              <p:cNvSpPr txBox="1"/>
              <p:nvPr/>
            </p:nvSpPr>
            <p:spPr>
              <a:xfrm>
                <a:off x="3957072" y="968072"/>
                <a:ext cx="4188708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4+3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is plotted on an Argand diagram.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What is its distance from the origin?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What is its anti-clockwise angle from the positive real axis? (in radians)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DA635D-E588-4D8C-AED9-E796E450D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072" y="968072"/>
                <a:ext cx="4188708" cy="1200329"/>
              </a:xfrm>
              <a:prstGeom prst="rect">
                <a:avLst/>
              </a:prstGeom>
              <a:blipFill>
                <a:blip r:embed="rId5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0FACE7-7B12-4D5D-8F6B-5CCF043200F7}"/>
                  </a:ext>
                </a:extLst>
              </p:cNvPr>
              <p:cNvSpPr txBox="1"/>
              <p:nvPr/>
            </p:nvSpPr>
            <p:spPr>
              <a:xfrm>
                <a:off x="4490471" y="2310780"/>
                <a:ext cx="3556249" cy="1680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Pythagoras: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Using trigonometry: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𝟔𝟒𝟒</m:t>
                    </m:r>
                  </m:oMath>
                </a14:m>
                <a:r>
                  <a:rPr lang="en-GB" b="1" dirty="0"/>
                  <a:t> (to 3sf)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0FACE7-7B12-4D5D-8F6B-5CCF04320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471" y="2310780"/>
                <a:ext cx="3556249" cy="1680973"/>
              </a:xfrm>
              <a:prstGeom prst="rect">
                <a:avLst/>
              </a:prstGeom>
              <a:blipFill>
                <a:blip r:embed="rId6"/>
                <a:stretch>
                  <a:fillRect l="-1544" t="-1812" b="-1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CF2054F6-0609-4DAD-A1BA-30C9983267CC}"/>
              </a:ext>
            </a:extLst>
          </p:cNvPr>
          <p:cNvSpPr/>
          <p:nvPr/>
        </p:nvSpPr>
        <p:spPr>
          <a:xfrm>
            <a:off x="4216152" y="2382788"/>
            <a:ext cx="178118" cy="210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3D6A93-200E-41C5-BD14-743AEFEBEEA0}"/>
              </a:ext>
            </a:extLst>
          </p:cNvPr>
          <p:cNvSpPr/>
          <p:nvPr/>
        </p:nvSpPr>
        <p:spPr>
          <a:xfrm>
            <a:off x="4216152" y="3253641"/>
            <a:ext cx="178118" cy="210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638084-CBEF-48D6-9369-EDC264DEC03D}"/>
                  </a:ext>
                </a:extLst>
              </p:cNvPr>
              <p:cNvSpPr txBox="1"/>
              <p:nvPr/>
            </p:nvSpPr>
            <p:spPr>
              <a:xfrm>
                <a:off x="539552" y="4149080"/>
                <a:ext cx="770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These are respectively known as the modulus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and argument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of a complex number.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638084-CBEF-48D6-9369-EDC264DEC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49080"/>
                <a:ext cx="7704856" cy="646331"/>
              </a:xfrm>
              <a:prstGeom prst="rect">
                <a:avLst/>
              </a:prstGeom>
              <a:blipFill>
                <a:blip r:embed="rId7"/>
                <a:stretch>
                  <a:fillRect l="-713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6E248BA-E5E8-4D2D-A8EF-810ADB3E3362}"/>
                  </a:ext>
                </a:extLst>
              </p:cNvPr>
              <p:cNvSpPr/>
              <p:nvPr/>
            </p:nvSpPr>
            <p:spPr>
              <a:xfrm>
                <a:off x="6672931" y="4520679"/>
                <a:ext cx="24028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/>
                  <a:t>(The former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|…|</m:t>
                    </m:r>
                  </m:oMath>
                </a14:m>
                <a:r>
                  <a:rPr lang="en-GB" sz="1200" dirty="0"/>
                  <a:t> you would have seen used in the same way for the magnitude of a vector)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6E248BA-E5E8-4D2D-A8EF-810ADB3E3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931" y="4520679"/>
                <a:ext cx="2402859" cy="646331"/>
              </a:xfrm>
              <a:prstGeom prst="rect">
                <a:avLst/>
              </a:prstGeom>
              <a:blipFill>
                <a:blip r:embed="rId8"/>
                <a:stretch>
                  <a:fillRect l="-254"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5D193A-37FE-4A34-BAC8-3D64AD01BF2C}"/>
              </a:ext>
            </a:extLst>
          </p:cNvPr>
          <p:cNvCxnSpPr>
            <a:stCxn id="24" idx="1"/>
          </p:cNvCxnSpPr>
          <p:nvPr/>
        </p:nvCxnSpPr>
        <p:spPr>
          <a:xfrm flipH="1" flipV="1">
            <a:off x="6268595" y="4581128"/>
            <a:ext cx="404336" cy="262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6A5C22-B787-4884-935E-FC09E9C7BF00}"/>
                  </a:ext>
                </a:extLst>
              </p:cNvPr>
              <p:cNvSpPr txBox="1"/>
              <p:nvPr/>
            </p:nvSpPr>
            <p:spPr>
              <a:xfrm>
                <a:off x="313520" y="5211215"/>
                <a:ext cx="7560840" cy="14976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GB" sz="1600" dirty="0"/>
                  <a:t> then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sz="1600" dirty="0"/>
                  <a:t> is the modulus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600" dirty="0"/>
                  <a:t> is the argument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GB" sz="1600" dirty="0"/>
                  <a:t>: the anti-clockwise rotation, in radians, from the positive real axis.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sz="1600" dirty="0"/>
                  <a:t> in the 1</a:t>
                </a:r>
                <a:r>
                  <a:rPr lang="en-GB" sz="1600" baseline="30000" dirty="0"/>
                  <a:t>st</a:t>
                </a:r>
                <a:r>
                  <a:rPr lang="en-GB" sz="1600" dirty="0"/>
                  <a:t> and 4</a:t>
                </a:r>
                <a:r>
                  <a:rPr lang="en-GB" sz="1600" baseline="30000" dirty="0"/>
                  <a:t>th</a:t>
                </a:r>
                <a:r>
                  <a:rPr lang="en-GB" sz="1600" dirty="0"/>
                  <a:t> quadrants.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is usually given in range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/>
                  <a:t> and is known as the </a:t>
                </a:r>
                <a:r>
                  <a:rPr lang="en-GB" sz="1600" b="1" dirty="0"/>
                  <a:t>principal argument</a:t>
                </a:r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6A5C22-B787-4884-935E-FC09E9C7B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20" y="5211215"/>
                <a:ext cx="7560840" cy="1497654"/>
              </a:xfrm>
              <a:prstGeom prst="rect">
                <a:avLst/>
              </a:prstGeom>
              <a:blipFill>
                <a:blip r:embed="rId9"/>
                <a:stretch>
                  <a:fillRect l="-241" t="-800" b="-3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C668D5A7-0E57-4F3C-8D58-9582556ED186}"/>
              </a:ext>
            </a:extLst>
          </p:cNvPr>
          <p:cNvSpPr/>
          <p:nvPr/>
        </p:nvSpPr>
        <p:spPr>
          <a:xfrm>
            <a:off x="4422161" y="2401894"/>
            <a:ext cx="3248634" cy="6334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0394CA-2DA2-4520-8DD1-23122C6832E5}"/>
              </a:ext>
            </a:extLst>
          </p:cNvPr>
          <p:cNvSpPr/>
          <p:nvPr/>
        </p:nvSpPr>
        <p:spPr>
          <a:xfrm>
            <a:off x="4408511" y="3243086"/>
            <a:ext cx="3262289" cy="744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6CA741-839B-4A3B-896D-001C73346AD3}"/>
              </a:ext>
            </a:extLst>
          </p:cNvPr>
          <p:cNvSpPr/>
          <p:nvPr/>
        </p:nvSpPr>
        <p:spPr>
          <a:xfrm>
            <a:off x="7874360" y="5209564"/>
            <a:ext cx="874104" cy="15016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27E16A-AB0E-46CC-B951-903F5E541048}"/>
              </a:ext>
            </a:extLst>
          </p:cNvPr>
          <p:cNvCxnSpPr/>
          <p:nvPr/>
        </p:nvCxnSpPr>
        <p:spPr>
          <a:xfrm>
            <a:off x="7874360" y="6309320"/>
            <a:ext cx="73008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1326ADA-FE78-49F8-9353-A055D5A5DBD6}"/>
              </a:ext>
            </a:extLst>
          </p:cNvPr>
          <p:cNvCxnSpPr>
            <a:cxnSpLocks/>
          </p:cNvCxnSpPr>
          <p:nvPr/>
        </p:nvCxnSpPr>
        <p:spPr>
          <a:xfrm flipV="1">
            <a:off x="8210550" y="5858222"/>
            <a:ext cx="0" cy="75847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B90FC9E-BE90-4700-9017-4A593869E7E0}"/>
                  </a:ext>
                </a:extLst>
              </p:cNvPr>
              <p:cNvSpPr txBox="1"/>
              <p:nvPr/>
            </p:nvSpPr>
            <p:spPr>
              <a:xfrm>
                <a:off x="7935540" y="5873204"/>
                <a:ext cx="2160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B90FC9E-BE90-4700-9017-4A593869E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540" y="5873204"/>
                <a:ext cx="216015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C202656-8E15-4D91-B246-5DE2863B1948}"/>
                  </a:ext>
                </a:extLst>
              </p:cNvPr>
              <p:cNvSpPr txBox="1"/>
              <p:nvPr/>
            </p:nvSpPr>
            <p:spPr>
              <a:xfrm>
                <a:off x="7808467" y="6448792"/>
                <a:ext cx="2160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05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C202656-8E15-4D91-B246-5DE2863B1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467" y="6448792"/>
                <a:ext cx="216015" cy="261610"/>
              </a:xfrm>
              <a:prstGeom prst="rect">
                <a:avLst/>
              </a:prstGeom>
              <a:blipFill>
                <a:blip r:embed="rId11"/>
                <a:stretch>
                  <a:fillRect r="-4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2183B48-5067-4352-88F1-83B22284BD63}"/>
              </a:ext>
            </a:extLst>
          </p:cNvPr>
          <p:cNvSpPr/>
          <p:nvPr/>
        </p:nvSpPr>
        <p:spPr>
          <a:xfrm>
            <a:off x="8007350" y="6101736"/>
            <a:ext cx="406400" cy="203814"/>
          </a:xfrm>
          <a:custGeom>
            <a:avLst/>
            <a:gdLst>
              <a:gd name="connsiteX0" fmla="*/ 406400 w 406400"/>
              <a:gd name="connsiteY0" fmla="*/ 203814 h 203814"/>
              <a:gd name="connsiteX1" fmla="*/ 209550 w 406400"/>
              <a:gd name="connsiteY1" fmla="*/ 614 h 203814"/>
              <a:gd name="connsiteX2" fmla="*/ 0 w 406400"/>
              <a:gd name="connsiteY2" fmla="*/ 153014 h 2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400" h="203814">
                <a:moveTo>
                  <a:pt x="406400" y="203814"/>
                </a:moveTo>
                <a:cubicBezTo>
                  <a:pt x="341841" y="106447"/>
                  <a:pt x="277283" y="9081"/>
                  <a:pt x="209550" y="614"/>
                </a:cubicBezTo>
                <a:cubicBezTo>
                  <a:pt x="141817" y="-7853"/>
                  <a:pt x="70908" y="72580"/>
                  <a:pt x="0" y="153014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B401B90-E497-41B7-A636-F3A1664E68DA}"/>
              </a:ext>
            </a:extLst>
          </p:cNvPr>
          <p:cNvSpPr/>
          <p:nvPr/>
        </p:nvSpPr>
        <p:spPr>
          <a:xfrm flipV="1">
            <a:off x="8016432" y="6336118"/>
            <a:ext cx="406400" cy="223472"/>
          </a:xfrm>
          <a:custGeom>
            <a:avLst/>
            <a:gdLst>
              <a:gd name="connsiteX0" fmla="*/ 406400 w 406400"/>
              <a:gd name="connsiteY0" fmla="*/ 203814 h 203814"/>
              <a:gd name="connsiteX1" fmla="*/ 209550 w 406400"/>
              <a:gd name="connsiteY1" fmla="*/ 614 h 203814"/>
              <a:gd name="connsiteX2" fmla="*/ 0 w 406400"/>
              <a:gd name="connsiteY2" fmla="*/ 153014 h 2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400" h="203814">
                <a:moveTo>
                  <a:pt x="406400" y="203814"/>
                </a:moveTo>
                <a:cubicBezTo>
                  <a:pt x="341841" y="106447"/>
                  <a:pt x="277283" y="9081"/>
                  <a:pt x="209550" y="614"/>
                </a:cubicBezTo>
                <a:cubicBezTo>
                  <a:pt x="141817" y="-7853"/>
                  <a:pt x="70908" y="72580"/>
                  <a:pt x="0" y="153014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 animBg="1"/>
      <p:bldP spid="28" grpId="0" animBg="1"/>
      <p:bldP spid="29" grpId="0" animBg="1"/>
      <p:bldP spid="30" grpId="0" animBg="1"/>
      <p:bldP spid="36" grpId="0"/>
      <p:bldP spid="37" grpId="0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E03FE2-39AF-4361-8670-E14AE58443F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3AA198E-4BDC-4182-9BFB-FDEEE020B94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4D70A86-ED8F-443A-AD97-5EE7E3475A8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1916C5-F3C7-4BA0-851B-78932F17E5C4}"/>
                  </a:ext>
                </a:extLst>
              </p:cNvPr>
              <p:cNvSpPr txBox="1"/>
              <p:nvPr/>
            </p:nvSpPr>
            <p:spPr>
              <a:xfrm>
                <a:off x="502672" y="904572"/>
                <a:ext cx="2485152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Determine the modulus and argument of:</a:t>
                </a:r>
              </a:p>
              <a:p>
                <a:pPr marL="342900" indent="-342900">
                  <a:buAutoNum type="alphaLcParenBoth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5+12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b="0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−1+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−1−3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1916C5-F3C7-4BA0-851B-78932F17E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72" y="904572"/>
                <a:ext cx="2485152" cy="1754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E6CB90-EBF9-430B-BEA0-05E92A3A9659}"/>
              </a:ext>
            </a:extLst>
          </p:cNvPr>
          <p:cNvCxnSpPr/>
          <p:nvPr/>
        </p:nvCxnSpPr>
        <p:spPr>
          <a:xfrm>
            <a:off x="409866" y="4412173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0694D3-8A00-4F0F-BB97-33B2C0C01AFB}"/>
              </a:ext>
            </a:extLst>
          </p:cNvPr>
          <p:cNvCxnSpPr>
            <a:cxnSpLocks/>
          </p:cNvCxnSpPr>
          <p:nvPr/>
        </p:nvCxnSpPr>
        <p:spPr>
          <a:xfrm flipV="1">
            <a:off x="1547664" y="3269838"/>
            <a:ext cx="0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4B3C3F-0A73-45E9-94DE-71D30B2464F1}"/>
                  </a:ext>
                </a:extLst>
              </p:cNvPr>
              <p:cNvSpPr txBox="1"/>
              <p:nvPr/>
            </p:nvSpPr>
            <p:spPr>
              <a:xfrm>
                <a:off x="2777741" y="4242990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4B3C3F-0A73-45E9-94DE-71D30B246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41" y="4242990"/>
                <a:ext cx="532059" cy="307777"/>
              </a:xfrm>
              <a:prstGeom prst="rect">
                <a:avLst/>
              </a:prstGeom>
              <a:blipFill>
                <a:blip r:embed="rId3"/>
                <a:stretch>
                  <a:fillRect r="-11494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E51235-9870-44C0-8027-1C95CFE2A839}"/>
                  </a:ext>
                </a:extLst>
              </p:cNvPr>
              <p:cNvSpPr txBox="1"/>
              <p:nvPr/>
            </p:nvSpPr>
            <p:spPr>
              <a:xfrm>
                <a:off x="1281634" y="2962061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E51235-9870-44C0-8027-1C95CFE2A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34" y="2962061"/>
                <a:ext cx="532059" cy="307777"/>
              </a:xfrm>
              <a:prstGeom prst="rect">
                <a:avLst/>
              </a:prstGeom>
              <a:blipFill>
                <a:blip r:embed="rId4"/>
                <a:stretch>
                  <a:fillRect r="-13636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0FB730A3-DBE0-4DB0-80A6-46CE6D3050B6}"/>
              </a:ext>
            </a:extLst>
          </p:cNvPr>
          <p:cNvSpPr/>
          <p:nvPr/>
        </p:nvSpPr>
        <p:spPr>
          <a:xfrm>
            <a:off x="2106432" y="3390468"/>
            <a:ext cx="71999" cy="719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7B252E-7772-41FD-85BA-DD8B79B3A92C}"/>
              </a:ext>
            </a:extLst>
          </p:cNvPr>
          <p:cNvCxnSpPr>
            <a:cxnSpLocks/>
          </p:cNvCxnSpPr>
          <p:nvPr/>
        </p:nvCxnSpPr>
        <p:spPr>
          <a:xfrm flipH="1">
            <a:off x="1543540" y="3409950"/>
            <a:ext cx="599585" cy="100882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597BFB8-DD11-4717-8972-F5188CB98411}"/>
              </a:ext>
            </a:extLst>
          </p:cNvPr>
          <p:cNvSpPr txBox="1"/>
          <p:nvPr/>
        </p:nvSpPr>
        <p:spPr>
          <a:xfrm>
            <a:off x="2120787" y="3760629"/>
            <a:ext cx="44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1692D6F-A9CD-4518-921A-04F792380190}"/>
              </a:ext>
            </a:extLst>
          </p:cNvPr>
          <p:cNvSpPr/>
          <p:nvPr/>
        </p:nvSpPr>
        <p:spPr>
          <a:xfrm>
            <a:off x="1718164" y="4197657"/>
            <a:ext cx="68580" cy="213360"/>
          </a:xfrm>
          <a:custGeom>
            <a:avLst/>
            <a:gdLst>
              <a:gd name="connsiteX0" fmla="*/ 68580 w 68580"/>
              <a:gd name="connsiteY0" fmla="*/ 213360 h 213360"/>
              <a:gd name="connsiteX1" fmla="*/ 53340 w 68580"/>
              <a:gd name="connsiteY1" fmla="*/ 91440 h 213360"/>
              <a:gd name="connsiteX2" fmla="*/ 0 w 68580"/>
              <a:gd name="connsiteY2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" h="213360">
                <a:moveTo>
                  <a:pt x="68580" y="213360"/>
                </a:moveTo>
                <a:cubicBezTo>
                  <a:pt x="66675" y="170180"/>
                  <a:pt x="64770" y="127000"/>
                  <a:pt x="53340" y="91440"/>
                </a:cubicBezTo>
                <a:cubicBezTo>
                  <a:pt x="41910" y="55880"/>
                  <a:pt x="20955" y="27940"/>
                  <a:pt x="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40D5D0-E420-44C4-B257-2BAD2C30B558}"/>
                  </a:ext>
                </a:extLst>
              </p:cNvPr>
              <p:cNvSpPr txBox="1"/>
              <p:nvPr/>
            </p:nvSpPr>
            <p:spPr>
              <a:xfrm>
                <a:off x="1733984" y="4015119"/>
                <a:ext cx="288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40D5D0-E420-44C4-B257-2BAD2C30B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84" y="4015119"/>
                <a:ext cx="288029" cy="369332"/>
              </a:xfrm>
              <a:prstGeom prst="rect">
                <a:avLst/>
              </a:prstGeom>
              <a:blipFill>
                <a:blip r:embed="rId5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623D05-EF77-4952-AD43-D637D44C08EA}"/>
              </a:ext>
            </a:extLst>
          </p:cNvPr>
          <p:cNvCxnSpPr>
            <a:cxnSpLocks/>
          </p:cNvCxnSpPr>
          <p:nvPr/>
        </p:nvCxnSpPr>
        <p:spPr>
          <a:xfrm flipH="1">
            <a:off x="2144532" y="3391487"/>
            <a:ext cx="10544" cy="101775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74F6684-6EC7-4E56-83F8-5005368D63DF}"/>
              </a:ext>
            </a:extLst>
          </p:cNvPr>
          <p:cNvSpPr txBox="1"/>
          <p:nvPr/>
        </p:nvSpPr>
        <p:spPr>
          <a:xfrm>
            <a:off x="1763419" y="4388673"/>
            <a:ext cx="44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6C8951-A55B-42CE-A97F-50F74127F352}"/>
                  </a:ext>
                </a:extLst>
              </p:cNvPr>
              <p:cNvSpPr txBox="1"/>
              <p:nvPr/>
            </p:nvSpPr>
            <p:spPr>
              <a:xfrm>
                <a:off x="430548" y="5464169"/>
                <a:ext cx="2604552" cy="1094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b="0" dirty="0"/>
                  <a:t> </a:t>
                </a:r>
                <a:br>
                  <a:rPr lang="en-GB" b="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i="1" dirty="0">
                    <a:latin typeface="Cambria Math" panose="02040503050406030204" pitchFamily="18" charset="0"/>
                  </a:rPr>
                  <a:t> </a:t>
                </a:r>
                <a:br>
                  <a:rPr lang="en-GB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=1.18</m:t>
                    </m:r>
                  </m:oMath>
                </a14:m>
                <a:r>
                  <a:rPr lang="en-GB" dirty="0"/>
                  <a:t> (3sf)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6C8951-A55B-42CE-A97F-50F74127F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48" y="5464169"/>
                <a:ext cx="2604552" cy="1094787"/>
              </a:xfrm>
              <a:prstGeom prst="rect">
                <a:avLst/>
              </a:prstGeom>
              <a:blipFill>
                <a:blip r:embed="rId6"/>
                <a:stretch>
                  <a:fillRect b="-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0D2469-CE18-476C-82F3-69A7CD28E70F}"/>
              </a:ext>
            </a:extLst>
          </p:cNvPr>
          <p:cNvCxnSpPr/>
          <p:nvPr/>
        </p:nvCxnSpPr>
        <p:spPr>
          <a:xfrm>
            <a:off x="3338772" y="2089020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933289-08A2-460F-BB78-6EEA7F1F4608}"/>
              </a:ext>
            </a:extLst>
          </p:cNvPr>
          <p:cNvCxnSpPr>
            <a:cxnSpLocks/>
          </p:cNvCxnSpPr>
          <p:nvPr/>
        </p:nvCxnSpPr>
        <p:spPr>
          <a:xfrm flipV="1">
            <a:off x="4472447" y="946685"/>
            <a:ext cx="4123" cy="140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EE134B-8095-4743-90F8-FE3368518D3D}"/>
                  </a:ext>
                </a:extLst>
              </p:cNvPr>
              <p:cNvSpPr txBox="1"/>
              <p:nvPr/>
            </p:nvSpPr>
            <p:spPr>
              <a:xfrm>
                <a:off x="5706647" y="1919837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EE134B-8095-4743-90F8-FE3368518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647" y="1919837"/>
                <a:ext cx="532059" cy="307777"/>
              </a:xfrm>
              <a:prstGeom prst="rect">
                <a:avLst/>
              </a:prstGeom>
              <a:blipFill>
                <a:blip r:embed="rId7"/>
                <a:stretch>
                  <a:fillRect r="-11494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950A55-EC14-4592-84E3-6CB3E49BAF4D}"/>
                  </a:ext>
                </a:extLst>
              </p:cNvPr>
              <p:cNvSpPr txBox="1"/>
              <p:nvPr/>
            </p:nvSpPr>
            <p:spPr>
              <a:xfrm>
                <a:off x="4210540" y="638908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950A55-EC14-4592-84E3-6CB3E49B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540" y="638908"/>
                <a:ext cx="532059" cy="307777"/>
              </a:xfrm>
              <a:prstGeom prst="rect">
                <a:avLst/>
              </a:prstGeom>
              <a:blipFill>
                <a:blip r:embed="rId4"/>
                <a:stretch>
                  <a:fillRect r="-14943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C2B6EE27-435D-489F-9EE1-D77EF7D0B2F0}"/>
              </a:ext>
            </a:extLst>
          </p:cNvPr>
          <p:cNvSpPr/>
          <p:nvPr/>
        </p:nvSpPr>
        <p:spPr>
          <a:xfrm>
            <a:off x="3739938" y="1379735"/>
            <a:ext cx="71999" cy="719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8F147D-34FF-4FAA-966B-99B8BA14CA3F}"/>
              </a:ext>
            </a:extLst>
          </p:cNvPr>
          <p:cNvCxnSpPr>
            <a:cxnSpLocks/>
          </p:cNvCxnSpPr>
          <p:nvPr/>
        </p:nvCxnSpPr>
        <p:spPr>
          <a:xfrm>
            <a:off x="3771900" y="1400175"/>
            <a:ext cx="700547" cy="6954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57E472E-2A4C-41A1-BAC8-7C6D466F77FF}"/>
              </a:ext>
            </a:extLst>
          </p:cNvPr>
          <p:cNvSpPr txBox="1"/>
          <p:nvPr/>
        </p:nvSpPr>
        <p:spPr>
          <a:xfrm>
            <a:off x="3464733" y="1605116"/>
            <a:ext cx="44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5E16755-914A-49BD-B839-FCBC1F283D56}"/>
                  </a:ext>
                </a:extLst>
              </p:cNvPr>
              <p:cNvSpPr txBox="1"/>
              <p:nvPr/>
            </p:nvSpPr>
            <p:spPr>
              <a:xfrm>
                <a:off x="4520015" y="1539566"/>
                <a:ext cx="288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5E16755-914A-49BD-B839-FCBC1F283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015" y="1539566"/>
                <a:ext cx="288029" cy="369332"/>
              </a:xfrm>
              <a:prstGeom prst="rect">
                <a:avLst/>
              </a:prstGeom>
              <a:blipFill>
                <a:blip r:embed="rId8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491C52-DFCE-4852-801F-BD96C62E63DA}"/>
              </a:ext>
            </a:extLst>
          </p:cNvPr>
          <p:cNvCxnSpPr>
            <a:cxnSpLocks/>
          </p:cNvCxnSpPr>
          <p:nvPr/>
        </p:nvCxnSpPr>
        <p:spPr>
          <a:xfrm flipH="1">
            <a:off x="3762375" y="1441714"/>
            <a:ext cx="10967" cy="65569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EDFAF3C-ADD6-4616-9236-04B2B776030B}"/>
              </a:ext>
            </a:extLst>
          </p:cNvPr>
          <p:cNvSpPr txBox="1"/>
          <p:nvPr/>
        </p:nvSpPr>
        <p:spPr>
          <a:xfrm>
            <a:off x="3976045" y="2080760"/>
            <a:ext cx="44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0187C34-9EB6-4604-B73D-169E9B0F5057}"/>
              </a:ext>
            </a:extLst>
          </p:cNvPr>
          <p:cNvSpPr/>
          <p:nvPr/>
        </p:nvSpPr>
        <p:spPr>
          <a:xfrm>
            <a:off x="4352925" y="1867215"/>
            <a:ext cx="390525" cy="218760"/>
          </a:xfrm>
          <a:custGeom>
            <a:avLst/>
            <a:gdLst>
              <a:gd name="connsiteX0" fmla="*/ 390525 w 390525"/>
              <a:gd name="connsiteY0" fmla="*/ 218760 h 218760"/>
              <a:gd name="connsiteX1" fmla="*/ 238125 w 390525"/>
              <a:gd name="connsiteY1" fmla="*/ 9210 h 218760"/>
              <a:gd name="connsiteX2" fmla="*/ 0 w 390525"/>
              <a:gd name="connsiteY2" fmla="*/ 56835 h 2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218760">
                <a:moveTo>
                  <a:pt x="390525" y="218760"/>
                </a:moveTo>
                <a:cubicBezTo>
                  <a:pt x="346868" y="127478"/>
                  <a:pt x="303212" y="36197"/>
                  <a:pt x="238125" y="9210"/>
                </a:cubicBezTo>
                <a:cubicBezTo>
                  <a:pt x="173038" y="-17777"/>
                  <a:pt x="86519" y="19529"/>
                  <a:pt x="0" y="5683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A580950-2D3A-48F0-BE76-DB05E3C47C98}"/>
                  </a:ext>
                </a:extLst>
              </p:cNvPr>
              <p:cNvSpPr txBox="1"/>
              <p:nvPr/>
            </p:nvSpPr>
            <p:spPr>
              <a:xfrm>
                <a:off x="3371268" y="2484043"/>
                <a:ext cx="3331828" cy="1025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b="0" dirty="0"/>
                  <a:t> </a:t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A580950-2D3A-48F0-BE76-DB05E3C47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68" y="2484043"/>
                <a:ext cx="3331828" cy="10256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5635CC6-03C8-4EAF-BD3A-1E3A61EEF6D7}"/>
              </a:ext>
            </a:extLst>
          </p:cNvPr>
          <p:cNvCxnSpPr>
            <a:cxnSpLocks/>
          </p:cNvCxnSpPr>
          <p:nvPr/>
        </p:nvCxnSpPr>
        <p:spPr>
          <a:xfrm flipV="1">
            <a:off x="3984950" y="4563695"/>
            <a:ext cx="1779937" cy="1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68893DF-A53D-4066-AB4A-5B022D778587}"/>
              </a:ext>
            </a:extLst>
          </p:cNvPr>
          <p:cNvCxnSpPr>
            <a:cxnSpLocks/>
          </p:cNvCxnSpPr>
          <p:nvPr/>
        </p:nvCxnSpPr>
        <p:spPr>
          <a:xfrm flipV="1">
            <a:off x="4851925" y="4123936"/>
            <a:ext cx="4123" cy="140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ADB5AA0-249A-4E79-80E6-076C2AD2AF1F}"/>
                  </a:ext>
                </a:extLst>
              </p:cNvPr>
              <p:cNvSpPr txBox="1"/>
              <p:nvPr/>
            </p:nvSpPr>
            <p:spPr>
              <a:xfrm>
                <a:off x="5707609" y="4396048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ADB5AA0-249A-4E79-80E6-076C2AD2A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609" y="4396048"/>
                <a:ext cx="532059" cy="307777"/>
              </a:xfrm>
              <a:prstGeom prst="rect">
                <a:avLst/>
              </a:prstGeom>
              <a:blipFill>
                <a:blip r:embed="rId3"/>
                <a:stretch>
                  <a:fillRect r="-10227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76F090B-7ADA-4D56-8851-07E817168FEC}"/>
                  </a:ext>
                </a:extLst>
              </p:cNvPr>
              <p:cNvSpPr txBox="1"/>
              <p:nvPr/>
            </p:nvSpPr>
            <p:spPr>
              <a:xfrm>
                <a:off x="4590018" y="3816159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76F090B-7ADA-4D56-8851-07E817168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18" y="3816159"/>
                <a:ext cx="532059" cy="307777"/>
              </a:xfrm>
              <a:prstGeom prst="rect">
                <a:avLst/>
              </a:prstGeom>
              <a:blipFill>
                <a:blip r:embed="rId10"/>
                <a:stretch>
                  <a:fillRect r="-1494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DCCF2AD-0487-4F39-95B1-47C787048EB5}"/>
              </a:ext>
            </a:extLst>
          </p:cNvPr>
          <p:cNvCxnSpPr>
            <a:cxnSpLocks/>
          </p:cNvCxnSpPr>
          <p:nvPr/>
        </p:nvCxnSpPr>
        <p:spPr>
          <a:xfrm>
            <a:off x="4859655" y="4545330"/>
            <a:ext cx="0" cy="8153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C50C577-8578-4B88-950F-C12E683C5C8A}"/>
                  </a:ext>
                </a:extLst>
              </p:cNvPr>
              <p:cNvSpPr txBox="1"/>
              <p:nvPr/>
            </p:nvSpPr>
            <p:spPr>
              <a:xfrm>
                <a:off x="5086187" y="4651480"/>
                <a:ext cx="288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C50C577-8578-4B88-950F-C12E683C5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187" y="4651480"/>
                <a:ext cx="288029" cy="369332"/>
              </a:xfrm>
              <a:prstGeom prst="rect">
                <a:avLst/>
              </a:prstGeom>
              <a:blipFill>
                <a:blip r:embed="rId11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F3152CDF-8639-41C3-B407-8390CFBA72C6}"/>
              </a:ext>
            </a:extLst>
          </p:cNvPr>
          <p:cNvSpPr txBox="1"/>
          <p:nvPr/>
        </p:nvSpPr>
        <p:spPr>
          <a:xfrm>
            <a:off x="4546023" y="4776999"/>
            <a:ext cx="44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4C965AB-4DF8-4833-BB13-6F113B5D39ED}"/>
              </a:ext>
            </a:extLst>
          </p:cNvPr>
          <p:cNvSpPr/>
          <p:nvPr/>
        </p:nvSpPr>
        <p:spPr>
          <a:xfrm>
            <a:off x="4895851" y="4576763"/>
            <a:ext cx="247650" cy="295275"/>
          </a:xfrm>
          <a:custGeom>
            <a:avLst/>
            <a:gdLst>
              <a:gd name="connsiteX0" fmla="*/ 247650 w 247650"/>
              <a:gd name="connsiteY0" fmla="*/ 0 h 295275"/>
              <a:gd name="connsiteX1" fmla="*/ 185737 w 247650"/>
              <a:gd name="connsiteY1" fmla="*/ 223838 h 295275"/>
              <a:gd name="connsiteX2" fmla="*/ 0 w 247650"/>
              <a:gd name="connsiteY2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" h="295275">
                <a:moveTo>
                  <a:pt x="247650" y="0"/>
                </a:moveTo>
                <a:cubicBezTo>
                  <a:pt x="237331" y="87313"/>
                  <a:pt x="227012" y="174626"/>
                  <a:pt x="185737" y="223838"/>
                </a:cubicBezTo>
                <a:cubicBezTo>
                  <a:pt x="144462" y="273050"/>
                  <a:pt x="72231" y="284162"/>
                  <a:pt x="0" y="29527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9808888-D451-45F9-9908-CEB6B60CD37E}"/>
              </a:ext>
            </a:extLst>
          </p:cNvPr>
          <p:cNvSpPr/>
          <p:nvPr/>
        </p:nvSpPr>
        <p:spPr>
          <a:xfrm>
            <a:off x="4813317" y="5308616"/>
            <a:ext cx="71999" cy="719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EA06E29-C03E-4ED6-8F63-D1E6CD01235D}"/>
                  </a:ext>
                </a:extLst>
              </p:cNvPr>
              <p:cNvSpPr txBox="1"/>
              <p:nvPr/>
            </p:nvSpPr>
            <p:spPr>
              <a:xfrm>
                <a:off x="3897012" y="5545683"/>
                <a:ext cx="2872904" cy="84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b="0" dirty="0"/>
                  <a:t>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      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/>
              </a:p>
              <a:p>
                <a:r>
                  <a:rPr lang="en-GB" sz="1400" b="1" dirty="0"/>
                  <a:t>The argument is given as an angle between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400" b="1" i="0" smtClean="0">
                            <a:latin typeface="Cambria Math" panose="02040503050406030204" pitchFamily="18" charset="0"/>
                          </a:rPr>
                          <m:t>𝐚𝐫𝐠</m:t>
                        </m:r>
                      </m:fName>
                      <m:e>
                        <m:d>
                          <m:d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</m:func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EA06E29-C03E-4ED6-8F63-D1E6CD012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012" y="5545683"/>
                <a:ext cx="2872904" cy="849848"/>
              </a:xfrm>
              <a:prstGeom prst="rect">
                <a:avLst/>
              </a:prstGeom>
              <a:blipFill>
                <a:blip r:embed="rId12"/>
                <a:stretch>
                  <a:fillRect l="-636" b="-6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839D9B3-BBE6-4D80-859A-24354107800A}"/>
              </a:ext>
            </a:extLst>
          </p:cNvPr>
          <p:cNvCxnSpPr>
            <a:cxnSpLocks/>
          </p:cNvCxnSpPr>
          <p:nvPr/>
        </p:nvCxnSpPr>
        <p:spPr>
          <a:xfrm flipV="1">
            <a:off x="6765802" y="1674204"/>
            <a:ext cx="1779937" cy="1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65459C6-268B-49E5-821F-6FB218F05CF3}"/>
              </a:ext>
            </a:extLst>
          </p:cNvPr>
          <p:cNvCxnSpPr>
            <a:cxnSpLocks/>
          </p:cNvCxnSpPr>
          <p:nvPr/>
        </p:nvCxnSpPr>
        <p:spPr>
          <a:xfrm flipV="1">
            <a:off x="7632777" y="1234445"/>
            <a:ext cx="4123" cy="140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268C008-85F7-4E0A-B5B6-C3E90B81C4D5}"/>
                  </a:ext>
                </a:extLst>
              </p:cNvPr>
              <p:cNvSpPr txBox="1"/>
              <p:nvPr/>
            </p:nvSpPr>
            <p:spPr>
              <a:xfrm>
                <a:off x="8488461" y="1506557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268C008-85F7-4E0A-B5B6-C3E90B81C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461" y="1506557"/>
                <a:ext cx="532059" cy="307777"/>
              </a:xfrm>
              <a:prstGeom prst="rect">
                <a:avLst/>
              </a:prstGeom>
              <a:blipFill>
                <a:blip r:embed="rId3"/>
                <a:stretch>
                  <a:fillRect r="-10227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6B4D825-2C64-475C-9356-DFCC9D6B23D8}"/>
                  </a:ext>
                </a:extLst>
              </p:cNvPr>
              <p:cNvSpPr txBox="1"/>
              <p:nvPr/>
            </p:nvSpPr>
            <p:spPr>
              <a:xfrm>
                <a:off x="7370870" y="926668"/>
                <a:ext cx="53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6B4D825-2C64-475C-9356-DFCC9D6B2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870" y="926668"/>
                <a:ext cx="532059" cy="307777"/>
              </a:xfrm>
              <a:prstGeom prst="rect">
                <a:avLst/>
              </a:prstGeom>
              <a:blipFill>
                <a:blip r:embed="rId10"/>
                <a:stretch>
                  <a:fillRect r="-14943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8F524A0-65CF-4CF4-8352-3DD46A41019D}"/>
              </a:ext>
            </a:extLst>
          </p:cNvPr>
          <p:cNvCxnSpPr>
            <a:cxnSpLocks/>
          </p:cNvCxnSpPr>
          <p:nvPr/>
        </p:nvCxnSpPr>
        <p:spPr>
          <a:xfrm flipH="1">
            <a:off x="7240631" y="1655839"/>
            <a:ext cx="399876" cy="8454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F5932CA-0EDB-47B2-8FEC-CE49EB0095AD}"/>
                  </a:ext>
                </a:extLst>
              </p:cNvPr>
              <p:cNvSpPr txBox="1"/>
              <p:nvPr/>
            </p:nvSpPr>
            <p:spPr>
              <a:xfrm>
                <a:off x="7681302" y="1723889"/>
                <a:ext cx="288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F5932CA-0EDB-47B2-8FEC-CE49EB009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302" y="1723889"/>
                <a:ext cx="288029" cy="369332"/>
              </a:xfrm>
              <a:prstGeom prst="rect">
                <a:avLst/>
              </a:prstGeom>
              <a:blipFill>
                <a:blip r:embed="rId13"/>
                <a:stretch>
                  <a:fillRect r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0E83A8C5-9719-4A67-8546-4C5F42F2D285}"/>
              </a:ext>
            </a:extLst>
          </p:cNvPr>
          <p:cNvSpPr txBox="1"/>
          <p:nvPr/>
        </p:nvSpPr>
        <p:spPr>
          <a:xfrm>
            <a:off x="7299887" y="2427258"/>
            <a:ext cx="44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1278CB3-062D-4980-A4FA-27EF82A105EF}"/>
              </a:ext>
            </a:extLst>
          </p:cNvPr>
          <p:cNvSpPr/>
          <p:nvPr/>
        </p:nvSpPr>
        <p:spPr>
          <a:xfrm>
            <a:off x="7524303" y="1682509"/>
            <a:ext cx="247650" cy="295275"/>
          </a:xfrm>
          <a:custGeom>
            <a:avLst/>
            <a:gdLst>
              <a:gd name="connsiteX0" fmla="*/ 247650 w 247650"/>
              <a:gd name="connsiteY0" fmla="*/ 0 h 295275"/>
              <a:gd name="connsiteX1" fmla="*/ 185737 w 247650"/>
              <a:gd name="connsiteY1" fmla="*/ 223838 h 295275"/>
              <a:gd name="connsiteX2" fmla="*/ 0 w 247650"/>
              <a:gd name="connsiteY2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" h="295275">
                <a:moveTo>
                  <a:pt x="247650" y="0"/>
                </a:moveTo>
                <a:cubicBezTo>
                  <a:pt x="237331" y="87313"/>
                  <a:pt x="227012" y="174626"/>
                  <a:pt x="185737" y="223838"/>
                </a:cubicBezTo>
                <a:cubicBezTo>
                  <a:pt x="144462" y="273050"/>
                  <a:pt x="72231" y="284162"/>
                  <a:pt x="0" y="29527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548A996-573A-492F-95B3-FDBD20F8E77B}"/>
              </a:ext>
            </a:extLst>
          </p:cNvPr>
          <p:cNvSpPr/>
          <p:nvPr/>
        </p:nvSpPr>
        <p:spPr>
          <a:xfrm>
            <a:off x="7203644" y="2457225"/>
            <a:ext cx="71999" cy="719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BCEA9B3-3508-44E9-A0AB-939C80FD05D7}"/>
                  </a:ext>
                </a:extLst>
              </p:cNvPr>
              <p:cNvSpPr txBox="1"/>
              <p:nvPr/>
            </p:nvSpPr>
            <p:spPr>
              <a:xfrm>
                <a:off x="6884676" y="2758258"/>
                <a:ext cx="2234532" cy="25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GB" sz="1600" b="0" dirty="0"/>
                  <a:t> </a:t>
                </a:r>
                <a:r>
                  <a:rPr lang="en-GB" sz="1600" dirty="0">
                    <a:latin typeface="Cambria Math" panose="02040503050406030204" pitchFamily="18" charset="0"/>
                  </a:rPr>
                  <a:t/>
                </a:r>
                <a:br>
                  <a:rPr lang="en-GB" sz="1600" dirty="0">
                    <a:latin typeface="Cambria Math" panose="02040503050406030204" pitchFamily="18" charset="0"/>
                  </a:rPr>
                </a:br>
                <a:r>
                  <a:rPr lang="en-GB" sz="1600" b="0" dirty="0"/>
                  <a:t/>
                </a:r>
                <a:br>
                  <a:rPr lang="en-GB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=−1.89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We could have also used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BCEA9B3-3508-44E9-A0AB-939C80FD0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676" y="2758258"/>
                <a:ext cx="2234532" cy="2515882"/>
              </a:xfrm>
              <a:prstGeom prst="rect">
                <a:avLst/>
              </a:prstGeom>
              <a:blipFill>
                <a:blip r:embed="rId14"/>
                <a:stretch>
                  <a:fillRect l="-1362" r="-2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2D56627-1101-4A41-916B-CD2EC557DBDF}"/>
              </a:ext>
            </a:extLst>
          </p:cNvPr>
          <p:cNvCxnSpPr>
            <a:cxnSpLocks/>
          </p:cNvCxnSpPr>
          <p:nvPr/>
        </p:nvCxnSpPr>
        <p:spPr>
          <a:xfrm>
            <a:off x="7245350" y="2501900"/>
            <a:ext cx="3873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C869114-0821-46BF-8BCE-25012424394F}"/>
              </a:ext>
            </a:extLst>
          </p:cNvPr>
          <p:cNvSpPr txBox="1"/>
          <p:nvPr/>
        </p:nvSpPr>
        <p:spPr>
          <a:xfrm>
            <a:off x="7590309" y="2021831"/>
            <a:ext cx="44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4E5045E-3DCC-4066-BF88-8ACEDF6243C6}"/>
              </a:ext>
            </a:extLst>
          </p:cNvPr>
          <p:cNvSpPr/>
          <p:nvPr/>
        </p:nvSpPr>
        <p:spPr>
          <a:xfrm>
            <a:off x="181048" y="2944851"/>
            <a:ext cx="178118" cy="210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3CB9FA-457D-4269-AB38-2E99367595E5}"/>
              </a:ext>
            </a:extLst>
          </p:cNvPr>
          <p:cNvSpPr/>
          <p:nvPr/>
        </p:nvSpPr>
        <p:spPr>
          <a:xfrm>
            <a:off x="3160654" y="697480"/>
            <a:ext cx="178118" cy="210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A55A60A-682F-46A6-9AB5-D5A9FC913F39}"/>
              </a:ext>
            </a:extLst>
          </p:cNvPr>
          <p:cNvSpPr/>
          <p:nvPr/>
        </p:nvSpPr>
        <p:spPr>
          <a:xfrm>
            <a:off x="3698397" y="3809059"/>
            <a:ext cx="178118" cy="210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4C6405-3F87-4D34-ADD4-3284183A7704}"/>
              </a:ext>
            </a:extLst>
          </p:cNvPr>
          <p:cNvSpPr/>
          <p:nvPr/>
        </p:nvSpPr>
        <p:spPr>
          <a:xfrm>
            <a:off x="6599408" y="960290"/>
            <a:ext cx="178118" cy="210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BC3D334-8597-4855-BC1E-737E1F305030}"/>
              </a:ext>
            </a:extLst>
          </p:cNvPr>
          <p:cNvSpPr/>
          <p:nvPr/>
        </p:nvSpPr>
        <p:spPr>
          <a:xfrm>
            <a:off x="359166" y="2946451"/>
            <a:ext cx="2895761" cy="36305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EC55C14-DD14-43F2-92B8-E833F28F7246}"/>
              </a:ext>
            </a:extLst>
          </p:cNvPr>
          <p:cNvSpPr/>
          <p:nvPr/>
        </p:nvSpPr>
        <p:spPr>
          <a:xfrm>
            <a:off x="3356237" y="697480"/>
            <a:ext cx="3145231" cy="27755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966F95C-4EA9-4316-9A48-9BA82FB77413}"/>
              </a:ext>
            </a:extLst>
          </p:cNvPr>
          <p:cNvSpPr/>
          <p:nvPr/>
        </p:nvSpPr>
        <p:spPr>
          <a:xfrm>
            <a:off x="3876515" y="3816159"/>
            <a:ext cx="2692065" cy="26570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88D5106-4884-4206-8015-50376B32BA31}"/>
              </a:ext>
            </a:extLst>
          </p:cNvPr>
          <p:cNvSpPr/>
          <p:nvPr/>
        </p:nvSpPr>
        <p:spPr>
          <a:xfrm>
            <a:off x="6780101" y="947064"/>
            <a:ext cx="2273416" cy="43270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D0C484-B676-47D6-8126-B38A84468C2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6F7EFB6-8FB6-40EE-8C9A-AA1A97F8125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B42BB69-E633-4E80-B4E2-FE7A8140E08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ED4477-EDDC-428E-8F0E-EFA600DF9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36" y="1158703"/>
            <a:ext cx="5976664" cy="2020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4A9ABF-B2FF-4AAF-BF13-73D5A0306107}"/>
              </a:ext>
            </a:extLst>
          </p:cNvPr>
          <p:cNvSpPr txBox="1"/>
          <p:nvPr/>
        </p:nvSpPr>
        <p:spPr>
          <a:xfrm>
            <a:off x="401836" y="757121"/>
            <a:ext cx="316205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FP1(Old) June 2010 Q1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0AE527-3469-448D-B347-806DD17BD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7" y="3226262"/>
            <a:ext cx="4539997" cy="1527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B6D764-4733-4972-A8B6-B5DE56769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079" y="4365103"/>
            <a:ext cx="4501199" cy="24822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2475CB-F2DA-417B-B49D-2BFC5786DC13}"/>
              </a:ext>
            </a:extLst>
          </p:cNvPr>
          <p:cNvSpPr/>
          <p:nvPr/>
        </p:nvSpPr>
        <p:spPr>
          <a:xfrm>
            <a:off x="76142" y="3239344"/>
            <a:ext cx="4537803" cy="7370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 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F5F05-F68D-4E58-A288-B8B6EBE07B6F}"/>
              </a:ext>
            </a:extLst>
          </p:cNvPr>
          <p:cNvSpPr/>
          <p:nvPr/>
        </p:nvSpPr>
        <p:spPr>
          <a:xfrm>
            <a:off x="76142" y="3985202"/>
            <a:ext cx="4537803" cy="7370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 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BBED9A-8333-4C2D-AD9F-D6C399749B0D}"/>
              </a:ext>
            </a:extLst>
          </p:cNvPr>
          <p:cNvSpPr/>
          <p:nvPr/>
        </p:nvSpPr>
        <p:spPr>
          <a:xfrm>
            <a:off x="4626485" y="4365103"/>
            <a:ext cx="4500738" cy="13142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 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D7E564-CCDD-4F75-B4CE-3E661131B21C}"/>
              </a:ext>
            </a:extLst>
          </p:cNvPr>
          <p:cNvSpPr/>
          <p:nvPr/>
        </p:nvSpPr>
        <p:spPr>
          <a:xfrm>
            <a:off x="4626485" y="5681862"/>
            <a:ext cx="4500738" cy="11655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 d</a:t>
            </a:r>
          </a:p>
        </p:txBody>
      </p:sp>
    </p:spTree>
    <p:extLst>
      <p:ext uri="{BB962C8B-B14F-4D97-AF65-F5344CB8AC3E}">
        <p14:creationId xmlns:p14="http://schemas.microsoft.com/office/powerpoint/2010/main" val="8206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21-23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2135560" y="2682537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Q1-2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Q3-4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Q5-8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Q9-12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38365</TotalTime>
  <Words>1374</Words>
  <Application>Microsoft Office PowerPoint</Application>
  <PresentationFormat>On-screen Show (4:3)</PresentationFormat>
  <Paragraphs>435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Wingdings</vt:lpstr>
      <vt:lpstr>Office Theme</vt:lpstr>
      <vt:lpstr>CorePure1 Chapter 2 ::  Argand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1385</cp:revision>
  <dcterms:created xsi:type="dcterms:W3CDTF">2013-02-28T07:36:55Z</dcterms:created>
  <dcterms:modified xsi:type="dcterms:W3CDTF">2019-08-26T05:46:37Z</dcterms:modified>
</cp:coreProperties>
</file>