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9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61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5700C-2AB2-A44E-AF18-AC6A822546AA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942C4-F1C5-6347-BBF9-E851323D6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6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84CD9-F56F-46D9-9D61-F5559C1DFC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58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5.png"/><Relationship Id="rId11" Type="http://schemas.openxmlformats.org/officeDocument/2006/relationships/image" Target="../media/image1.png"/><Relationship Id="rId5" Type="http://schemas.openxmlformats.org/officeDocument/2006/relationships/image" Target="../media/image24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22.png"/><Relationship Id="rId7" Type="http://schemas.openxmlformats.org/officeDocument/2006/relationships/image" Target="../media/image29.png"/><Relationship Id="rId12" Type="http://schemas.openxmlformats.org/officeDocument/2006/relationships/image" Target="../media/image37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tags" Target="../tags/tag10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31.png"/><Relationship Id="rId15" Type="http://schemas.openxmlformats.org/officeDocument/2006/relationships/image" Target="../media/image2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Relationship Id="rId1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9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42.png"/><Relationship Id="rId11" Type="http://schemas.openxmlformats.org/officeDocument/2006/relationships/hyperlink" Target="http://lectureonline.cl.msu.edu/~mmp/kap6/cd157a.htm" TargetMode="External"/><Relationship Id="rId5" Type="http://schemas.openxmlformats.org/officeDocument/2006/relationships/image" Target="../media/image41.png"/><Relationship Id="rId10" Type="http://schemas.openxmlformats.org/officeDocument/2006/relationships/image" Target="../media/image6.png"/><Relationship Id="rId4" Type="http://schemas.openxmlformats.org/officeDocument/2006/relationships/image" Target="../media/image40.png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6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45.png"/><Relationship Id="rId11" Type="http://schemas.openxmlformats.org/officeDocument/2006/relationships/image" Target="../media/image2.png"/><Relationship Id="rId5" Type="http://schemas.openxmlformats.org/officeDocument/2006/relationships/image" Target="../media/image44.png"/><Relationship Id="rId10" Type="http://schemas.openxmlformats.org/officeDocument/2006/relationships/image" Target="../media/image1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hyperlink" Target="http://lectureonline.cl.msu.edu/~mmp/kap6/cd157a.htm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13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6.png"/><Relationship Id="rId4" Type="http://schemas.openxmlformats.org/officeDocument/2006/relationships/image" Target="../media/image42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6.png"/><Relationship Id="rId3" Type="http://schemas.openxmlformats.org/officeDocument/2006/relationships/image" Target="../media/image42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tags" Target="../tags/tag14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41.png"/><Relationship Id="rId15" Type="http://schemas.openxmlformats.org/officeDocument/2006/relationships/image" Target="../media/image1.png"/><Relationship Id="rId10" Type="http://schemas.openxmlformats.org/officeDocument/2006/relationships/image" Target="../media/image63.png"/><Relationship Id="rId19" Type="http://schemas.openxmlformats.org/officeDocument/2006/relationships/hyperlink" Target="http://lectureonline.cl.msu.edu/~mmp/kap6/cd157a.htm" TargetMode="External"/><Relationship Id="rId4" Type="http://schemas.openxmlformats.org/officeDocument/2006/relationships/image" Target="../media/image48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6.png"/><Relationship Id="rId3" Type="http://schemas.openxmlformats.org/officeDocument/2006/relationships/image" Target="../media/image42.png"/><Relationship Id="rId7" Type="http://schemas.openxmlformats.org/officeDocument/2006/relationships/image" Target="../media/image70.pn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69.png"/><Relationship Id="rId11" Type="http://schemas.openxmlformats.org/officeDocument/2006/relationships/image" Target="../media/image2.png"/><Relationship Id="rId5" Type="http://schemas.openxmlformats.org/officeDocument/2006/relationships/image" Target="../media/image68.png"/><Relationship Id="rId15" Type="http://schemas.openxmlformats.org/officeDocument/2006/relationships/image" Target="../media/image73.png"/><Relationship Id="rId10" Type="http://schemas.openxmlformats.org/officeDocument/2006/relationships/image" Target="../media/image1.png"/><Relationship Id="rId4" Type="http://schemas.openxmlformats.org/officeDocument/2006/relationships/image" Target="../media/image48.png"/><Relationship Id="rId9" Type="http://schemas.openxmlformats.org/officeDocument/2006/relationships/image" Target="../media/image72.png"/><Relationship Id="rId14" Type="http://schemas.openxmlformats.org/officeDocument/2006/relationships/hyperlink" Target="http://lectureonline.cl.msu.edu/~mmp/kap6/cd157a.htm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77.png"/><Relationship Id="rId11" Type="http://schemas.openxmlformats.org/officeDocument/2006/relationships/image" Target="../media/image3.png"/><Relationship Id="rId5" Type="http://schemas.openxmlformats.org/officeDocument/2006/relationships/image" Target="../media/image76.png"/><Relationship Id="rId10" Type="http://schemas.openxmlformats.org/officeDocument/2006/relationships/image" Target="../media/image2.png"/><Relationship Id="rId4" Type="http://schemas.openxmlformats.org/officeDocument/2006/relationships/image" Target="../media/image75.png"/><Relationship Id="rId9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2.png"/><Relationship Id="rId3" Type="http://schemas.openxmlformats.org/officeDocument/2006/relationships/image" Target="../media/image74.png"/><Relationship Id="rId7" Type="http://schemas.openxmlformats.org/officeDocument/2006/relationships/image" Target="../media/image82.png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17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5" Type="http://schemas.openxmlformats.org/officeDocument/2006/relationships/image" Target="../media/image6.png"/><Relationship Id="rId10" Type="http://schemas.openxmlformats.org/officeDocument/2006/relationships/image" Target="../media/image85.png"/><Relationship Id="rId4" Type="http://schemas.openxmlformats.org/officeDocument/2006/relationships/image" Target="../media/image75.png"/><Relationship Id="rId9" Type="http://schemas.openxmlformats.org/officeDocument/2006/relationships/image" Target="../media/image84.png"/><Relationship Id="rId1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1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12" Type="http://schemas.openxmlformats.org/officeDocument/2006/relationships/image" Target="../media/image96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tags" Target="../tags/tag18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5" Type="http://schemas.openxmlformats.org/officeDocument/2006/relationships/image" Target="../media/image3.png"/><Relationship Id="rId10" Type="http://schemas.openxmlformats.org/officeDocument/2006/relationships/image" Target="../media/image94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://lectureonline.cl.msu.edu/~mmp/kap6/cd157a.ht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hyperlink" Target="http://lectureonline.cl.msu.edu/~mmp/kap6/cd157a.htm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0.png"/><Relationship Id="rId9" Type="http://schemas.openxmlformats.org/officeDocument/2006/relationships/hyperlink" Target="http://lectureonline.cl.msu.edu/~mmp/kap6/cd157a.ht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image" Target="../media/image13.png"/><Relationship Id="rId10" Type="http://schemas.openxmlformats.org/officeDocument/2006/relationships/hyperlink" Target="http://lectureonline.cl.msu.edu/~mmp/kap6/cd157a.htm" TargetMode="External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4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7.png"/><Relationship Id="rId11" Type="http://schemas.openxmlformats.org/officeDocument/2006/relationships/hyperlink" Target="http://lectureonline.cl.msu.edu/~mmp/kap6/cd157a.htm" TargetMode="External"/><Relationship Id="rId5" Type="http://schemas.openxmlformats.org/officeDocument/2006/relationships/image" Target="../media/image16.png"/><Relationship Id="rId10" Type="http://schemas.openxmlformats.org/officeDocument/2006/relationships/image" Target="../media/image6.png"/><Relationship Id="rId4" Type="http://schemas.openxmlformats.org/officeDocument/2006/relationships/image" Target="../media/image15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1.png"/><Relationship Id="rId11" Type="http://schemas.openxmlformats.org/officeDocument/2006/relationships/image" Target="../media/image6.png"/><Relationship Id="rId5" Type="http://schemas.openxmlformats.org/officeDocument/2006/relationships/image" Target="../media/image20.png"/><Relationship Id="rId10" Type="http://schemas.openxmlformats.org/officeDocument/2006/relationships/image" Target="../media/image3.png"/><Relationship Id="rId4" Type="http://schemas.openxmlformats.org/officeDocument/2006/relationships/image" Target="../media/image19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8252" y="1611086"/>
            <a:ext cx="4302033" cy="4894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cricket ball has a mass of 0.16kg and has kinetic energy of 50J. Work out the speed of the cricket ball.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3) A rock of mass 2kg falls vertically from the top of a cliff into the sea. Given that the rock is travelling at 25ms</a:t>
            </a:r>
            <a:r>
              <a:rPr lang="en-US" sz="2000" baseline="30000" dirty="0">
                <a:latin typeface="Comic Sans MS" panose="030F0702030302020204" pitchFamily="66" charset="0"/>
              </a:rPr>
              <a:t>-1</a:t>
            </a:r>
            <a:r>
              <a:rPr lang="en-US" sz="2000" dirty="0">
                <a:latin typeface="Comic Sans MS" panose="030F0702030302020204" pitchFamily="66" charset="0"/>
              </a:rPr>
              <a:t> when it hits the water, calculate the height of the cliff.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885407" y="1615440"/>
            <a:ext cx="4302033" cy="489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latin typeface="Comic Sans MS" panose="030F0702030302020204" pitchFamily="66" charset="0"/>
              </a:rPr>
              <a:t>1) Two particles A and B of masses 0.4kg and 0.5kg respectively are moving towards each other on a straight line on a smooth horizontal surface. Just before the collision, both particles have speeds of 1ms</a:t>
            </a:r>
            <a:r>
              <a:rPr lang="en-US" sz="2000" baseline="30000">
                <a:latin typeface="Comic Sans MS" panose="030F0702030302020204" pitchFamily="66" charset="0"/>
              </a:rPr>
              <a:t>-1</a:t>
            </a:r>
            <a:r>
              <a:rPr lang="en-US" sz="2000">
                <a:latin typeface="Comic Sans MS" panose="030F0702030302020204" pitchFamily="66" charset="0"/>
              </a:rPr>
              <a:t>. After the collision, the direction of motion of B is reversed and its speed is 0.8ms</a:t>
            </a:r>
            <a:r>
              <a:rPr lang="en-US" sz="2000" baseline="30000">
                <a:latin typeface="Comic Sans MS" panose="030F0702030302020204" pitchFamily="66" charset="0"/>
              </a:rPr>
              <a:t>-1</a:t>
            </a:r>
            <a:r>
              <a:rPr lang="en-US" sz="200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>
                <a:latin typeface="Comic Sans MS" panose="030F0702030302020204" pitchFamily="66" charset="0"/>
              </a:rPr>
              <a:t>Calculate the speed and direction of A after the collision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>
                <a:latin typeface="Comic Sans MS" panose="030F0702030302020204" pitchFamily="66" charset="0"/>
              </a:rPr>
              <a:t>Calculate the magnitude of the impulse given by A to B during the collision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5384" y="5059682"/>
            <a:ext cx="256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1.25ms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direction reversed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9008" y="277803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25ms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9157" y="6191794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0.9Ns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0631" y="5573486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31.9m (3sf)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63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>
            <a:off x="8991601" y="3733800"/>
            <a:ext cx="1505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6324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324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48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7848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372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8077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883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53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76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813552" y="18288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477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01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239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63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315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001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061170" y="18288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924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162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686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943600" y="3124201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1"/>
                <a:ext cx="258192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410201" y="3581401"/>
                <a:ext cx="3657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(0.2)(5)+(0.4)(−4)=(0.2)(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)+(0.4)(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581401"/>
                <a:ext cx="3657600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400800" y="40386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1−1.6=0.2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+0.4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38601"/>
                <a:ext cx="21336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553200" y="4495801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−0.6=0.2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+0.4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95801"/>
                <a:ext cx="1981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81800" y="49530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−6=2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953001"/>
                <a:ext cx="14478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705600" y="54102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410201"/>
                <a:ext cx="14478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8915400" y="3352801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9296400" y="3352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8839200" y="3810001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8229600" y="4267201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8229600" y="4724401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7924800" y="5181601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8610600" y="42672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left side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534400" y="4648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10 (to remove the decimal)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363607" y="5257801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 (to simplify)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590800" y="60960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096001"/>
                <a:ext cx="14478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5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63" grpId="0"/>
      <p:bldP spid="64" grpId="0"/>
      <p:bldP spid="69" grpId="0"/>
      <p:bldP spid="70" grpId="0"/>
      <p:bldP spid="71" grpId="0"/>
      <p:bldP spid="72" grpId="0"/>
      <p:bldP spid="74" grpId="0" animBg="1"/>
      <p:bldP spid="75" grpId="0"/>
      <p:bldP spid="80" grpId="0" animBg="1"/>
      <p:bldP spid="81" grpId="0" animBg="1"/>
      <p:bldP spid="82" grpId="0" animBg="1"/>
      <p:bldP spid="83" grpId="0" animBg="1"/>
      <p:bldP spid="85" grpId="0"/>
      <p:bldP spid="86" grpId="0"/>
      <p:bldP spid="87" grpId="0"/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6324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324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48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7848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372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8077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883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53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76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813552" y="18288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477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01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239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63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315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001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061170" y="18288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924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162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686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172200" y="29718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971800"/>
                <a:ext cx="16764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096000" y="33528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52800"/>
                <a:ext cx="16002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388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638800" y="3352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105401" y="3810000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 –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019800" y="38100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−12=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8100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590800" y="60960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096001"/>
                <a:ext cx="1447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019800" y="41910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−4=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1910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9601200" y="17526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1752600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096000" y="48768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76800"/>
                <a:ext cx="16002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5638800" y="4876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096000" y="52578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−3=−4+2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257800"/>
                <a:ext cx="16764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72200" y="5638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1=2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638800"/>
                <a:ext cx="11430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172200" y="6019801"/>
                <a:ext cx="10668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6019801"/>
                <a:ext cx="1066800" cy="5745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Arc 101"/>
          <p:cNvSpPr/>
          <p:nvPr/>
        </p:nvSpPr>
        <p:spPr>
          <a:xfrm>
            <a:off x="7772400" y="3352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8182303" y="32766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Eliminate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subtracting 1 from 2 (be careful with negatives)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Arc 103"/>
          <p:cNvSpPr/>
          <p:nvPr/>
        </p:nvSpPr>
        <p:spPr>
          <a:xfrm>
            <a:off x="77724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8153400" y="40386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9448800" y="2133601"/>
                <a:ext cx="10668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0" y="2133601"/>
                <a:ext cx="1066800" cy="5745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75438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7924800" y="51054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Arc 111"/>
          <p:cNvSpPr/>
          <p:nvPr/>
        </p:nvSpPr>
        <p:spPr>
          <a:xfrm>
            <a:off x="75438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8001000" y="5486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4" name="Arc 113"/>
          <p:cNvSpPr/>
          <p:nvPr/>
        </p:nvSpPr>
        <p:spPr>
          <a:xfrm>
            <a:off x="7543800" y="586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7924800" y="59436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334000" y="4572001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sub this into one of the equations to find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8001000" y="21336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077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8742105" y="21336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8763000" y="1828801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209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9" grpId="0"/>
      <p:bldP spid="89" grpId="0"/>
      <p:bldP spid="90" grpId="0"/>
      <p:bldP spid="9" grpId="0"/>
      <p:bldP spid="91" grpId="0"/>
      <p:bldP spid="92" grpId="0"/>
      <p:bldP spid="93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 animBg="1"/>
      <p:bldP spid="103" grpId="0"/>
      <p:bldP spid="104" grpId="0" animBg="1"/>
      <p:bldP spid="105" grpId="0"/>
      <p:bldP spid="106" grpId="0"/>
      <p:bldP spid="107" grpId="0" animBg="1"/>
      <p:bldP spid="108" grpId="0"/>
      <p:bldP spid="112" grpId="0" animBg="1"/>
      <p:bldP spid="113" grpId="0"/>
      <p:bldP spid="114" grpId="0" animBg="1"/>
      <p:bldP spid="115" grpId="0"/>
      <p:bldP spid="116" grpId="0"/>
      <p:bldP spid="118" grpId="0"/>
      <p:bldP spid="1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2600" y="32766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Speed of Q after the collision = 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We need to set up simultaneous equations and </a:t>
            </a:r>
            <a:r>
              <a:rPr lang="en-GB" sz="1400">
                <a:latin typeface="Comic Sans MS" pitchFamily="66" charset="0"/>
                <a:sym typeface="Wingdings" pitchFamily="2" charset="2"/>
              </a:rPr>
              <a:t>solve them 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for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562600" y="41148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148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812899" y="2743200"/>
            <a:ext cx="1297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3u - - 2u = 5u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91401" y="27432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–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2600" y="4724401"/>
                <a:ext cx="11208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724401"/>
                <a:ext cx="1120820" cy="461665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34000" y="53340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1"/>
                <a:ext cx="1447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534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991600" y="44958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553200" y="4953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934200" y="5029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6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 animBg="1"/>
      <p:bldP spid="20" grpId="0" animBg="1"/>
      <p:bldP spid="21" grpId="0" animBg="1"/>
      <p:bldP spid="22" grpId="0" animBg="1"/>
      <p:bldP spid="24" grpId="0"/>
      <p:bldP spid="26" grpId="0"/>
      <p:bldP spid="28" grpId="0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43600" y="3200401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200401"/>
                <a:ext cx="258192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81600" y="3733801"/>
                <a:ext cx="3962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(−2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)=(3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)+(4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1"/>
                <a:ext cx="3962400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96000" y="4267201"/>
                <a:ext cx="2514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  <m:r>
                        <a:rPr lang="en-GB" sz="1400" i="1">
                          <a:latin typeface="Cambria Math"/>
                        </a:rPr>
                        <m:t>−8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67201"/>
                <a:ext cx="25146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48400" y="48006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−8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800601"/>
                <a:ext cx="21336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58000" y="53340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334001"/>
                <a:ext cx="14478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89154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9220200" y="3429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89154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8382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8153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848061" y="45720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508125" y="516846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9296400" y="3962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9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019800" y="2971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97180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19800" y="33528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352800"/>
                <a:ext cx="15240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56388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3352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199179" y="2971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−5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179" y="2971800"/>
                <a:ext cx="1447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8894379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15201" y="2819401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Rewrite in terms of v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543800" y="3124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324600" y="4191000"/>
                <a:ext cx="2362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=3(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)+4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191000"/>
                <a:ext cx="2362200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324600" y="3810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810000"/>
                <a:ext cx="16002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324600" y="45720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−15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572000"/>
                <a:ext cx="22860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324600" y="49530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−15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953000"/>
                <a:ext cx="17526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715000" y="5334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15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334000"/>
                <a:ext cx="16002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562600" y="57150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(15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+1)=7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715000"/>
                <a:ext cx="1752600" cy="338554"/>
              </a:xfrm>
              <a:prstGeom prst="rect">
                <a:avLst/>
              </a:prstGeom>
              <a:blipFill>
                <a:blip r:embed="rId1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486400" y="6096000"/>
                <a:ext cx="17526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(15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+1)=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96000"/>
                <a:ext cx="1752600" cy="513154"/>
              </a:xfrm>
              <a:prstGeom prst="rect">
                <a:avLst/>
              </a:prstGeom>
              <a:blipFill>
                <a:blip r:embed="rId1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8458200" y="3962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915400" y="40386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8458200" y="4343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8458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7772400" y="5181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162800" y="5562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162800" y="594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/>
          <p:cNvSpPr txBox="1"/>
          <p:nvPr/>
        </p:nvSpPr>
        <p:spPr>
          <a:xfrm>
            <a:off x="8839200" y="44196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839200" y="4800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153400" y="5181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15ue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20000" y="55626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left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43800" y="6019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9296400" y="2895600"/>
            <a:ext cx="1371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52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  <p:bldP spid="84" grpId="0" animBg="1"/>
      <p:bldP spid="85" grpId="0" animBg="1"/>
      <p:bldP spid="87" grpId="0" animBg="1"/>
      <p:bldP spid="88" grpId="0" animBg="1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1" y="2819401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Part b) refers to the new speed of P. We will therefore have to calculate v</a:t>
            </a:r>
            <a:r>
              <a:rPr lang="en-GB" sz="1200" baseline="-25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 in the same way we found v</a:t>
            </a:r>
            <a:r>
              <a:rPr lang="en-GB" sz="1200" baseline="-25000" dirty="0">
                <a:latin typeface="Comic Sans MS" pitchFamily="66" charset="0"/>
              </a:rPr>
              <a:t>2</a:t>
            </a:r>
            <a:r>
              <a:rPr lang="en-GB" sz="1200" dirty="0">
                <a:latin typeface="Comic Sans MS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91200" y="33528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352801"/>
                <a:ext cx="1447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1200" y="3733801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733801"/>
                <a:ext cx="1524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410200" y="3352801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10200" y="3733801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2)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39001" y="3276601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Rewrite in terms of v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467600" y="3581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991600" y="3352801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3352801"/>
                <a:ext cx="1447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400800" y="4114801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114801"/>
                <a:ext cx="15240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00800" y="44958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𝑢</m:t>
                    </m:r>
                    <m:r>
                      <a:rPr lang="en-GB" sz="1400" i="1">
                        <a:latin typeface="Cambria Math"/>
                      </a:rPr>
                      <m:t>=3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1" i="1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+4(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/>
                      </a:rPr>
                      <m:t>𝑢𝑒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/>
                  <a:t>)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495801"/>
                <a:ext cx="2133600" cy="307777"/>
              </a:xfrm>
              <a:prstGeom prst="rect">
                <a:avLst/>
              </a:prstGeom>
              <a:blipFill>
                <a:blip r:embed="rId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400800" y="48768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+20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876801"/>
                <a:ext cx="21336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400800" y="5257801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+20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257801"/>
                <a:ext cx="1524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06966" y="5578366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−20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966" y="5578366"/>
                <a:ext cx="14478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654565" y="5898932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(1−20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)=7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565" y="5898932"/>
                <a:ext cx="1600200" cy="307777"/>
              </a:xfrm>
              <a:prstGeom prst="rect">
                <a:avLst/>
              </a:prstGeom>
              <a:blipFill>
                <a:blip r:embed="rId1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38800" y="6172201"/>
                <a:ext cx="1600200" cy="460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(1−20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6172201"/>
                <a:ext cx="1600200" cy="460511"/>
              </a:xfrm>
              <a:prstGeom prst="rect">
                <a:avLst/>
              </a:prstGeom>
              <a:blipFill>
                <a:blip r:embed="rId14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8153400" y="4343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610600" y="43434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8153400" y="4724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8153400" y="5105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7543800" y="5486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7010400" y="57912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7010400" y="60960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9144001" y="3352801"/>
            <a:ext cx="1161393" cy="3363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8534400" y="4572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534400" y="51054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24800" y="54864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20ue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91400" y="5791201"/>
            <a:ext cx="18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the left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467600" y="60960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769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50" grpId="0"/>
      <p:bldP spid="52" grpId="0"/>
      <p:bldP spid="53" grpId="0"/>
      <p:bldP spid="54" grpId="0"/>
      <p:bldP spid="55" grpId="0"/>
      <p:bldP spid="57" grpId="0"/>
      <p:bldP spid="58" grpId="0"/>
      <p:bldP spid="60" grpId="0"/>
      <p:bldP spid="61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60020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057400"/>
                <a:ext cx="1524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38800" y="3048000"/>
                <a:ext cx="18288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(1−20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048000"/>
                <a:ext cx="1828800" cy="513154"/>
              </a:xfrm>
              <a:prstGeom prst="rect">
                <a:avLst/>
              </a:prstGeom>
              <a:blipFill>
                <a:blip r:embed="rId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562600" y="3733801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As the direction of motion of P is unchanged, v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&gt; 0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As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 is greater than 0, The expression in the bracket must also be greater than 0…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4876800"/>
                <a:ext cx="13064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1−20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130644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248401" y="5334000"/>
                <a:ext cx="9475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1&gt;20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5334000"/>
                <a:ext cx="94756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096000" y="5715000"/>
                <a:ext cx="833754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&gt;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715000"/>
                <a:ext cx="833754" cy="5549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7010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7467600" y="51054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20e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7010400" y="556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7467600" y="5638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069079" y="5273041"/>
                <a:ext cx="10854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079" y="5273041"/>
                <a:ext cx="1085490" cy="49705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89464" y="5364481"/>
                <a:ext cx="24122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Remember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must be greater than 0…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464" y="5364481"/>
                <a:ext cx="2412275" cy="461665"/>
              </a:xfrm>
              <a:prstGeom prst="rect">
                <a:avLst/>
              </a:prstGeom>
              <a:blipFill>
                <a:blip r:embed="rId15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733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76" grpId="0"/>
      <p:bldP spid="77" grpId="0"/>
      <p:bldP spid="78" grpId="0" animBg="1"/>
      <p:bldP spid="79" grpId="0"/>
      <p:bldP spid="80" grpId="0" animBg="1"/>
      <p:bldP spid="81" grpId="0"/>
      <p:bldP spid="82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763000" y="14478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(1−20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447800"/>
                <a:ext cx="1905000" cy="513154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763000" y="20574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(15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057400"/>
                <a:ext cx="1905000" cy="513154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38801" y="2971801"/>
            <a:ext cx="403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Impulse of P on Q = change in momentum of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638800" y="3352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352800"/>
                <a:ext cx="14478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638800" y="3810000"/>
                <a:ext cx="35814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=(4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15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−(4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i="1">
                          <a:latin typeface="Cambria Math"/>
                        </a:rPr>
                        <m:t>)(−2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10000"/>
                <a:ext cx="3581400" cy="513154"/>
              </a:xfrm>
              <a:prstGeom prst="rect">
                <a:avLst/>
              </a:prstGeom>
              <a:blipFill>
                <a:blip r:embed="rId6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38800" y="4419601"/>
                <a:ext cx="2895600" cy="55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  <m:r>
                            <a:rPr lang="en-GB" sz="16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15</m:t>
                          </m:r>
                          <m:r>
                            <a:rPr lang="en-GB" sz="1600" i="1">
                              <a:latin typeface="Cambria Math"/>
                            </a:rPr>
                            <m:t>𝑒</m:t>
                          </m:r>
                          <m:r>
                            <a:rPr lang="en-GB" sz="16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−(−8</m:t>
                      </m:r>
                      <m:r>
                        <a:rPr lang="en-GB" sz="1600" i="1">
                          <a:latin typeface="Cambria Math"/>
                        </a:rPr>
                        <m:t>𝑚𝑢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1"/>
                <a:ext cx="2895600" cy="553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86400" y="5105400"/>
                <a:ext cx="2895600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60</m:t>
                          </m:r>
                          <m:r>
                            <a:rPr lang="en-GB" sz="1600" i="1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  <m:r>
                            <a:rPr lang="en-GB" sz="16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+8</m:t>
                      </m:r>
                      <m:r>
                        <a:rPr lang="en-GB" sz="16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05400"/>
                <a:ext cx="2895600" cy="5540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8915400" y="3581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296400" y="36576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8915400" y="4191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8305800" y="4800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9296400" y="4191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a bracket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686800" y="49530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10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4" grpId="0"/>
      <p:bldP spid="55" grpId="0"/>
      <p:bldP spid="56" grpId="0"/>
      <p:bldP spid="57" grpId="0"/>
      <p:bldP spid="59" grpId="0" animBg="1"/>
      <p:bldP spid="60" grpId="0"/>
      <p:bldP spid="62" grpId="0" animBg="1"/>
      <p:bldP spid="63" grpId="0" animBg="1"/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1447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239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467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97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5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03952" y="17526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1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29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21336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59113" y="17526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391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1570" y="17526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1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9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63762" y="24384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763000" y="14478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(1−20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447800"/>
                <a:ext cx="1905000" cy="513154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763000" y="20574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(15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057400"/>
                <a:ext cx="1905000" cy="513154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38801" y="2971801"/>
            <a:ext cx="403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Impulse of P on Q = change in momentum of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791200" y="3276600"/>
                <a:ext cx="2286000" cy="49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𝑰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+8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76600"/>
                <a:ext cx="2286000" cy="496290"/>
              </a:xfrm>
              <a:prstGeom prst="rect">
                <a:avLst/>
              </a:prstGeom>
              <a:blipFill>
                <a:blip r:embed="rId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10200" y="3810001"/>
                <a:ext cx="2667000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80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+8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810001"/>
                <a:ext cx="2667000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62600" y="4343401"/>
                <a:ext cx="1905000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343401"/>
                <a:ext cx="1905000" cy="497059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562600" y="4876800"/>
                <a:ext cx="2057400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560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540</m:t>
                          </m:r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2057400" cy="5156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638800" y="5410201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560=540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+36+504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10201"/>
                <a:ext cx="2057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38800" y="5791201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20=540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791201"/>
                <a:ext cx="12192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715000" y="6096001"/>
                <a:ext cx="7620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27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096001"/>
                <a:ext cx="762000" cy="5142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79248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8382000" y="3505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value we are given for the impulse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>
            <a:off x="79248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7467600" y="4648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7467600" y="5105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7467600" y="5562600"/>
            <a:ext cx="441434" cy="36523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6553200" y="6019800"/>
            <a:ext cx="441434" cy="36523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8305800" y="41910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72400" y="4572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Make the fractions equivalent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924800" y="5181601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all terms by 63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830207" y="5562601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504 and subtract 36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34200" y="60960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540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5775434" y="3978165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429703" y="3978165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086600" y="3978166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664669" y="4114800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5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33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53" grpId="0"/>
      <p:bldP spid="66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 animBg="1"/>
      <p:bldP spid="75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581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It is useful to consider this general situation as well!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Think about starting situations and how the particles will be moving… 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These examples also explain why the calculations are done a particular way round, as they will keep the </a:t>
            </a:r>
            <a:r>
              <a:rPr lang="en-US" sz="1400">
                <a:latin typeface="Comic Sans MS" pitchFamily="66" charset="0"/>
              </a:rPr>
              <a:t>values positive!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6087140" y="1564758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087140" y="1869560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087139" y="1564759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7611139" y="1564758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11139" y="1564758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087139" y="1564758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6315739" y="225055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7077739" y="225055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6239539" y="2174358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253189" y="1869559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189" y="1869559"/>
                <a:ext cx="48165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>
            <a:off x="6087140" y="2860158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239539" y="2250559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001539" y="2250559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7001539" y="2174358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7034239" y="1869559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239" y="1869559"/>
                <a:ext cx="48165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" name="Straight Connector 116"/>
          <p:cNvCxnSpPr/>
          <p:nvPr/>
        </p:nvCxnSpPr>
        <p:spPr>
          <a:xfrm>
            <a:off x="8047075" y="1568302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8047075" y="1873104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8047074" y="156830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9571074" y="1568302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9571074" y="1568302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8047074" y="1568302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8275674" y="225410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/>
          <p:cNvSpPr/>
          <p:nvPr/>
        </p:nvSpPr>
        <p:spPr>
          <a:xfrm>
            <a:off x="9037674" y="225410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8199474" y="2177902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8213124" y="1873103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124" y="1873103"/>
                <a:ext cx="48165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Straight Connector 126"/>
          <p:cNvCxnSpPr/>
          <p:nvPr/>
        </p:nvCxnSpPr>
        <p:spPr>
          <a:xfrm>
            <a:off x="8047075" y="2863702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8199474" y="2254103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961474" y="2254103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30" name="Straight Arrow Connector 129"/>
          <p:cNvCxnSpPr/>
          <p:nvPr/>
        </p:nvCxnSpPr>
        <p:spPr>
          <a:xfrm flipH="1">
            <a:off x="8961474" y="2177902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8994174" y="1873103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4174" y="1873103"/>
                <a:ext cx="48165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83619" y="3040911"/>
                <a:ext cx="4791120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a collision is to take place, in both cases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(In the second scenario, remember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negative!)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619" y="3040911"/>
                <a:ext cx="4791120" cy="738664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2" name="Straight Connector 131"/>
          <p:cNvCxnSpPr/>
          <p:nvPr/>
        </p:nvCxnSpPr>
        <p:spPr>
          <a:xfrm>
            <a:off x="6069420" y="4035057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069420" y="4339859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069419" y="4035058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7593419" y="4035057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7593419" y="4035057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069419" y="4035057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>
            <a:off x="6298019" y="4720857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/>
          <p:cNvSpPr/>
          <p:nvPr/>
        </p:nvSpPr>
        <p:spPr>
          <a:xfrm>
            <a:off x="7060019" y="4720857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Arrow Connector 139"/>
          <p:cNvCxnSpPr/>
          <p:nvPr/>
        </p:nvCxnSpPr>
        <p:spPr>
          <a:xfrm>
            <a:off x="6221819" y="464465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6235469" y="4339858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469" y="4339858"/>
                <a:ext cx="48165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2" name="Straight Connector 141"/>
          <p:cNvCxnSpPr/>
          <p:nvPr/>
        </p:nvCxnSpPr>
        <p:spPr>
          <a:xfrm>
            <a:off x="6069420" y="5330457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221819" y="472085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983819" y="472085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6983819" y="464465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/>
              <p:cNvSpPr txBox="1"/>
              <p:nvPr/>
            </p:nvSpPr>
            <p:spPr>
              <a:xfrm>
                <a:off x="7016519" y="4339858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519" y="4339858"/>
                <a:ext cx="48165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7" name="Straight Connector 146"/>
          <p:cNvCxnSpPr/>
          <p:nvPr/>
        </p:nvCxnSpPr>
        <p:spPr>
          <a:xfrm>
            <a:off x="8029355" y="4038601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8029355" y="4343403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8029354" y="403860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0" name="Straight Connector 149"/>
          <p:cNvCxnSpPr/>
          <p:nvPr/>
        </p:nvCxnSpPr>
        <p:spPr>
          <a:xfrm>
            <a:off x="9553354" y="4038601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553354" y="4038601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29354" y="4038601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8257954" y="4724401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/>
          <p:nvPr/>
        </p:nvSpPr>
        <p:spPr>
          <a:xfrm>
            <a:off x="9019954" y="4724401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5" name="Straight Arrow Connector 154"/>
          <p:cNvCxnSpPr/>
          <p:nvPr/>
        </p:nvCxnSpPr>
        <p:spPr>
          <a:xfrm flipH="1">
            <a:off x="8181754" y="4648201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8195404" y="4343402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404" y="4343402"/>
                <a:ext cx="48165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7" name="Straight Connector 156"/>
          <p:cNvCxnSpPr/>
          <p:nvPr/>
        </p:nvCxnSpPr>
        <p:spPr>
          <a:xfrm>
            <a:off x="8029355" y="5334001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8181754" y="472440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8943754" y="472440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60" name="Straight Arrow Connector 159"/>
          <p:cNvCxnSpPr/>
          <p:nvPr/>
        </p:nvCxnSpPr>
        <p:spPr>
          <a:xfrm>
            <a:off x="8943754" y="4648201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8976454" y="4343402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454" y="4343402"/>
                <a:ext cx="48165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5844952" y="5511210"/>
                <a:ext cx="383303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After the collision, in both cases,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(In the second scenario,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negative)</a:t>
                </a:r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952" y="5511210"/>
                <a:ext cx="3833037" cy="738664"/>
              </a:xfrm>
              <a:prstGeom prst="rect">
                <a:avLst/>
              </a:prstGeom>
              <a:blipFill>
                <a:blip r:embed="rId12"/>
                <a:stretch>
                  <a:fillRect t="-1695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654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5" grpId="0" animBg="1"/>
      <p:bldP spid="96" grpId="0" animBg="1"/>
      <p:bldP spid="100" grpId="0"/>
      <p:bldP spid="104" grpId="0"/>
      <p:bldP spid="106" grpId="0"/>
      <p:bldP spid="116" grpId="0"/>
      <p:bldP spid="119" grpId="0"/>
      <p:bldP spid="123" grpId="0" animBg="1"/>
      <p:bldP spid="124" grpId="0" animBg="1"/>
      <p:bldP spid="126" grpId="0"/>
      <p:bldP spid="128" grpId="0"/>
      <p:bldP spid="129" grpId="0"/>
      <p:bldP spid="131" grpId="0"/>
      <p:bldP spid="134" grpId="0"/>
      <p:bldP spid="138" grpId="0" animBg="1"/>
      <p:bldP spid="139" grpId="0" animBg="1"/>
      <p:bldP spid="141" grpId="0"/>
      <p:bldP spid="143" grpId="0"/>
      <p:bldP spid="144" grpId="0"/>
      <p:bldP spid="146" grpId="0"/>
      <p:bldP spid="149" grpId="0"/>
      <p:bldP spid="153" grpId="0" animBg="1"/>
      <p:bldP spid="154" grpId="0" animBg="1"/>
      <p:bldP spid="156" grpId="0"/>
      <p:bldP spid="158" grpId="0"/>
      <p:bldP spid="159" grpId="0"/>
      <p:bldP spid="1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Newton’s law of </a:t>
            </a:r>
            <a:r>
              <a:rPr lang="en-GB" sz="1400" b="1" u="sng" dirty="0">
                <a:latin typeface="Comic Sans MS" pitchFamily="66" charset="0"/>
              </a:rPr>
              <a:t>restitution</a:t>
            </a:r>
            <a:r>
              <a:rPr lang="en-GB" sz="1400" dirty="0">
                <a:latin typeface="Comic Sans MS" pitchFamily="66" charset="0"/>
              </a:rPr>
              <a:t> defines how the speed of the particles after a collision depends on their nature.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think of restitution as ‘bounciness’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Particles that are more ‘bouncy’ will have a higher coefficient of restitution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coefficient of restitution is calculated using the formula to the right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1600201"/>
                <a:ext cx="3625288" cy="603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𝑜𝑓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𝑜𝑓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𝑜𝑓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𝑜𝑓</m:t>
                          </m:r>
                          <m:r>
                            <a:rPr lang="en-GB" sz="1600" i="1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00201"/>
                <a:ext cx="3625288" cy="603627"/>
              </a:xfrm>
              <a:prstGeom prst="rect">
                <a:avLst/>
              </a:prstGeom>
              <a:blipFill>
                <a:blip r:embed="rId6"/>
                <a:stretch>
                  <a:fillRect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791200" y="24384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This effectively tells you what fraction of the original speed is maintained after the collision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1201" y="3124201"/>
            <a:ext cx="4249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 value e is the coefficient of restitution and: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91401" y="3429000"/>
                <a:ext cx="11016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0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≤1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1" y="3429000"/>
                <a:ext cx="110164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791201" y="4267201"/>
            <a:ext cx="472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Perfectly elastic particles will have an e value of 1 and perfectly inelastic particles will have a value of 0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give you a rough idea of some objects..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Table tennis ball has a value of around 0.95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Tennis, golf and cricket balls range from 0.4 to 0.9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ball of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plasticine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will have a value very close to 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83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Q8-10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71095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73-75 questions 1 - 6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510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Newton’s law of </a:t>
            </a:r>
            <a:r>
              <a:rPr lang="en-GB" sz="1400" b="1" u="sng" dirty="0">
                <a:latin typeface="Comic Sans MS" pitchFamily="66" charset="0"/>
              </a:rPr>
              <a:t>restitution</a:t>
            </a:r>
            <a:r>
              <a:rPr lang="en-GB" sz="1400" dirty="0">
                <a:latin typeface="Comic Sans MS" pitchFamily="66" charset="0"/>
              </a:rPr>
              <a:t> defines how the speed of the particles after a collision depends on their nature.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think of restitution as ‘bounciness’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Particles that are more ‘bouncy’ will have a higher coefficient of restitution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coefficient of restitution is calculated using the formula to the right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4108" y="1524000"/>
            <a:ext cx="2682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>
                <a:latin typeface="Comic Sans MS" pitchFamily="66" charset="0"/>
              </a:rPr>
              <a:t>Perfectly elastic particles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15000" y="2209801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Before collision: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91200" y="3124201"/>
            <a:ext cx="144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After collision:</a:t>
            </a:r>
          </a:p>
        </p:txBody>
      </p:sp>
      <p:sp>
        <p:nvSpPr>
          <p:cNvPr id="17" name="Oval 16"/>
          <p:cNvSpPr/>
          <p:nvPr/>
        </p:nvSpPr>
        <p:spPr>
          <a:xfrm>
            <a:off x="7620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8534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438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8458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20000" y="18288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4400" y="18288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4" name="Oval 23"/>
          <p:cNvSpPr/>
          <p:nvPr/>
        </p:nvSpPr>
        <p:spPr>
          <a:xfrm>
            <a:off x="7620000" y="3200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8534400" y="3200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7543800" y="3048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458200" y="3048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0" y="27432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34400" y="27432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334000" y="3657600"/>
            <a:ext cx="510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71553" y="3886200"/>
            <a:ext cx="2847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>
                <a:latin typeface="Comic Sans MS" pitchFamily="66" charset="0"/>
              </a:rPr>
              <a:t>Perfectly inelastic particles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0" y="4572001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Before collision: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91200" y="5486401"/>
            <a:ext cx="144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After collision:</a:t>
            </a:r>
          </a:p>
        </p:txBody>
      </p:sp>
      <p:sp>
        <p:nvSpPr>
          <p:cNvPr id="34" name="Oval 33"/>
          <p:cNvSpPr/>
          <p:nvPr/>
        </p:nvSpPr>
        <p:spPr>
          <a:xfrm>
            <a:off x="7620000" y="4648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8534400" y="4648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43800" y="4495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8458200" y="4495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620000" y="41910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534400" y="41910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40" name="Oval 39"/>
          <p:cNvSpPr/>
          <p:nvPr/>
        </p:nvSpPr>
        <p:spPr>
          <a:xfrm>
            <a:off x="7924800" y="5562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8229600" y="5562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924800" y="5257801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68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animBg="1"/>
      <p:bldP spid="18" grpId="0" animBg="1"/>
      <p:bldP spid="22" grpId="0"/>
      <p:bldP spid="23" grpId="0"/>
      <p:bldP spid="24" grpId="0" animBg="1"/>
      <p:bldP spid="25" grpId="0" animBg="1"/>
      <p:bldP spid="28" grpId="0"/>
      <p:bldP spid="29" grpId="0"/>
      <p:bldP spid="31" grpId="0"/>
      <p:bldP spid="32" grpId="0"/>
      <p:bldP spid="33" grpId="0"/>
      <p:bldP spid="34" grpId="0" animBg="1"/>
      <p:bldP spid="35" grpId="0" animBg="1"/>
      <p:bldP spid="38" grpId="0"/>
      <p:bldP spid="39" grpId="0"/>
      <p:bldP spid="40" grpId="0" animBg="1"/>
      <p:bldP spid="41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24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48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848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372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8077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883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53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86601" y="2057401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8601" y="2057401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876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39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29718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5470636" y="3657601"/>
            <a:ext cx="2092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speed of approach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470635" y="3962400"/>
            <a:ext cx="5165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find the difference in the speeds of approach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Speed of A – Speed of B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8 – 0 = 8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77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1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9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763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502166" y="4876801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speed of separation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502166" y="5181601"/>
            <a:ext cx="5165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find the difference in the speeds of separation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needs to be done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opposite way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as B is now moving away from A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Speed of B – Speed of A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– 0 = 2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514601" y="5562601"/>
            <a:ext cx="2058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approach = 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438401" y="5867401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separation = 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362200" y="6324601"/>
            <a:ext cx="8018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Whichever way you perform the first subtraction, the second must be done the opposite way!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178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80" grpId="0"/>
      <p:bldP spid="82" grpId="0"/>
      <p:bldP spid="83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24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48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848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372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8077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883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53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86601" y="2057401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8601" y="2057401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876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39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29718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6477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1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9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763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14601" y="5562601"/>
            <a:ext cx="2058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approach = 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438401" y="5867401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separation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1" y="3657601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657601"/>
                <a:ext cx="652293" cy="497059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1" y="4267201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267201"/>
                <a:ext cx="652293" cy="497059"/>
              </a:xfrm>
              <a:prstGeom prst="rect">
                <a:avLst/>
              </a:prstGeom>
              <a:blipFill>
                <a:blip r:embed="rId5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4582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839200" y="3429001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096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77000" y="41148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46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  <p:bldP spid="45" grpId="0" animBg="1"/>
      <p:bldP spid="48" grpId="0"/>
      <p:bldP spid="49" grpId="0" animBg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24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48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848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372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8077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883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53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876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39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34290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4290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6477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1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9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763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1" y="4114801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114801"/>
                <a:ext cx="652293" cy="497059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458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839200" y="3886201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315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001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077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86922" y="2819400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 – 3 = 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017891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– 4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448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41" grpId="0"/>
      <p:bldP spid="45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24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48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848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372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8077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883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27552" y="19812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11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876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39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35052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5052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6477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1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9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763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1" y="4191001"/>
                <a:ext cx="75168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191001"/>
                <a:ext cx="751681" cy="497059"/>
              </a:xfrm>
              <a:prstGeom prst="rect">
                <a:avLst/>
              </a:prstGeom>
              <a:blipFill>
                <a:blip r:embed="rId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458200" y="3810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839200" y="3962401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315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8001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077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3126" y="2819400"/>
            <a:ext cx="1149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11 - - 7 = 18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017891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3 - - 6 =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1" y="4800601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800601"/>
                <a:ext cx="652293" cy="497059"/>
              </a:xfrm>
              <a:prstGeom prst="rect">
                <a:avLst/>
              </a:prstGeom>
              <a:blipFill>
                <a:blip r:embed="rId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0960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77000" y="46482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5638801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to use negative numbers if particles are travelling in opposite directions!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004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41" grpId="0"/>
      <p:bldP spid="45" grpId="0" animBg="1"/>
      <p:bldP spid="48" grpId="0"/>
      <p:bldP spid="44" grpId="0"/>
      <p:bldP spid="49" grpId="0" animBg="1"/>
      <p:bldP spid="5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value of v in the situation shown, given that e =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6324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24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24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8486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848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372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8077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883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553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876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850421" y="19812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477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001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239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763000" y="2362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315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8001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077200" y="1981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334001" y="3429001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429001"/>
                <a:ext cx="2766655" cy="475771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6598886" y="28194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 – 3 = 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017891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 - 2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5334000" y="4038601"/>
                <a:ext cx="86241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1"/>
                <a:ext cx="862416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334000" y="4648201"/>
                <a:ext cx="86241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𝑣</m:t>
                      </m:r>
                      <m:r>
                        <a:rPr lang="en-GB" sz="12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648201"/>
                <a:ext cx="862416" cy="4392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181600" y="5257801"/>
                <a:ext cx="762000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257801"/>
                <a:ext cx="762000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7924800" y="3657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8305800" y="358140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values, leave the speed of separation in algebraic form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Arc 104"/>
          <p:cNvSpPr/>
          <p:nvPr/>
        </p:nvSpPr>
        <p:spPr>
          <a:xfrm>
            <a:off x="60960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Arc 105"/>
          <p:cNvSpPr/>
          <p:nvPr/>
        </p:nvSpPr>
        <p:spPr>
          <a:xfrm>
            <a:off x="6096000" y="4876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6553200" y="44196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1!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540062" y="502920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2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303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0" grpId="0"/>
      <p:bldP spid="101" grpId="0"/>
      <p:bldP spid="102" grpId="0"/>
      <p:bldP spid="103" grpId="0" animBg="1"/>
      <p:bldP spid="104" grpId="0"/>
      <p:bldP spid="105" grpId="0" animBg="1"/>
      <p:bldP spid="106" grpId="0" animBg="1"/>
      <p:bldP spid="107" grpId="0"/>
      <p:bldP spid="1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6324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324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24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48600" y="1524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7848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372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8077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883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53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76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813552" y="18288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324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477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01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239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63000" y="22098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31520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001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061170" y="1828801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924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162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686800" y="2514601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578849" y="2819400"/>
            <a:ext cx="1018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5 - - 4 = 9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017891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–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5562600" y="34290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562600" y="4038601"/>
                <a:ext cx="11264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038601"/>
                <a:ext cx="1126462" cy="497059"/>
              </a:xfrm>
              <a:prstGeom prst="rect">
                <a:avLst/>
              </a:prstGeom>
              <a:blipFill>
                <a:blip r:embed="rId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410200" y="4648201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4.5=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648201"/>
                <a:ext cx="12954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5562601" y="5181601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181601"/>
                <a:ext cx="137159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Arc 117"/>
          <p:cNvSpPr/>
          <p:nvPr/>
        </p:nvSpPr>
        <p:spPr>
          <a:xfrm>
            <a:off x="8623738" y="3733800"/>
            <a:ext cx="444062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Box 118"/>
          <p:cNvSpPr txBox="1"/>
          <p:nvPr/>
        </p:nvSpPr>
        <p:spPr>
          <a:xfrm>
            <a:off x="9067800" y="38100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Arc 119"/>
          <p:cNvSpPr/>
          <p:nvPr/>
        </p:nvSpPr>
        <p:spPr>
          <a:xfrm>
            <a:off x="6705600" y="4343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Arc 120"/>
          <p:cNvSpPr/>
          <p:nvPr/>
        </p:nvSpPr>
        <p:spPr>
          <a:xfrm>
            <a:off x="6705600" y="4876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7162800" y="44196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9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086600" y="4876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Double all (to remove decimals)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5791201"/>
                <a:ext cx="137159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5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5" grpId="0" animBg="1"/>
      <p:bldP spid="56" grpId="0" animBg="1"/>
      <p:bldP spid="57" grpId="0" animBg="1"/>
      <p:bldP spid="58" grpId="0" animBg="1"/>
      <p:bldP spid="60" grpId="0"/>
      <p:bldP spid="62" grpId="0"/>
      <p:bldP spid="66" grpId="0"/>
      <p:bldP spid="67" grpId="0"/>
      <p:bldP spid="68" grpId="0"/>
      <p:bldP spid="73" grpId="0"/>
      <p:bldP spid="77" grpId="0"/>
      <p:bldP spid="79" grpId="0"/>
      <p:bldP spid="15" grpId="0"/>
      <p:bldP spid="109" grpId="0"/>
      <p:bldP spid="110" grpId="0"/>
      <p:bldP spid="111" grpId="0"/>
      <p:bldP spid="114" grpId="0"/>
      <p:bldP spid="115" grpId="0"/>
      <p:bldP spid="116" grpId="0"/>
      <p:bldP spid="117" grpId="0"/>
      <p:bldP spid="118" grpId="0" animBg="1"/>
      <p:bldP spid="119" grpId="0"/>
      <p:bldP spid="120" grpId="0" animBg="1"/>
      <p:bldP spid="121" grpId="0" animBg="1"/>
      <p:bldP spid="122" grpId="0"/>
      <p:bldP spid="123" grpId="0"/>
      <p:bldP spid="1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3625</Words>
  <Application>Microsoft Office PowerPoint</Application>
  <PresentationFormat>Widescreen</PresentationFormat>
  <Paragraphs>732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2019-08-26T06:26:51Z</dcterms:modified>
</cp:coreProperties>
</file>