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512" r:id="rId2"/>
    <p:sldId id="513" r:id="rId3"/>
    <p:sldId id="484" r:id="rId4"/>
    <p:sldId id="514" r:id="rId5"/>
    <p:sldId id="508" r:id="rId6"/>
    <p:sldId id="485" r:id="rId7"/>
    <p:sldId id="509" r:id="rId8"/>
    <p:sldId id="515" r:id="rId9"/>
    <p:sldId id="516" r:id="rId10"/>
    <p:sldId id="511" r:id="rId11"/>
    <p:sldId id="510" r:id="rId12"/>
    <p:sldId id="51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480" autoAdjust="0"/>
    <p:restoredTop sz="95373" autoAdjust="0"/>
  </p:normalViewPr>
  <p:slideViewPr>
    <p:cSldViewPr>
      <p:cViewPr varScale="1">
        <p:scale>
          <a:sx n="69" d="100"/>
          <a:sy n="69" d="100"/>
        </p:scale>
        <p:origin x="1396" y="52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01/09/2019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2F2399-CD51-4C4C-BC34-03B9F40F9CF8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20310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2F2399-CD51-4C4C-BC34-03B9F40F9CF8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946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01/09/2019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Relationship Id="rId9" Type="http://schemas.openxmlformats.org/officeDocument/2006/relationships/image" Target="../media/image3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0.png"/><Relationship Id="rId2" Type="http://schemas.openxmlformats.org/officeDocument/2006/relationships/image" Target="../media/image28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hyperlink" Target="http://www.drfrostmaths.com/resources/resource.php?rid=268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Year 1 Pure Mathematics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6554" y="980728"/>
            <a:ext cx="9142856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b="1" dirty="0" smtClean="0"/>
              <a:t>Algebraic Expressions </a:t>
            </a:r>
          </a:p>
          <a:p>
            <a:pPr algn="ctr"/>
            <a:r>
              <a:rPr lang="en-GB" sz="9600" dirty="0" smtClean="0"/>
              <a:t>- Indices</a:t>
            </a:r>
          </a:p>
          <a:p>
            <a:pPr algn="ctr"/>
            <a:r>
              <a:rPr lang="en-GB" sz="8000" dirty="0" smtClean="0"/>
              <a:t>Chapter 1</a:t>
            </a:r>
            <a:endParaRPr lang="en-GB" sz="5400" dirty="0" smtClean="0"/>
          </a:p>
          <a:p>
            <a:pPr algn="ctr"/>
            <a:r>
              <a:rPr lang="en-GB" sz="8000" dirty="0" smtClean="0"/>
              <a:t>(Part 1 </a:t>
            </a:r>
            <a:r>
              <a:rPr lang="en-GB" sz="8000" smtClean="0"/>
              <a:t>of 3)</a:t>
            </a:r>
            <a:endParaRPr lang="en-GB" sz="8000" dirty="0" smtClean="0"/>
          </a:p>
        </p:txBody>
      </p:sp>
    </p:spTree>
    <p:extLst>
      <p:ext uri="{BB962C8B-B14F-4D97-AF65-F5344CB8AC3E}">
        <p14:creationId xmlns:p14="http://schemas.microsoft.com/office/powerpoint/2010/main" val="1099268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b="1" dirty="0"/>
                <a:t>Indices - </a:t>
              </a:r>
              <a:r>
                <a:rPr lang="en-GB" sz="3200" b="1" dirty="0" smtClean="0">
                  <a:latin typeface="+mj-lt"/>
                </a:rPr>
                <a:t>Negative </a:t>
              </a:r>
              <a:r>
                <a:rPr lang="en-GB" sz="3200" b="1" dirty="0">
                  <a:latin typeface="+mj-lt"/>
                </a:rPr>
                <a:t>and Fractional Indices</a:t>
              </a:r>
              <a:endParaRPr lang="en-GB" sz="3200" b="1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331640" y="1029439"/>
                <a:ext cx="2592288" cy="767646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3200" dirty="0"/>
                  <a:t>Evaluate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3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27</m:t>
                        </m:r>
                      </m:e>
                      <m:sup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GB" sz="32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32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32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sup>
                    </m:sSup>
                  </m:oMath>
                </a14:m>
                <a:endParaRPr lang="en-GB" sz="3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1029439"/>
                <a:ext cx="2592288" cy="767646"/>
              </a:xfrm>
              <a:prstGeom prst="rect">
                <a:avLst/>
              </a:prstGeom>
              <a:blipFill>
                <a:blip r:embed="rId2"/>
                <a:stretch>
                  <a:fillRect l="-2193" b="-14000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432330" y="1933645"/>
                <a:ext cx="2304818" cy="12543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27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GB" sz="3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32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32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sup>
                          </m:sSup>
                        </m:den>
                      </m:f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2330" y="1933645"/>
                <a:ext cx="2304818" cy="125431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328084" y="1029439"/>
                <a:ext cx="2592288" cy="769185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3200" dirty="0"/>
                  <a:t>Evaluate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3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32</m:t>
                        </m:r>
                      </m:e>
                      <m:sup>
                        <m:f>
                          <m:fPr>
                            <m:ctrlPr>
                              <a:rPr lang="en-GB" sz="32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3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GB" sz="3200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den>
                        </m:f>
                      </m:sup>
                    </m:sSup>
                  </m:oMath>
                </a14:m>
                <a:endParaRPr lang="en-GB" sz="3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8084" y="1029439"/>
                <a:ext cx="2592288" cy="769185"/>
              </a:xfrm>
              <a:prstGeom prst="rect">
                <a:avLst/>
              </a:prstGeom>
              <a:blipFill>
                <a:blip r:embed="rId4"/>
                <a:stretch>
                  <a:fillRect l="-2198" b="-14000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436096" y="2173254"/>
                <a:ext cx="2304818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6096" y="2173254"/>
                <a:ext cx="2304818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892981" y="3528028"/>
                <a:ext cx="3420748" cy="1060290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3200" dirty="0"/>
                  <a:t>Simplify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3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32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sz="32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32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GB" sz="3200" b="0" i="1" smtClean="0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</m:den>
                            </m:f>
                            <m:sSup>
                              <m:sSupPr>
                                <m:ctrlPr>
                                  <a:rPr lang="en-GB" sz="32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sz="32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GB" sz="3200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sup>
                            </m:sSup>
                            <m:r>
                              <a:rPr lang="en-GB" sz="32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d>
                      </m:e>
                      <m:sup>
                        <m:f>
                          <m:fPr>
                            <m:ctrlPr>
                              <a:rPr lang="en-GB" sz="32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32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3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endParaRPr lang="en-GB" sz="32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2981" y="3528028"/>
                <a:ext cx="3420748" cy="1060290"/>
              </a:xfrm>
              <a:prstGeom prst="rect">
                <a:avLst/>
              </a:prstGeom>
              <a:blipFill>
                <a:blip r:embed="rId6"/>
                <a:stretch>
                  <a:fillRect l="-1342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450946" y="4918906"/>
                <a:ext cx="2304818" cy="11330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sSup>
                        <m:sSup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f>
                            <m:fPr>
                              <m:ctrlP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0946" y="4918906"/>
                <a:ext cx="2304818" cy="113306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220072" y="3501023"/>
                <a:ext cx="2808312" cy="1061381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3200" dirty="0"/>
                  <a:t>Evaluate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3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32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sz="32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3200" b="0" i="1" smtClean="0">
                                    <a:latin typeface="Cambria Math" panose="02040503050406030204" pitchFamily="18" charset="0"/>
                                  </a:rPr>
                                  <m:t>27</m:t>
                                </m:r>
                              </m:num>
                              <m:den>
                                <m:r>
                                  <a:rPr lang="en-GB" sz="3200" b="0" i="1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GB" sz="32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3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GB" sz="32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sup>
                    </m:sSup>
                  </m:oMath>
                </a14:m>
                <a:endParaRPr lang="en-GB" sz="32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072" y="3501023"/>
                <a:ext cx="2808312" cy="1061381"/>
              </a:xfrm>
              <a:prstGeom prst="rect">
                <a:avLst/>
              </a:prstGeom>
              <a:blipFill>
                <a:blip r:embed="rId8"/>
                <a:stretch>
                  <a:fillRect l="-1826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580112" y="4711902"/>
                <a:ext cx="2304818" cy="20294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27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112" y="4711902"/>
                <a:ext cx="2304818" cy="202946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69170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5" grpId="0"/>
      <p:bldP spid="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b="1" dirty="0"/>
                <a:t>Indices - </a:t>
              </a:r>
              <a:r>
                <a:rPr lang="en-GB" sz="3200" b="1" dirty="0" smtClean="0">
                  <a:latin typeface="+mj-lt"/>
                </a:rPr>
                <a:t>Negative </a:t>
              </a:r>
              <a:r>
                <a:rPr lang="en-GB" sz="3200" b="1" dirty="0">
                  <a:latin typeface="+mj-lt"/>
                </a:rPr>
                <a:t>and Fractional Indices</a:t>
              </a:r>
              <a:endParaRPr lang="en-GB" sz="3200" b="1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223056" y="908720"/>
                <a:ext cx="6696744" cy="1564787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If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  <m:sSup>
                      <m:sSup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2800" dirty="0"/>
                  <a:t>, </a:t>
                </a:r>
                <a:endParaRPr lang="en-GB" sz="2800" dirty="0" smtClean="0"/>
              </a:p>
              <a:p>
                <a:pPr algn="ctr"/>
                <a:r>
                  <a:rPr lang="en-GB" sz="2800" dirty="0" smtClean="0"/>
                  <a:t>determine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3</m:t>
                    </m:r>
                    <m:sSup>
                      <m:sSup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GB" sz="2800" dirty="0"/>
                  <a:t> in the form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𝑘</m:t>
                    </m:r>
                    <m:sSup>
                      <m:sSup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GB" sz="2800" dirty="0"/>
                  <a:t> </a:t>
                </a:r>
                <a:endParaRPr lang="en-GB" sz="2800" dirty="0" smtClean="0"/>
              </a:p>
              <a:p>
                <a:pPr algn="ctr"/>
                <a:r>
                  <a:rPr lang="en-GB" sz="2800" dirty="0" smtClean="0"/>
                  <a:t>where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2800" dirty="0"/>
                  <a:t> are constants.</a:t>
                </a: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3056" y="908720"/>
                <a:ext cx="6696744" cy="1564787"/>
              </a:xfrm>
              <a:prstGeom prst="rect">
                <a:avLst/>
              </a:prstGeom>
              <a:blipFill rotWithShape="0">
                <a:blip r:embed="rId2"/>
                <a:stretch>
                  <a:fillRect b="-4594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83768" y="2636912"/>
                <a:ext cx="4364877" cy="40591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=3</m:t>
                      </m:r>
                      <m:sSup>
                        <m:sSup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4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40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4000" b="0" i="1" smtClean="0"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GB" sz="4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40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GB" sz="4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4000" b="0" i="1" dirty="0" smtClean="0">
                  <a:latin typeface="Cambria Math" panose="02040503050406030204" pitchFamily="18" charset="0"/>
                </a:endParaRPr>
              </a:p>
              <a:p>
                <a:pPr/>
                <a:r>
                  <a:rPr lang="en-GB" sz="4000" b="0" i="1" dirty="0" smtClean="0">
                    <a:latin typeface="Cambria Math" panose="02040503050406030204" pitchFamily="18" charset="0"/>
                  </a:rPr>
                  <a:t/>
                </a:r>
                <a:br>
                  <a:rPr lang="en-GB" sz="4000" b="0" i="1" dirty="0" smtClean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=3</m:t>
                      </m:r>
                      <m:d>
                        <m:d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81</m:t>
                          </m:r>
                          <m:sSup>
                            <m:sSupPr>
                              <m:ctrlP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sz="4000" b="0" i="1" dirty="0" smtClean="0">
                  <a:latin typeface="Cambria Math" panose="02040503050406030204" pitchFamily="18" charset="0"/>
                </a:endParaRPr>
              </a:p>
              <a:p>
                <a:endParaRPr lang="en-GB" sz="4000" b="0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=243</m:t>
                      </m:r>
                      <m:sSup>
                        <m:sSup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</m:sup>
                      </m:sSup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3768" y="2636912"/>
                <a:ext cx="4364877" cy="4059188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58509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</a:t>
              </a:r>
              <a:r>
                <a:rPr lang="en-GB" sz="3200" dirty="0" smtClean="0">
                  <a:latin typeface="+mj-lt"/>
                </a:rPr>
                <a:t>1A&amp;D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90872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1/AS</a:t>
            </a:r>
          </a:p>
          <a:p>
            <a:r>
              <a:rPr lang="en-GB" sz="2400" dirty="0"/>
              <a:t>Page 11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988840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31630" y="2120825"/>
            <a:ext cx="630061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tx1"/>
                </a:solidFill>
              </a:rPr>
              <a:t>Extension 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sz="1200" dirty="0">
                <a:solidFill>
                  <a:schemeClr val="tx1"/>
                </a:solidFill>
              </a:rPr>
              <a:t>(Full Database: </a:t>
            </a:r>
            <a:r>
              <a:rPr lang="en-GB" sz="1200" dirty="0">
                <a:solidFill>
                  <a:schemeClr val="tx1"/>
                </a:solidFill>
                <a:hlinkClick r:id="rId2"/>
              </a:rPr>
              <a:t>http://www.drfrostmaths.com/resources/resource.php?rid=268</a:t>
            </a:r>
            <a:r>
              <a:rPr lang="en-GB" sz="1200" dirty="0">
                <a:solidFill>
                  <a:schemeClr val="tx1"/>
                </a:solidFill>
              </a:rPr>
              <a:t> ) </a:t>
            </a:r>
            <a:endParaRPr lang="en-GB" sz="2400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955" y="2628656"/>
            <a:ext cx="5423937" cy="3619528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728773" y="2924944"/>
                <a:ext cx="3695745" cy="12146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  <m:sup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𝒔</m:t>
                              </m:r>
                            </m:sup>
                          </m:sSup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×</m:t>
                          </m:r>
                          <m:sSup>
                            <m:sSupPr>
                              <m:ctrlP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  <m:sup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𝒔</m:t>
                              </m:r>
                            </m:sup>
                          </m:sSup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×</m:t>
                          </m:r>
                          <m:sSup>
                            <m:sSupPr>
                              <m:ctrlP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  <m:sup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𝒔</m:t>
                              </m:r>
                            </m:sup>
                          </m:sSup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×</m:t>
                          </m:r>
                          <m:sSup>
                            <m:sSupPr>
                              <m:ctrlP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  <m:sup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𝒔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  <m:sup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sup>
                          </m:sSup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×</m:t>
                          </m:r>
                          <m:sSup>
                            <m:sSupPr>
                              <m:ctrlP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  <m:sup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𝒔</m:t>
                              </m:r>
                            </m:sup>
                          </m:sSup>
                        </m:den>
                      </m:f>
                    </m:oMath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𝒔</m:t>
                          </m:r>
                        </m:sup>
                      </m:sSup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  <m:sup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𝒔</m:t>
                          </m:r>
                        </m:sup>
                      </m:sSup>
                    </m:oMath>
                  </m:oMathPara>
                </a14:m>
                <a:endParaRPr lang="en-GB" b="1" dirty="0"/>
              </a:p>
              <a:p>
                <a:r>
                  <a:rPr lang="en-GB" b="1" dirty="0"/>
                  <a:t>This is an integer only if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𝒔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GB" b="1" dirty="0"/>
                  <a:t>.</a:t>
                </a: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8773" y="2924944"/>
                <a:ext cx="3695745" cy="1214692"/>
              </a:xfrm>
              <a:prstGeom prst="rect">
                <a:avLst/>
              </a:prstGeom>
              <a:blipFill>
                <a:blip r:embed="rId4"/>
                <a:stretch>
                  <a:fillRect l="-1485" b="-75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/>
          <p:cNvSpPr/>
          <p:nvPr/>
        </p:nvSpPr>
        <p:spPr>
          <a:xfrm>
            <a:off x="4765058" y="2835933"/>
            <a:ext cx="3566142" cy="130234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4720782" y="4345554"/>
            <a:ext cx="475252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</a:t>
            </a:r>
            <a:r>
              <a:rPr lang="en-US" sz="2400" dirty="0" smtClean="0"/>
              <a:t>lesson</a:t>
            </a:r>
            <a:r>
              <a:rPr lang="en-US" sz="2400" dirty="0"/>
              <a:t> </a:t>
            </a:r>
            <a:r>
              <a:rPr lang="en-US" sz="2400" dirty="0" smtClean="0"/>
              <a:t>Ex1A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</a:t>
            </a:r>
            <a:r>
              <a:rPr lang="en-US" sz="2400" dirty="0" smtClean="0"/>
              <a:t>Q1-2</a:t>
            </a:r>
            <a:endParaRPr lang="en-US" sz="2400" dirty="0"/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</a:t>
            </a:r>
            <a:r>
              <a:rPr lang="en-US" sz="2400" dirty="0" smtClean="0"/>
              <a:t>Q3-5</a:t>
            </a:r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</a:t>
            </a:r>
            <a:r>
              <a:rPr lang="en-US" sz="2400" dirty="0" smtClean="0"/>
              <a:t>Extension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92271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b="1" dirty="0" smtClean="0">
                  <a:latin typeface="+mj-lt"/>
                </a:rPr>
                <a:t>Indices - Laws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915816" y="2239087"/>
                <a:ext cx="3135912" cy="31893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99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99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GB" sz="199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sz="199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5816" y="2239087"/>
                <a:ext cx="3135912" cy="318933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539552" y="5733256"/>
            <a:ext cx="28803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F0000"/>
                </a:solidFill>
              </a:rPr>
              <a:t>B</a:t>
            </a:r>
            <a:r>
              <a:rPr lang="en-GB" sz="4800" dirty="0" smtClean="0">
                <a:solidFill>
                  <a:srgbClr val="FF0000"/>
                </a:solidFill>
              </a:rPr>
              <a:t>ase </a:t>
            </a:r>
            <a:r>
              <a:rPr lang="en-GB" sz="4800" dirty="0">
                <a:solidFill>
                  <a:srgbClr val="FF0000"/>
                </a:solidFill>
              </a:rPr>
              <a:t>V</a:t>
            </a:r>
            <a:r>
              <a:rPr lang="en-GB" sz="4800" dirty="0" smtClean="0">
                <a:solidFill>
                  <a:srgbClr val="FF0000"/>
                </a:solidFill>
              </a:rPr>
              <a:t>alue</a:t>
            </a:r>
            <a:endParaRPr lang="en-GB" sz="4800" dirty="0">
              <a:solidFill>
                <a:srgbClr val="FF0000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2051720" y="4653136"/>
            <a:ext cx="1368152" cy="115212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892861" y="663888"/>
            <a:ext cx="60945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rgbClr val="00B050"/>
                </a:solidFill>
              </a:rPr>
              <a:t>E</a:t>
            </a:r>
            <a:r>
              <a:rPr lang="en-GB" sz="3600" dirty="0" smtClean="0">
                <a:solidFill>
                  <a:srgbClr val="00B050"/>
                </a:solidFill>
              </a:rPr>
              <a:t>xponent </a:t>
            </a:r>
            <a:r>
              <a:rPr lang="en-GB" sz="3600" dirty="0" smtClean="0"/>
              <a:t>or</a:t>
            </a:r>
            <a:r>
              <a:rPr lang="en-GB" sz="3600" dirty="0" smtClean="0">
                <a:solidFill>
                  <a:srgbClr val="00B050"/>
                </a:solidFill>
              </a:rPr>
              <a:t> Power </a:t>
            </a:r>
            <a:r>
              <a:rPr lang="en-GB" sz="3600" dirty="0" smtClean="0"/>
              <a:t>or</a:t>
            </a:r>
            <a:r>
              <a:rPr lang="en-GB" sz="3600" dirty="0" smtClean="0">
                <a:solidFill>
                  <a:srgbClr val="00B050"/>
                </a:solidFill>
              </a:rPr>
              <a:t> Index </a:t>
            </a:r>
          </a:p>
          <a:p>
            <a:pPr algn="ctr"/>
            <a:r>
              <a:rPr lang="en-GB" sz="3600" dirty="0" smtClean="0">
                <a:solidFill>
                  <a:srgbClr val="00B050"/>
                </a:solidFill>
              </a:rPr>
              <a:t>(</a:t>
            </a:r>
            <a:r>
              <a:rPr lang="en-GB" sz="3600" dirty="0">
                <a:solidFill>
                  <a:srgbClr val="00B050"/>
                </a:solidFill>
              </a:rPr>
              <a:t>P</a:t>
            </a:r>
            <a:r>
              <a:rPr lang="en-GB" sz="3600" dirty="0" smtClean="0">
                <a:solidFill>
                  <a:srgbClr val="00B050"/>
                </a:solidFill>
              </a:rPr>
              <a:t>lural</a:t>
            </a:r>
            <a:r>
              <a:rPr lang="en-GB" sz="3600" dirty="0">
                <a:solidFill>
                  <a:srgbClr val="00B050"/>
                </a:solidFill>
              </a:rPr>
              <a:t>: </a:t>
            </a:r>
            <a:r>
              <a:rPr lang="en-GB" sz="3600" dirty="0" smtClean="0">
                <a:solidFill>
                  <a:srgbClr val="00B050"/>
                </a:solidFill>
              </a:rPr>
              <a:t>Indices</a:t>
            </a:r>
            <a:r>
              <a:rPr lang="en-GB" sz="3600" dirty="0">
                <a:solidFill>
                  <a:srgbClr val="00B050"/>
                </a:solidFill>
              </a:rPr>
              <a:t>)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5724130" y="1817781"/>
            <a:ext cx="504054" cy="71081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5471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b="1" dirty="0" smtClean="0">
                  <a:latin typeface="+mj-lt"/>
                </a:rPr>
                <a:t>Indices - Laws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1214009" y="810097"/>
                <a:ext cx="6895178" cy="120039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7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7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sz="7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p>
                      <m:r>
                        <a:rPr lang="en-GB" sz="7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GB" sz="7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7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sz="7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GB" sz="7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7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7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sz="7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GB" sz="7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7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r>
                  <a:rPr lang="en-GB" sz="7200" i="1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  <a:t/>
                </a:r>
                <a:br>
                  <a:rPr lang="en-GB" sz="7200" i="1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</a:br>
                <a:endParaRPr lang="en-GB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4009" y="810097"/>
                <a:ext cx="6895178" cy="120039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1286350" y="3632823"/>
                <a:ext cx="7110536" cy="120039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7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7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72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72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GB" sz="72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GB" sz="7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GB" sz="7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7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7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sz="7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𝑚𝑛</m:t>
                          </m:r>
                        </m:sup>
                      </m:sSup>
                    </m:oMath>
                  </m:oMathPara>
                </a14:m>
                <a:r>
                  <a:rPr lang="en-GB" sz="7200" i="1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  <a:t/>
                </a:r>
                <a:br>
                  <a:rPr lang="en-GB" sz="7200" i="1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</a:br>
                <a:endParaRPr lang="en-GB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6350" y="3632823"/>
                <a:ext cx="7110536" cy="120039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926310" y="2221460"/>
                <a:ext cx="7470576" cy="120039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7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7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sz="7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p>
                      <m:r>
                        <a:rPr lang="en-GB" sz="7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÷</m:t>
                      </m:r>
                      <m:sSup>
                        <m:sSupPr>
                          <m:ctrlPr>
                            <a:rPr lang="en-GB" sz="7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7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sz="7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GB" sz="7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7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7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sz="7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GB" sz="7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7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r>
                  <a:rPr lang="en-GB" sz="7200" i="1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  <a:t/>
                </a:r>
                <a:br>
                  <a:rPr lang="en-GB" sz="7200" i="1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</a:br>
                <a:endParaRPr lang="en-GB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6310" y="2221460"/>
                <a:ext cx="7470576" cy="120039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1619672" y="5301208"/>
                <a:ext cx="7056784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7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7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7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𝑎𝑏</m:t>
                              </m:r>
                            </m:e>
                          </m:d>
                        </m:e>
                        <m:sup>
                          <m:r>
                            <a:rPr lang="en-GB" sz="7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GB" sz="7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7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7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sz="7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sSup>
                        <m:sSupPr>
                          <m:ctrlPr>
                            <a:rPr lang="en-GB" sz="7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7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GB" sz="7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2" y="5301208"/>
                <a:ext cx="7056784" cy="120032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17830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b="1" dirty="0"/>
                <a:t>Indices - Laws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800125" y="976220"/>
                <a:ext cx="5213216" cy="908710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4000" dirty="0" smtClean="0"/>
                  <a:t>Simplify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4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4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GB" sz="4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sz="40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a:rPr lang="en-GB" sz="40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p>
                                <m:r>
                                  <a:rPr lang="en-GB" sz="40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×2</m:t>
                    </m:r>
                    <m:sSup>
                      <m:sSupPr>
                        <m:ctrlPr>
                          <a:rPr lang="en-GB" sz="4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40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0125" y="976220"/>
                <a:ext cx="5213216" cy="908710"/>
              </a:xfrm>
              <a:prstGeom prst="rect">
                <a:avLst/>
              </a:prstGeom>
              <a:blipFill>
                <a:blip r:embed="rId2"/>
                <a:stretch>
                  <a:fillRect b="-14451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995936" y="2201557"/>
                <a:ext cx="3312368" cy="14465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4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  <m:r>
                            <a:rPr lang="en-GB" sz="4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sz="4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×2</m:t>
                      </m:r>
                      <m:sSup>
                        <m:sSupPr>
                          <m:ctrlPr>
                            <a:rPr lang="en-GB" sz="4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sz="4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4400" b="0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=18</m:t>
                      </m:r>
                      <m:sSup>
                        <m:sSupPr>
                          <m:ctrlPr>
                            <a:rPr lang="en-GB" sz="4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sz="44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sup>
                      </m:sSup>
                    </m:oMath>
                  </m:oMathPara>
                </a14:m>
                <a:endParaRPr lang="en-GB" sz="4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2201557"/>
                <a:ext cx="3312368" cy="144655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907704" y="4218716"/>
                <a:ext cx="5256584" cy="908710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4000" dirty="0"/>
                  <a:t>Simplify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4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4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40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  <m:sSup>
                              <m:sSupPr>
                                <m:ctrlPr>
                                  <a:rPr lang="en-GB" sz="4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sz="4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GB" sz="40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p>
                            </m:sSup>
                            <m:r>
                              <a:rPr lang="en-GB" sz="40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d>
                      </m:e>
                      <m:sup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GB" sz="40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704" y="4218716"/>
                <a:ext cx="5256584" cy="908710"/>
              </a:xfrm>
              <a:prstGeom prst="rect">
                <a:avLst/>
              </a:prstGeom>
              <a:blipFill>
                <a:blip r:embed="rId4"/>
                <a:stretch>
                  <a:fillRect b="-14451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067944" y="5466721"/>
                <a:ext cx="2784884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=64</m:t>
                      </m:r>
                      <m:sSup>
                        <m:sSupPr>
                          <m:ctrlPr>
                            <a:rPr lang="en-GB" sz="4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4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sup>
                      </m:sSup>
                      <m:sSup>
                        <m:sSupPr>
                          <m:ctrlPr>
                            <a:rPr lang="en-GB" sz="4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sz="4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4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5466721"/>
                <a:ext cx="2784884" cy="76944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90738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b="1" dirty="0"/>
                <a:t>Indices - Laws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2534548" y="862224"/>
                <a:ext cx="4073759" cy="1052596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4000" dirty="0" smtClean="0"/>
                  <a:t>Simplify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4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4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4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40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sSup>
                          <m:sSupPr>
                            <m:ctrlPr>
                              <a:rPr lang="en-GB" sz="4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4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4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GB" sz="4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4548" y="862224"/>
                <a:ext cx="4073759" cy="1052596"/>
              </a:xfrm>
              <a:prstGeom prst="rect">
                <a:avLst/>
              </a:prstGeom>
              <a:blipFill>
                <a:blip r:embed="rId3"/>
                <a:stretch>
                  <a:fillRect b="-4020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3347864" y="2204864"/>
                <a:ext cx="3980523" cy="41390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3600" b="0" i="1" dirty="0" smtClean="0">
                  <a:latin typeface="Cambria Math" panose="02040503050406030204" pitchFamily="18" charset="0"/>
                </a:endParaRPr>
              </a:p>
              <a:p>
                <a:pPr/>
                <a:r>
                  <a:rPr lang="en-GB" sz="3600" b="0" i="1" dirty="0" smtClean="0">
                    <a:latin typeface="Cambria Math" panose="02040503050406030204" pitchFamily="18" charset="0"/>
                  </a:rPr>
                  <a:t/>
                </a:r>
                <a:br>
                  <a:rPr lang="en-GB" sz="3600" b="0" i="1" dirty="0" smtClean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GB" sz="3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3600" dirty="0" smtClean="0"/>
              </a:p>
              <a:p>
                <a:endParaRPr lang="en-GB" sz="3600" dirty="0"/>
              </a:p>
              <a:p>
                <a:r>
                  <a:rPr lang="en-GB" sz="3600" dirty="0" smtClean="0"/>
                  <a:t>      </a:t>
                </a:r>
                <a14:m>
                  <m:oMath xmlns:m="http://schemas.openxmlformats.org/officeDocument/2006/math">
                    <m:r>
                      <a:rPr lang="en-GB" sz="3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3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360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sz="3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3600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sz="3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600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3600" i="1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sz="3600" i="1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en-GB" sz="36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7864" y="2204864"/>
                <a:ext cx="3980523" cy="413901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36078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b="1" dirty="0"/>
                <a:t>Indices - Laws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95355" y="876611"/>
                <a:ext cx="4104637" cy="1060418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dirty="0"/>
                  <a:t>Simplify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3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32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sz="32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32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sSup>
                                  <m:sSupPr>
                                    <m:ctrlPr>
                                      <a:rPr lang="en-GB" sz="3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32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p>
                                    <m:r>
                                      <a:rPr lang="en-GB" sz="3200" b="0" i="1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sup>
                                </m:sSup>
                              </m:num>
                              <m:den>
                                <m:sSup>
                                  <m:sSupPr>
                                    <m:ctrlPr>
                                      <a:rPr lang="en-GB" sz="3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32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p>
                                    <m:r>
                                      <a:rPr lang="en-GB" sz="32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</m:e>
                        </m:d>
                      </m:e>
                      <m:sup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×3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GB" sz="32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355" y="876611"/>
                <a:ext cx="4104637" cy="106041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043608" y="2492896"/>
                <a:ext cx="3240360" cy="30430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sSup>
                                <m:sSupPr>
                                  <m:ctrlPr>
                                    <a:rPr lang="en-GB" sz="3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36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GB" sz="36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×3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3600" b="0" i="1" dirty="0" smtClean="0">
                  <a:latin typeface="Cambria Math" panose="02040503050406030204" pitchFamily="18" charset="0"/>
                </a:endParaRPr>
              </a:p>
              <a:p>
                <a:pPr/>
                <a:r>
                  <a:rPr lang="en-GB" sz="3600" b="0" i="1" dirty="0" smtClean="0">
                    <a:latin typeface="Cambria Math" panose="02040503050406030204" pitchFamily="18" charset="0"/>
                  </a:rPr>
                  <a:t/>
                </a:r>
                <a:br>
                  <a:rPr lang="en-GB" sz="3600" b="0" i="1" dirty="0" smtClean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=4</m:t>
                      </m:r>
                      <m:sSup>
                        <m:sSup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×3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3600" b="0" i="1" dirty="0" smtClean="0">
                  <a:latin typeface="Cambria Math" panose="02040503050406030204" pitchFamily="18" charset="0"/>
                </a:endParaRPr>
              </a:p>
              <a:p>
                <a:endParaRPr lang="en-GB" sz="3600" b="0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=12</m:t>
                      </m:r>
                      <m:sSup>
                        <m:sSup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sup>
                      </m:sSup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2492896"/>
                <a:ext cx="3240360" cy="30430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220072" y="925598"/>
                <a:ext cx="3345921" cy="962443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600" dirty="0" smtClean="0"/>
                  <a:t>Simplify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GB" sz="3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3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3600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sup>
                        </m:sSup>
                      </m:num>
                      <m:den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sSup>
                          <m:sSupPr>
                            <m:ctrlPr>
                              <a:rPr lang="en-GB" sz="3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3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36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den>
                    </m:f>
                  </m:oMath>
                </a14:m>
                <a:endParaRPr lang="en-GB" sz="3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072" y="925598"/>
                <a:ext cx="3345921" cy="962443"/>
              </a:xfrm>
              <a:prstGeom prst="rect">
                <a:avLst/>
              </a:prstGeom>
              <a:blipFill>
                <a:blip r:embed="rId5"/>
                <a:stretch>
                  <a:fillRect b="-3297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364088" y="2348880"/>
                <a:ext cx="3365319" cy="33490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3600" b="0" dirty="0" smtClean="0"/>
              </a:p>
              <a:p>
                <a:r>
                  <a:rPr lang="en-GB" sz="3600" b="0" dirty="0"/>
                  <a:t/>
                </a:r>
                <a:br>
                  <a:rPr lang="en-GB" sz="3600" b="0" dirty="0"/>
                </a:br>
                <a:r>
                  <a:rPr lang="en-GB" sz="3600" dirty="0" smtClean="0"/>
                  <a:t>or</a:t>
                </a:r>
                <a:endParaRPr lang="en-GB" sz="36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600" i="1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2348880"/>
                <a:ext cx="3365319" cy="3349058"/>
              </a:xfrm>
              <a:prstGeom prst="rect">
                <a:avLst/>
              </a:prstGeom>
              <a:blipFill>
                <a:blip r:embed="rId6"/>
                <a:stretch>
                  <a:fillRect l="-56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Connector 13"/>
          <p:cNvCxnSpPr/>
          <p:nvPr/>
        </p:nvCxnSpPr>
        <p:spPr>
          <a:xfrm>
            <a:off x="4824028" y="980728"/>
            <a:ext cx="18002" cy="5400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5231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b="1" dirty="0"/>
                <a:t>Indices - </a:t>
              </a:r>
              <a:r>
                <a:rPr lang="en-GB" sz="3200" b="1" dirty="0" smtClean="0">
                  <a:latin typeface="+mj-lt"/>
                </a:rPr>
                <a:t>Negative </a:t>
              </a:r>
              <a:r>
                <a:rPr lang="en-GB" sz="3200" b="1" dirty="0">
                  <a:latin typeface="+mj-lt"/>
                </a:rPr>
                <a:t>and Fractional Indices</a:t>
              </a:r>
              <a:endParaRPr lang="en-GB" sz="3200" b="1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788811" y="2094943"/>
                <a:ext cx="3455490" cy="110806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6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6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sz="6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en-GB" sz="6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6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8811" y="2094943"/>
                <a:ext cx="3455490" cy="110806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502976" y="980728"/>
            <a:ext cx="81369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b="1" dirty="0" smtClean="0"/>
              <a:t>Zero Indices</a:t>
            </a:r>
            <a:endParaRPr lang="en-GB" sz="5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788811" y="3645024"/>
                <a:ext cx="3455490" cy="110799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6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6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GB" sz="6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en-GB" sz="6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6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8811" y="3645024"/>
                <a:ext cx="3455490" cy="110799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483768" y="5157192"/>
                <a:ext cx="3455490" cy="110799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6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6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0.5</m:t>
                          </m:r>
                        </m:e>
                        <m:sup>
                          <m:r>
                            <a:rPr lang="en-GB" sz="6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en-GB" sz="6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6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3768" y="5157192"/>
                <a:ext cx="3455490" cy="110799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10836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b="1" dirty="0"/>
                <a:t>Indices - </a:t>
              </a:r>
              <a:r>
                <a:rPr lang="en-GB" sz="3200" b="1" dirty="0" smtClean="0">
                  <a:latin typeface="+mj-lt"/>
                </a:rPr>
                <a:t>Negative </a:t>
              </a:r>
              <a:r>
                <a:rPr lang="en-GB" sz="3200" b="1" dirty="0">
                  <a:latin typeface="+mj-lt"/>
                </a:rPr>
                <a:t>and Fractional Indices</a:t>
              </a:r>
              <a:endParaRPr lang="en-GB" sz="3200" b="1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835696" y="1628800"/>
                <a:ext cx="6048672" cy="277967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6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6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f>
                            <m:fPr>
                              <m:ctrlPr>
                                <a:rPr lang="en-GB" sz="6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6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6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den>
                          </m:f>
                        </m:sup>
                      </m:sSup>
                      <m:r>
                        <a:rPr lang="en-GB" sz="6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ctrlPr>
                            <a:rPr lang="en-GB" sz="6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GB" sz="6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deg>
                        <m:e>
                          <m:r>
                            <a:rPr lang="en-GB" sz="6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rad>
                    </m:oMath>
                    <m:oMath xmlns:m="http://schemas.openxmlformats.org/officeDocument/2006/math">
                      <m:sSup>
                        <m:sSupPr>
                          <m:ctrlPr>
                            <a:rPr lang="en-GB" sz="6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6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f>
                            <m:fPr>
                              <m:ctrlPr>
                                <a:rPr lang="en-GB" sz="6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6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GB" sz="6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den>
                          </m:f>
                        </m:sup>
                      </m:sSup>
                      <m:r>
                        <a:rPr lang="en-GB" sz="6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6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6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ctrlPr>
                                    <a:rPr lang="en-GB" sz="6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>
                                  <m:r>
                                    <m:rPr>
                                      <m:brk m:alnAt="7"/>
                                    </m:rPr>
                                    <a:rPr lang="en-GB" sz="6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deg>
                                <m:e>
                                  <m:r>
                                    <a:rPr lang="en-GB" sz="6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en-GB" sz="6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r>
                  <a:rPr lang="en-GB" sz="6000" b="0" i="1" dirty="0" smtClean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/>
                </a:r>
                <a:br>
                  <a:rPr lang="en-GB" sz="6000" b="0" i="1" dirty="0" smtClean="0">
                    <a:solidFill>
                      <a:schemeClr val="tx1"/>
                    </a:solidFill>
                    <a:latin typeface="Cambria Math" panose="02040503050406030204" pitchFamily="18" charset="0"/>
                  </a:rPr>
                </a:br>
                <a:endParaRPr lang="en-GB" sz="6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5696" y="1628800"/>
                <a:ext cx="6048672" cy="277967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502976" y="781266"/>
            <a:ext cx="81369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b="1" dirty="0" smtClean="0"/>
              <a:t>Fractional Indices</a:t>
            </a:r>
            <a:endParaRPr lang="en-GB" sz="5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251520" y="4869160"/>
                <a:ext cx="2165978" cy="9876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e>
                        <m:sup>
                          <m:f>
                            <m:fPr>
                              <m:ctrlPr>
                                <a:rPr lang="en-GB" sz="4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4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  <m:r>
                        <a:rPr lang="en-GB" sz="40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ctrlPr>
                            <a:rPr lang="en-GB" sz="4000" i="1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g>
                        <m:e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e>
                      </m:rad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4869160"/>
                <a:ext cx="2165978" cy="9876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2843808" y="4869160"/>
                <a:ext cx="2906629" cy="115153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e>
                        <m:sup>
                          <m:f>
                            <m:fPr>
                              <m:ctrlPr>
                                <a:rPr lang="en-GB" sz="4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  <m:r>
                        <a:rPr lang="en-GB" sz="40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4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4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ctrlPr>
                                    <a:rPr lang="en-GB" sz="40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>
                                  <m:r>
                                    <a:rPr lang="en-GB" sz="40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g>
                                <m:e>
                                  <m:r>
                                    <a:rPr lang="en-GB" sz="4000" b="0" i="1" smtClean="0"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3808" y="4869160"/>
                <a:ext cx="2906629" cy="115153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6057859" y="4869160"/>
                <a:ext cx="2906629" cy="115153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e>
                        <m:sup>
                          <m:f>
                            <m:fPr>
                              <m:ctrlPr>
                                <a:rPr lang="en-GB" sz="4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  <m:r>
                        <a:rPr lang="en-GB" sz="40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4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4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ctrlPr>
                                    <a:rPr lang="en-GB" sz="40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>
                                  <m:r>
                                    <a:rPr lang="en-GB" sz="40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g>
                                <m:e>
                                  <m:r>
                                    <a:rPr lang="en-GB" sz="4000" b="0" i="1" smtClean="0"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7859" y="4869160"/>
                <a:ext cx="2906629" cy="115153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971600" y="5828947"/>
                <a:ext cx="942887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40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4000" dirty="0" smtClean="0"/>
                  <a:t> 2</a:t>
                </a:r>
                <a:endParaRPr lang="en-GB" sz="40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5828947"/>
                <a:ext cx="942887" cy="707886"/>
              </a:xfrm>
              <a:prstGeom prst="rect">
                <a:avLst/>
              </a:prstGeom>
              <a:blipFill>
                <a:blip r:embed="rId6"/>
                <a:stretch>
                  <a:fillRect t="-15517" r="-21935" b="-362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3563888" y="5961692"/>
                <a:ext cx="942887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40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4000" dirty="0" smtClean="0"/>
                  <a:t> 2</a:t>
                </a:r>
                <a:endParaRPr lang="en-GB" sz="4000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3888" y="5961692"/>
                <a:ext cx="942887" cy="707886"/>
              </a:xfrm>
              <a:prstGeom prst="rect">
                <a:avLst/>
              </a:prstGeom>
              <a:blipFill>
                <a:blip r:embed="rId7"/>
                <a:stretch>
                  <a:fillRect t="-15517" r="-22078" b="-362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6800266" y="5886192"/>
                <a:ext cx="942887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40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4000" dirty="0" smtClean="0"/>
                  <a:t> 2</a:t>
                </a:r>
                <a:endParaRPr lang="en-GB" sz="4000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0266" y="5886192"/>
                <a:ext cx="942887" cy="707886"/>
              </a:xfrm>
              <a:prstGeom prst="rect">
                <a:avLst/>
              </a:prstGeom>
              <a:blipFill>
                <a:blip r:embed="rId8"/>
                <a:stretch>
                  <a:fillRect t="-15517" r="-22078" b="-362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/>
          <p:cNvCxnSpPr/>
          <p:nvPr/>
        </p:nvCxnSpPr>
        <p:spPr>
          <a:xfrm>
            <a:off x="2627784" y="4725144"/>
            <a:ext cx="0" cy="186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940152" y="4762499"/>
            <a:ext cx="0" cy="186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9815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b="1" dirty="0"/>
                <a:t>Indices - </a:t>
              </a:r>
              <a:r>
                <a:rPr lang="en-GB" sz="3200" b="1" dirty="0" smtClean="0">
                  <a:latin typeface="+mj-lt"/>
                </a:rPr>
                <a:t>Negative </a:t>
              </a:r>
              <a:r>
                <a:rPr lang="en-GB" sz="3200" b="1" dirty="0">
                  <a:latin typeface="+mj-lt"/>
                </a:rPr>
                <a:t>and Fractional Indices</a:t>
              </a:r>
              <a:endParaRPr lang="en-GB" sz="3200" b="1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051720" y="1628800"/>
                <a:ext cx="4824536" cy="2000419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6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6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sz="6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6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p>
                      <m:r>
                        <a:rPr lang="en-GB" sz="6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6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6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GB" sz="6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6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GB" sz="6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6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1720" y="1628800"/>
                <a:ext cx="4824536" cy="200041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502976" y="781266"/>
            <a:ext cx="81369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b="1" dirty="0" smtClean="0"/>
              <a:t>Negative Indices</a:t>
            </a:r>
            <a:endParaRPr lang="en-GB" sz="5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899592" y="4005064"/>
                <a:ext cx="6984776" cy="240514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8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8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GB" sz="8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  <m:r>
                        <a:rPr lang="en-GB" sz="8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8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8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GB" sz="8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8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GB" sz="8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en-GB" sz="8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8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8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8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8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4005064"/>
                <a:ext cx="6984776" cy="240514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7075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16664</TotalTime>
  <Words>155</Words>
  <Application>Microsoft Office PowerPoint</Application>
  <PresentationFormat>On-screen Show (4:3)</PresentationFormat>
  <Paragraphs>87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663</cp:revision>
  <dcterms:created xsi:type="dcterms:W3CDTF">2013-02-28T07:36:55Z</dcterms:created>
  <dcterms:modified xsi:type="dcterms:W3CDTF">2019-09-01T13:56:45Z</dcterms:modified>
</cp:coreProperties>
</file>