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86" r:id="rId2"/>
    <p:sldId id="682" r:id="rId3"/>
    <p:sldId id="685" r:id="rId4"/>
    <p:sldId id="68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8" y="1052736"/>
            <a:ext cx="91437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b="1" dirty="0" smtClean="0">
                <a:solidFill>
                  <a:prstClr val="black"/>
                </a:solidFill>
              </a:rPr>
              <a:t>Hypothesis Testing </a:t>
            </a:r>
          </a:p>
          <a:p>
            <a:pPr lvl="0" algn="ctr"/>
            <a:r>
              <a:rPr lang="en-GB" sz="8000" dirty="0" smtClean="0">
                <a:solidFill>
                  <a:prstClr val="black"/>
                </a:solidFill>
              </a:rPr>
              <a:t>- </a:t>
            </a:r>
            <a:r>
              <a:rPr lang="en-GB" sz="6600" dirty="0" smtClean="0">
                <a:solidFill>
                  <a:prstClr val="black"/>
                </a:solidFill>
              </a:rPr>
              <a:t>Actual Significant Level </a:t>
            </a:r>
            <a:endParaRPr lang="en-GB" sz="6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0808" y="3717032"/>
            <a:ext cx="5886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dirty="0">
                <a:solidFill>
                  <a:prstClr val="black"/>
                </a:solidFill>
              </a:rPr>
              <a:t>Chapter 7 </a:t>
            </a:r>
          </a:p>
          <a:p>
            <a:pPr lvl="0" algn="ctr"/>
            <a:r>
              <a:rPr lang="en-GB" sz="8000" dirty="0">
                <a:solidFill>
                  <a:prstClr val="black"/>
                </a:solidFill>
              </a:rPr>
              <a:t>(Part </a:t>
            </a:r>
            <a:r>
              <a:rPr lang="en-GB" sz="8000" dirty="0" smtClean="0">
                <a:solidFill>
                  <a:prstClr val="black"/>
                </a:solidFill>
              </a:rPr>
              <a:t>5 </a:t>
            </a:r>
            <a:r>
              <a:rPr lang="en-GB" sz="8000" dirty="0">
                <a:solidFill>
                  <a:prstClr val="black"/>
                </a:solidFill>
              </a:rPr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377809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Actual Significance Level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1988840"/>
                <a:ext cx="2468905" cy="70788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+mj-lt"/>
                  </a:rPr>
                  <a:t>C.D.F. Binomial table:</a:t>
                </a:r>
                <a:endParaRPr lang="en-GB" sz="2000" b="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=0.5,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88840"/>
                <a:ext cx="2468905" cy="707886"/>
              </a:xfrm>
              <a:prstGeom prst="rect">
                <a:avLst/>
              </a:prstGeom>
              <a:blipFill>
                <a:blip r:embed="rId2"/>
                <a:stretch>
                  <a:fillRect l="-244" t="-2500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3611380"/>
                  </p:ext>
                </p:extLst>
              </p:nvPr>
            </p:nvGraphicFramePr>
            <p:xfrm>
              <a:off x="467544" y="2727154"/>
              <a:ext cx="2471936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35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1602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2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0.0352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0.1445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89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0.3633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321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0.6367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0.8555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0.9648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3611380"/>
                  </p:ext>
                </p:extLst>
              </p:nvPr>
            </p:nvGraphicFramePr>
            <p:xfrm>
              <a:off x="467544" y="2727154"/>
              <a:ext cx="2471936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35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49" t="-1538" r="-165584" b="-9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265" t="-1538" r="-791" b="-9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0.0352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0.1445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0.3633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0.6367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0.8555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0.9648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431431" y="755374"/>
            <a:ext cx="8280920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The </a:t>
            </a:r>
            <a:r>
              <a:rPr lang="en-GB" sz="3200" b="1" dirty="0">
                <a:solidFill>
                  <a:schemeClr val="tx1"/>
                </a:solidFill>
              </a:rPr>
              <a:t>actual significance level</a:t>
            </a:r>
            <a:r>
              <a:rPr lang="en-GB" sz="3200" dirty="0">
                <a:solidFill>
                  <a:schemeClr val="tx1"/>
                </a:solidFill>
              </a:rPr>
              <a:t> is the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actual </a:t>
            </a:r>
            <a:r>
              <a:rPr lang="en-GB" sz="3200" dirty="0">
                <a:solidFill>
                  <a:schemeClr val="tx1"/>
                </a:solidFill>
              </a:rPr>
              <a:t>probability of being in the critical region.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76820" y="2107441"/>
            <a:ext cx="42372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/>
              <a:t>Significant level is 5% </a:t>
            </a:r>
          </a:p>
          <a:p>
            <a:pPr algn="ctr"/>
            <a:r>
              <a:rPr lang="en-GB" sz="3200" dirty="0" smtClean="0"/>
              <a:t>Hence critical region is </a:t>
            </a:r>
          </a:p>
          <a:p>
            <a:pPr algn="ctr"/>
            <a:r>
              <a:rPr lang="en-GB" sz="3200" dirty="0" smtClean="0"/>
              <a:t>1 outcome or less.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233283" y="3933056"/>
                <a:ext cx="37242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r>
                  <a:rPr lang="en-GB" sz="3600" dirty="0" smtClean="0"/>
                  <a:t> = 3.52% </a:t>
                </a:r>
                <a:endParaRPr lang="en-GB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83" y="3933056"/>
                <a:ext cx="3724289" cy="646331"/>
              </a:xfrm>
              <a:prstGeom prst="rect">
                <a:avLst/>
              </a:prstGeom>
              <a:blipFill>
                <a:blip r:embed="rId4"/>
                <a:stretch>
                  <a:fillRect t="-14151" r="-4583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143099" y="4941168"/>
            <a:ext cx="5760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Therefore the actual significant level is </a:t>
            </a:r>
            <a:r>
              <a:rPr lang="en-GB" sz="4000" b="1" dirty="0" smtClean="0"/>
              <a:t>3.52%</a:t>
            </a:r>
            <a:endParaRPr lang="en-GB" sz="40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1520" y="3933056"/>
            <a:ext cx="2952328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4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Actual Significance Level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1484784"/>
                <a:ext cx="2468905" cy="70788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+mj-lt"/>
                  </a:rPr>
                  <a:t>C.D.F. Binomial table:</a:t>
                </a:r>
                <a:endParaRPr lang="en-GB" sz="2000" b="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=0.5,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484784"/>
                <a:ext cx="2468905" cy="707886"/>
              </a:xfrm>
              <a:prstGeom prst="rect">
                <a:avLst/>
              </a:prstGeom>
              <a:blipFill>
                <a:blip r:embed="rId2"/>
                <a:stretch>
                  <a:fillRect l="-244" t="-3333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350877"/>
                  </p:ext>
                </p:extLst>
              </p:nvPr>
            </p:nvGraphicFramePr>
            <p:xfrm>
              <a:off x="395536" y="2204864"/>
              <a:ext cx="2471936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35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1602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2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0.0352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0.1445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89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0.3633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321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0.6367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0.8555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0.9648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350877"/>
                  </p:ext>
                </p:extLst>
              </p:nvPr>
            </p:nvGraphicFramePr>
            <p:xfrm>
              <a:off x="395536" y="2204864"/>
              <a:ext cx="2471936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35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49" t="-1538" r="-165584" b="-9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265" t="-1538" r="-791" b="-9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0.0352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0.1445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0.3633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0.6367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0.8555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0.9648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0.9961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732541" y="2060848"/>
                <a:ext cx="4536504" cy="2185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r>
                  <a:rPr lang="en-GB" sz="3200" dirty="0" smtClean="0"/>
                  <a:t> = 0.0352</a:t>
                </a:r>
              </a:p>
              <a:p>
                <a:pPr algn="ctr"/>
                <a:endParaRPr lang="en-GB" sz="2000" dirty="0" smtClean="0"/>
              </a:p>
              <a:p>
                <a:pPr algn="ctr"/>
                <a:r>
                  <a:rPr lang="en-GB" sz="3200" dirty="0"/>
                  <a:t>a</a:t>
                </a:r>
                <a:r>
                  <a:rPr lang="en-GB" sz="3200" dirty="0" smtClean="0"/>
                  <a:t>nd</a:t>
                </a:r>
              </a:p>
              <a:p>
                <a:pPr algn="ctr"/>
                <a:endParaRPr lang="en-GB" sz="20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≤8</m:t>
                        </m:r>
                      </m:e>
                    </m:d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 smtClean="0"/>
                  <a:t> 0.352</a:t>
                </a:r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1" y="2060848"/>
                <a:ext cx="4536504" cy="2185214"/>
              </a:xfrm>
              <a:prstGeom prst="rect">
                <a:avLst/>
              </a:prstGeom>
              <a:blipFill>
                <a:blip r:embed="rId4"/>
                <a:stretch>
                  <a:fillRect t="-3343" b="-8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120473" y="4941168"/>
            <a:ext cx="5760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/>
              <a:t>Actual significant level is </a:t>
            </a:r>
          </a:p>
          <a:p>
            <a:pPr algn="ctr"/>
            <a:r>
              <a:rPr lang="en-GB" sz="3200" dirty="0" smtClean="0"/>
              <a:t>0.0352 + 0.0352 = 0.0704 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2864440" y="822710"/>
            <a:ext cx="62748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Significant level is 10% and two tailed. 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Hence that the critical region is 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8981" y="3356992"/>
            <a:ext cx="2952328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8981" y="5013176"/>
            <a:ext cx="2952328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65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Actual Significance Level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0436" y="674622"/>
                <a:ext cx="8362910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random variable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2000" dirty="0"/>
                  <a:t> has binomial distribution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40,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sz="2000" dirty="0"/>
                  <a:t>. </a:t>
                </a:r>
                <a:endParaRPr lang="en-GB" sz="2000" dirty="0" smtClean="0"/>
              </a:p>
              <a:p>
                <a:r>
                  <a:rPr lang="en-GB" sz="2000" dirty="0" smtClean="0"/>
                  <a:t>A </a:t>
                </a:r>
                <a:r>
                  <a:rPr lang="en-GB" sz="2000" dirty="0"/>
                  <a:t>single observation is used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GB" sz="2000" dirty="0"/>
                  <a:t> 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≠0.25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endParaRPr lang="en-GB" sz="2000" dirty="0"/>
              </a:p>
              <a:p>
                <a:r>
                  <a:rPr lang="en-GB" sz="2000" dirty="0" smtClean="0"/>
                  <a:t>a)   Using </a:t>
                </a:r>
                <a:r>
                  <a:rPr lang="en-GB" sz="2000" dirty="0"/>
                  <a:t>the 2% level of significance, find the critical region of this test. </a:t>
                </a:r>
                <a:endParaRPr lang="en-GB" sz="2000" dirty="0" smtClean="0"/>
              </a:p>
              <a:p>
                <a:r>
                  <a:rPr lang="en-GB" sz="2000" b="1" dirty="0"/>
                  <a:t> </a:t>
                </a:r>
                <a:r>
                  <a:rPr lang="en-GB" sz="2000" b="1" dirty="0" smtClean="0"/>
                  <a:t>      The </a:t>
                </a:r>
                <a:r>
                  <a:rPr lang="en-GB" sz="2000" b="1" dirty="0"/>
                  <a:t>probability in each tail should be as close as possible to </a:t>
                </a:r>
                <a:r>
                  <a:rPr lang="en-GB" sz="2000" b="1" dirty="0" smtClean="0"/>
                  <a:t>0.01.</a:t>
                </a:r>
                <a:endParaRPr lang="en-GB" sz="2000" b="1" dirty="0"/>
              </a:p>
              <a:p>
                <a:r>
                  <a:rPr lang="en-GB" sz="2000" dirty="0" smtClean="0"/>
                  <a:t>b)   Write </a:t>
                </a:r>
                <a:r>
                  <a:rPr lang="en-GB" sz="2000" dirty="0"/>
                  <a:t>down the actual significance level of the test.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36" y="674622"/>
                <a:ext cx="8362910" cy="1938992"/>
              </a:xfrm>
              <a:prstGeom prst="rect">
                <a:avLst/>
              </a:prstGeom>
              <a:blipFill>
                <a:blip r:embed="rId2"/>
                <a:stretch>
                  <a:fillRect b="-2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56256" y="2780928"/>
                <a:ext cx="2436224" cy="64633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latin typeface="+mj-lt"/>
                  </a:rPr>
                  <a:t>C.D.F. Binomial table:</a:t>
                </a:r>
                <a:endParaRPr lang="en-GB" b="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=0.25,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256" y="2780928"/>
                <a:ext cx="2436224" cy="646331"/>
              </a:xfrm>
              <a:prstGeom prst="rect">
                <a:avLst/>
              </a:prstGeom>
              <a:blipFill>
                <a:blip r:embed="rId3"/>
                <a:stretch>
                  <a:fillRect t="-2727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4347135"/>
                  </p:ext>
                </p:extLst>
              </p:nvPr>
            </p:nvGraphicFramePr>
            <p:xfrm>
              <a:off x="6453224" y="3426410"/>
              <a:ext cx="2439215" cy="3291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237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550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1602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2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0.0160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0.0433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290088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0.9884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0.9983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0.9994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36898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4347135"/>
                  </p:ext>
                </p:extLst>
              </p:nvPr>
            </p:nvGraphicFramePr>
            <p:xfrm>
              <a:off x="6453224" y="3426410"/>
              <a:ext cx="2439215" cy="3291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237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550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58" t="-1667" r="-165132" b="-8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1446" t="-1667" r="-803" b="-8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0.0160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0.0433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290088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0.9884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0.9983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225471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0.9994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36898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1578" y="2924944"/>
                <a:ext cx="5770622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>
                    <a:latin typeface="+mj-lt"/>
                  </a:rPr>
                  <a:t>(Half of 0.02 is 0.01)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≤3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=0.0047</m:t>
                      </m:r>
                    </m:oMath>
                  </m:oMathPara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≥17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≤16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=0.0116</m:t>
                      </m:r>
                    </m:oMath>
                  </m:oMathPara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17≤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≤40</m:t>
                      </m:r>
                    </m:oMath>
                  </m:oMathPara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:endParaRPr lang="en-GB" sz="2400" dirty="0"/>
              </a:p>
              <a:p>
                <a:r>
                  <a:rPr lang="en-GB" sz="2400" dirty="0"/>
                  <a:t>Critical region is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dirty="0"/>
                  <a:t>or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𝟒𝟎</m:t>
                    </m:r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78" y="2924944"/>
                <a:ext cx="5770622" cy="2677656"/>
              </a:xfrm>
              <a:prstGeom prst="rect">
                <a:avLst/>
              </a:prstGeom>
              <a:blipFill>
                <a:blip r:embed="rId5"/>
                <a:stretch>
                  <a:fillRect l="-1691" t="-1822" b="-4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45690" y="3004152"/>
            <a:ext cx="288032" cy="3231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1128" y="6010921"/>
            <a:ext cx="288032" cy="3231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07233" y="5983907"/>
                <a:ext cx="50972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0.0047+0.0116=0.0163=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𝟔𝟑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33" y="5983907"/>
                <a:ext cx="5097293" cy="461665"/>
              </a:xfrm>
              <a:prstGeom prst="rect">
                <a:avLst/>
              </a:prstGeom>
              <a:blipFill>
                <a:blip r:embed="rId6"/>
                <a:stretch>
                  <a:fillRect l="-2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4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29381</TotalTime>
  <Words>223</Words>
  <Application>Microsoft Office PowerPoint</Application>
  <PresentationFormat>On-screen Show (4:3)</PresentationFormat>
  <Paragraphs>104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899</cp:revision>
  <dcterms:created xsi:type="dcterms:W3CDTF">2013-02-28T07:36:55Z</dcterms:created>
  <dcterms:modified xsi:type="dcterms:W3CDTF">2019-09-17T03:56:12Z</dcterms:modified>
</cp:coreProperties>
</file>