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61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0.png"/><Relationship Id="rId7" Type="http://schemas.openxmlformats.org/officeDocument/2006/relationships/image" Target="../media/image4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7.png"/><Relationship Id="rId10" Type="http://schemas.openxmlformats.org/officeDocument/2006/relationships/image" Target="../media/image43.png"/><Relationship Id="rId4" Type="http://schemas.openxmlformats.org/officeDocument/2006/relationships/image" Target="../media/image36.png"/><Relationship Id="rId9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18" Type="http://schemas.openxmlformats.org/officeDocument/2006/relationships/image" Target="../media/image59.png"/><Relationship Id="rId3" Type="http://schemas.openxmlformats.org/officeDocument/2006/relationships/image" Target="../media/image30.png"/><Relationship Id="rId21" Type="http://schemas.openxmlformats.org/officeDocument/2006/relationships/image" Target="../media/image62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58.png"/><Relationship Id="rId2" Type="http://schemas.openxmlformats.org/officeDocument/2006/relationships/image" Target="../media/image29.png"/><Relationship Id="rId16" Type="http://schemas.openxmlformats.org/officeDocument/2006/relationships/image" Target="../media/image57.png"/><Relationship Id="rId20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5" Type="http://schemas.openxmlformats.org/officeDocument/2006/relationships/image" Target="../media/image56.png"/><Relationship Id="rId23" Type="http://schemas.openxmlformats.org/officeDocument/2006/relationships/image" Target="../media/image64.png"/><Relationship Id="rId10" Type="http://schemas.openxmlformats.org/officeDocument/2006/relationships/image" Target="../media/image51.png"/><Relationship Id="rId19" Type="http://schemas.openxmlformats.org/officeDocument/2006/relationships/image" Target="../media/image60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Relationship Id="rId22" Type="http://schemas.openxmlformats.org/officeDocument/2006/relationships/image" Target="../media/image6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7" Type="http://schemas.openxmlformats.org/officeDocument/2006/relationships/image" Target="../media/image78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84.png"/><Relationship Id="rId3" Type="http://schemas.openxmlformats.org/officeDocument/2006/relationships/image" Target="../media/image69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5" Type="http://schemas.openxmlformats.org/officeDocument/2006/relationships/image" Target="../media/image86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Relationship Id="rId14" Type="http://schemas.openxmlformats.org/officeDocument/2006/relationships/image" Target="../media/image8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69.png"/><Relationship Id="rId7" Type="http://schemas.openxmlformats.org/officeDocument/2006/relationships/image" Target="../media/image90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10" Type="http://schemas.openxmlformats.org/officeDocument/2006/relationships/image" Target="../media/image93.png"/><Relationship Id="rId4" Type="http://schemas.openxmlformats.org/officeDocument/2006/relationships/image" Target="../media/image87.png"/><Relationship Id="rId9" Type="http://schemas.openxmlformats.org/officeDocument/2006/relationships/image" Target="../media/image9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j7al6MXu7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13.png"/><Relationship Id="rId3" Type="http://schemas.openxmlformats.org/officeDocument/2006/relationships/image" Target="../media/image14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4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52650" y="1825625"/>
                <a:ext cx="3836818" cy="4628441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2400" dirty="0">
                    <a:latin typeface="Comic Sans MS" panose="030F0702030302020204" pitchFamily="66" charset="0"/>
                  </a:rPr>
                  <a:t>Write down expressions for:</a:t>
                </a:r>
              </a:p>
              <a:p>
                <a:pPr marL="0" indent="0">
                  <a:buNone/>
                </a:pPr>
                <a:endParaRPr lang="en-US" sz="24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nary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mic Sans MS" panose="030F0702030302020204" pitchFamily="66" charset="0"/>
                  </a:rPr>
                  <a:t>2</a:t>
                </a:r>
                <a:r>
                  <a:rPr lang="en-GB" dirty="0">
                    <a:latin typeface="Comic Sans MS" panose="030F0702030302020204" pitchFamily="66" charset="0"/>
                  </a:rPr>
                  <a:t>) Prove that for all positive integers 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is divisible by 8.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2650" y="1825625"/>
                <a:ext cx="3836818" cy="4628441"/>
              </a:xfrm>
              <a:blipFill>
                <a:blip r:embed="rId2"/>
                <a:stretch>
                  <a:fillRect l="-3300" t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B059A37-F982-4E61-BBD5-8683C646993B}"/>
                  </a:ext>
                </a:extLst>
              </p:cNvPr>
              <p:cNvSpPr txBox="1"/>
              <p:nvPr/>
            </p:nvSpPr>
            <p:spPr>
              <a:xfrm>
                <a:off x="2735802" y="2956263"/>
                <a:ext cx="119848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B059A37-F982-4E61-BBD5-8683C6469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802" y="2956263"/>
                <a:ext cx="119848" cy="184666"/>
              </a:xfrm>
              <a:prstGeom prst="rect">
                <a:avLst/>
              </a:prstGeom>
              <a:blipFill>
                <a:blip r:embed="rId3"/>
                <a:stretch>
                  <a:fillRect l="-9091"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A77715E-57A9-4C43-B86A-5812D532A911}"/>
                  </a:ext>
                </a:extLst>
              </p:cNvPr>
              <p:cNvSpPr txBox="1"/>
              <p:nvPr/>
            </p:nvSpPr>
            <p:spPr>
              <a:xfrm>
                <a:off x="2491668" y="3437139"/>
                <a:ext cx="585926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A77715E-57A9-4C43-B86A-5812D532A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1668" y="3437139"/>
                <a:ext cx="585926" cy="184666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4674D64-1CB1-4A02-BB8D-F16691192A45}"/>
                  </a:ext>
                </a:extLst>
              </p:cNvPr>
              <p:cNvSpPr txBox="1"/>
              <p:nvPr/>
            </p:nvSpPr>
            <p:spPr>
              <a:xfrm>
                <a:off x="4388529" y="2966621"/>
                <a:ext cx="500109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4674D64-1CB1-4A02-BB8D-F16691192A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529" y="2966621"/>
                <a:ext cx="500109" cy="1846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F277919-E19B-4F84-B929-D2031E85BCBC}"/>
                  </a:ext>
                </a:extLst>
              </p:cNvPr>
              <p:cNvSpPr txBox="1"/>
              <p:nvPr/>
            </p:nvSpPr>
            <p:spPr>
              <a:xfrm>
                <a:off x="4339703" y="3429741"/>
                <a:ext cx="585926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F277919-E19B-4F84-B929-D2031E85B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9703" y="3429741"/>
                <a:ext cx="585926" cy="1846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コンテンツ プレースホルダー 2">
                <a:extLst>
                  <a:ext uri="{FF2B5EF4-FFF2-40B4-BE49-F238E27FC236}">
                    <a16:creationId xmlns:a16="http://schemas.microsoft.com/office/drawing/2014/main" id="{6C3D5BA4-0BFA-404C-BD0B-6E0784950E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15412" y="1676184"/>
                <a:ext cx="3836818" cy="46284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sz="2400" dirty="0">
                    <a:latin typeface="Comic Sans MS" panose="030F0702030302020204" pitchFamily="66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endParaRPr lang="en-US" sz="2400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sz="2400" dirty="0">
                    <a:latin typeface="Comic Sans MS" panose="030F0702030302020204" pitchFamily="66" charset="0"/>
                  </a:rPr>
                  <a:t>F</a:t>
                </a:r>
                <a:r>
                  <a:rPr lang="en-GB" sz="24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2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𝑀𝑁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コンテンツ プレースホルダー 2">
                <a:extLst>
                  <a:ext uri="{FF2B5EF4-FFF2-40B4-BE49-F238E27FC236}">
                    <a16:creationId xmlns:a16="http://schemas.microsoft.com/office/drawing/2014/main" id="{6C3D5BA4-0BFA-404C-BD0B-6E0784950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412" y="1676184"/>
                <a:ext cx="3836818" cy="4628441"/>
              </a:xfrm>
              <a:prstGeom prst="rect">
                <a:avLst/>
              </a:prstGeom>
              <a:blipFill>
                <a:blip r:embed="rId7"/>
                <a:stretch>
                  <a:fillRect l="-2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0C276D7-5FD7-48F7-9455-F498E2F1A750}"/>
                  </a:ext>
                </a:extLst>
              </p:cNvPr>
              <p:cNvSpPr txBox="1"/>
              <p:nvPr/>
            </p:nvSpPr>
            <p:spPr>
              <a:xfrm>
                <a:off x="2336307" y="3755254"/>
                <a:ext cx="87754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0C276D7-5FD7-48F7-9455-F498E2F1A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307" y="3755254"/>
                <a:ext cx="877548" cy="403316"/>
              </a:xfrm>
              <a:prstGeom prst="rect">
                <a:avLst/>
              </a:prstGeom>
              <a:blipFill>
                <a:blip r:embed="rId8"/>
                <a:stretch>
                  <a:fillRect l="-4286" t="-3125" r="-5714" b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4D957A3-2032-450B-B63F-C0A5F04F87DB}"/>
                  </a:ext>
                </a:extLst>
              </p:cNvPr>
              <p:cNvSpPr txBox="1"/>
              <p:nvPr/>
            </p:nvSpPr>
            <p:spPr>
              <a:xfrm>
                <a:off x="3625048" y="3756734"/>
                <a:ext cx="2038956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4D957A3-2032-450B-B63F-C0A5F04F8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048" y="3756734"/>
                <a:ext cx="2038956" cy="404726"/>
              </a:xfrm>
              <a:prstGeom prst="rect">
                <a:avLst/>
              </a:prstGeom>
              <a:blipFill>
                <a:blip r:embed="rId9"/>
                <a:stretch>
                  <a:fillRect l="-1235" t="-3030" r="-2469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319D723-845B-498C-BDEF-5B8624ED4D08}"/>
                  </a:ext>
                </a:extLst>
              </p:cNvPr>
              <p:cNvSpPr txBox="1"/>
              <p:nvPr/>
            </p:nvSpPr>
            <p:spPr>
              <a:xfrm>
                <a:off x="6971930" y="4182863"/>
                <a:ext cx="2148345" cy="4722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319D723-845B-498C-BDEF-5B8624ED4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930" y="4182863"/>
                <a:ext cx="2148345" cy="472245"/>
              </a:xfrm>
              <a:prstGeom prst="rect">
                <a:avLst/>
              </a:prstGeom>
              <a:blipFill>
                <a:blip r:embed="rId10"/>
                <a:stretch>
                  <a:fillRect b="-12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75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l="-362" t="-268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14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124200"/>
                <a:ext cx="2173224" cy="595484"/>
              </a:xfrm>
              <a:prstGeom prst="rect">
                <a:avLst/>
              </a:prstGeom>
              <a:blipFill>
                <a:blip r:embed="rId3"/>
                <a:stretch>
                  <a:fillRect l="-20930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715000" y="1524001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5001" y="1828801"/>
            <a:ext cx="3191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03126" y="2186050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126" y="2186050"/>
                <a:ext cx="869597" cy="614399"/>
              </a:xfrm>
              <a:prstGeom prst="rect">
                <a:avLst/>
              </a:prstGeom>
              <a:blipFill>
                <a:blip r:embed="rId4"/>
                <a:stretch>
                  <a:fillRect l="-52857" t="-86000" b="-1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477001" y="2362201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1+4+9+16………+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1" y="2362201"/>
                <a:ext cx="195906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305800" y="2286001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2286001"/>
                <a:ext cx="1668598" cy="4392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5715001" y="2971801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715000" y="3276601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03126" y="3807032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126" y="3807032"/>
                <a:ext cx="869597" cy="614399"/>
              </a:xfrm>
              <a:prstGeom prst="rect">
                <a:avLst/>
              </a:prstGeom>
              <a:blipFill>
                <a:blip r:embed="rId7"/>
                <a:stretch>
                  <a:fillRect l="-52857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477001" y="3983183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1+4+9+16………+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1" y="3983183"/>
                <a:ext cx="1959061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305801" y="3962401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+  (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1" y="3962401"/>
                <a:ext cx="961225" cy="276999"/>
              </a:xfrm>
              <a:prstGeom prst="rect">
                <a:avLst/>
              </a:prstGeom>
              <a:blipFill>
                <a:blip r:embed="rId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6553200" y="2362200"/>
            <a:ext cx="1828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6553200" y="3962400"/>
            <a:ext cx="1828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248401" y="35052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260276" y="4811486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276" y="4811486"/>
                <a:ext cx="1668598" cy="4392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60526" y="4899561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+  (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526" y="4899561"/>
                <a:ext cx="961225" cy="276999"/>
              </a:xfrm>
              <a:prstGeom prst="rect">
                <a:avLst/>
              </a:prstGeom>
              <a:blipFill>
                <a:blip r:embed="rId1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6151421" y="4465123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p:sp>
        <p:nvSpPr>
          <p:cNvPr id="56" name="Rectangle 55"/>
          <p:cNvSpPr/>
          <p:nvPr/>
        </p:nvSpPr>
        <p:spPr>
          <a:xfrm>
            <a:off x="8570027" y="2288969"/>
            <a:ext cx="1314203" cy="4304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513617" y="4816434"/>
            <a:ext cx="1314203" cy="4304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6363198" y="5650677"/>
            <a:ext cx="322414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requires more simplification which will be shown on the next slide!!</a:t>
            </a: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23B3FE0-431F-4D6D-AA8A-1A58D7C6B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98D015C-C580-411F-886F-03A09BA4E2DC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9" name="Group 33">
            <a:extLst>
              <a:ext uri="{FF2B5EF4-FFF2-40B4-BE49-F238E27FC236}">
                <a16:creationId xmlns:a16="http://schemas.microsoft.com/office/drawing/2014/main" id="{E39435F5-993A-4CAF-A1FF-649181F5BD05}"/>
              </a:ext>
            </a:extLst>
          </p:cNvPr>
          <p:cNvGrpSpPr/>
          <p:nvPr/>
        </p:nvGrpSpPr>
        <p:grpSpPr>
          <a:xfrm>
            <a:off x="4284955" y="5056573"/>
            <a:ext cx="152400" cy="381000"/>
            <a:chOff x="5257800" y="5715000"/>
            <a:chExt cx="152400" cy="381000"/>
          </a:xfrm>
        </p:grpSpPr>
        <p:cxnSp>
          <p:nvCxnSpPr>
            <p:cNvPr id="40" name="Straight Connector 34">
              <a:extLst>
                <a:ext uri="{FF2B5EF4-FFF2-40B4-BE49-F238E27FC236}">
                  <a16:creationId xmlns:a16="http://schemas.microsoft.com/office/drawing/2014/main" id="{5C64FF79-CD05-4B0E-BC8E-C636910D3B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35">
              <a:extLst>
                <a:ext uri="{FF2B5EF4-FFF2-40B4-BE49-F238E27FC236}">
                  <a16:creationId xmlns:a16="http://schemas.microsoft.com/office/drawing/2014/main" id="{0995EFC4-3DD3-4501-9222-A36A5A39EAB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26">
            <a:extLst>
              <a:ext uri="{FF2B5EF4-FFF2-40B4-BE49-F238E27FC236}">
                <a16:creationId xmlns:a16="http://schemas.microsoft.com/office/drawing/2014/main" id="{05590F39-2AEA-4492-BE3D-6E3FE9E3115E}"/>
              </a:ext>
            </a:extLst>
          </p:cNvPr>
          <p:cNvGrpSpPr/>
          <p:nvPr/>
        </p:nvGrpSpPr>
        <p:grpSpPr>
          <a:xfrm>
            <a:off x="3935767" y="4760650"/>
            <a:ext cx="152400" cy="381000"/>
            <a:chOff x="5257800" y="5715000"/>
            <a:chExt cx="152400" cy="381000"/>
          </a:xfrm>
        </p:grpSpPr>
        <p:cxnSp>
          <p:nvCxnSpPr>
            <p:cNvPr id="43" name="Straight Connector 27">
              <a:extLst>
                <a:ext uri="{FF2B5EF4-FFF2-40B4-BE49-F238E27FC236}">
                  <a16:creationId xmlns:a16="http://schemas.microsoft.com/office/drawing/2014/main" id="{4C9996E1-B822-45EE-9498-CCED5E432BE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8">
              <a:extLst>
                <a:ext uri="{FF2B5EF4-FFF2-40B4-BE49-F238E27FC236}">
                  <a16:creationId xmlns:a16="http://schemas.microsoft.com/office/drawing/2014/main" id="{9F1A8EF6-D3E0-4BD3-8B79-E6E91750A52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449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 animBg="1"/>
      <p:bldP spid="50" grpId="1" animBg="1"/>
      <p:bldP spid="51" grpId="0" animBg="1"/>
      <p:bldP spid="51" grpId="1" animBg="1"/>
      <p:bldP spid="52" grpId="0"/>
      <p:bldP spid="53" grpId="0"/>
      <p:bldP spid="54" grpId="0"/>
      <p:bldP spid="55" grpId="0"/>
      <p:bldP spid="56" grpId="0" animBg="1"/>
      <p:bldP spid="56" grpId="1" animBg="1"/>
      <p:bldP spid="57" grpId="0" animBg="1"/>
      <p:bldP spid="57" grpId="1" animBg="1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l="-362" t="-268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0242884" y="6550224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6A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14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124200"/>
                <a:ext cx="2173224" cy="595484"/>
              </a:xfrm>
              <a:prstGeom prst="rect">
                <a:avLst/>
              </a:prstGeom>
              <a:blipFill>
                <a:blip r:embed="rId3"/>
                <a:stretch>
                  <a:fillRect l="-20930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5715001" y="147551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715000" y="178031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03126" y="2310741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126" y="2310741"/>
                <a:ext cx="869597" cy="614399"/>
              </a:xfrm>
              <a:prstGeom prst="rect">
                <a:avLst/>
              </a:prstGeom>
              <a:blipFill>
                <a:blip r:embed="rId4"/>
                <a:stretch>
                  <a:fillRect l="-52857" t="-87755" b="-14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477001" y="2486892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1+4+9+16………+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1" y="2486892"/>
                <a:ext cx="195906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305801" y="2466110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+  (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1" y="2466110"/>
                <a:ext cx="961225" cy="276999"/>
              </a:xfrm>
              <a:prstGeom prst="rect">
                <a:avLst/>
              </a:prstGeom>
              <a:blipFill>
                <a:blip r:embed="rId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6248401" y="2008909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260276" y="3232067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276" y="3232067"/>
                <a:ext cx="1668598" cy="4392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24900" y="3320142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+ (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4900" y="3320142"/>
                <a:ext cx="961225" cy="276999"/>
              </a:xfrm>
              <a:prstGeom prst="rect">
                <a:avLst/>
              </a:prstGeom>
              <a:blipFill>
                <a:blip r:embed="rId8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6151421" y="2885704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248400" y="3810001"/>
                <a:ext cx="1600200" cy="4507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810001"/>
                <a:ext cx="1600200" cy="450701"/>
              </a:xfrm>
              <a:prstGeom prst="rect">
                <a:avLst/>
              </a:prstGeom>
              <a:blipFill>
                <a:blip r:embed="rId9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696200" y="3786250"/>
                <a:ext cx="1066800" cy="479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3786250"/>
                <a:ext cx="1066800" cy="4792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293921" y="4342410"/>
                <a:ext cx="2379024" cy="479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+6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921" y="4342410"/>
                <a:ext cx="2379024" cy="47923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232565" y="5011389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565" y="5011389"/>
                <a:ext cx="48095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6629400" y="5181600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77001" y="4876801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1" y="4876801"/>
                <a:ext cx="706347" cy="276999"/>
              </a:xfrm>
              <a:prstGeom prst="rect">
                <a:avLst/>
              </a:prstGeom>
              <a:blipFill>
                <a:blip r:embed="rId1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010400" y="4876801"/>
                <a:ext cx="880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(2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876801"/>
                <a:ext cx="880754" cy="276999"/>
              </a:xfrm>
              <a:prstGeom prst="rect">
                <a:avLst/>
              </a:prstGeom>
              <a:blipFill>
                <a:blip r:embed="rId1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696200" y="4876801"/>
                <a:ext cx="9403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+ 6(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4876801"/>
                <a:ext cx="940386" cy="276999"/>
              </a:xfrm>
              <a:prstGeom prst="rect">
                <a:avLst/>
              </a:prstGeom>
              <a:blipFill>
                <a:blip r:embed="rId1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934200" y="48006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800600"/>
                <a:ext cx="332142" cy="400110"/>
              </a:xfrm>
              <a:prstGeom prst="rect">
                <a:avLst/>
              </a:prstGeom>
              <a:blipFill>
                <a:blip r:embed="rId1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458200" y="48006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0" y="4800600"/>
                <a:ext cx="332142" cy="400110"/>
              </a:xfrm>
              <a:prstGeom prst="rect">
                <a:avLst/>
              </a:prstGeom>
              <a:blipFill>
                <a:blip r:embed="rId1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467600" y="5181601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5181601"/>
                <a:ext cx="30489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232565" y="5620989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565" y="5620989"/>
                <a:ext cx="48095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/>
          <p:cNvCxnSpPr/>
          <p:nvPr/>
        </p:nvCxnSpPr>
        <p:spPr>
          <a:xfrm>
            <a:off x="6629400" y="5791200"/>
            <a:ext cx="182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553201" y="5486401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1" y="5486401"/>
                <a:ext cx="706347" cy="276999"/>
              </a:xfrm>
              <a:prstGeom prst="rect">
                <a:avLst/>
              </a:prstGeom>
              <a:blipFill>
                <a:blip r:embed="rId1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162800" y="5486401"/>
                <a:ext cx="1096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+7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486401"/>
                <a:ext cx="109639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010400" y="5410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5410200"/>
                <a:ext cx="332142" cy="400110"/>
              </a:xfrm>
              <a:prstGeom prst="rect">
                <a:avLst/>
              </a:prstGeom>
              <a:blipFill>
                <a:blip r:embed="rId2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8153400" y="5410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5410200"/>
                <a:ext cx="332142" cy="400110"/>
              </a:xfrm>
              <a:prstGeom prst="rect">
                <a:avLst/>
              </a:prstGeom>
              <a:blipFill>
                <a:blip r:embed="rId1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391400" y="5791201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5791201"/>
                <a:ext cx="30489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232565" y="6230589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565" y="6230589"/>
                <a:ext cx="48095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Connector 72"/>
          <p:cNvCxnSpPr/>
          <p:nvPr/>
        </p:nvCxnSpPr>
        <p:spPr>
          <a:xfrm>
            <a:off x="6629400" y="64008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239000" y="6400801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6400801"/>
                <a:ext cx="30489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553201" y="6096001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1" y="6096001"/>
                <a:ext cx="706347" cy="276999"/>
              </a:xfrm>
              <a:prstGeom prst="rect">
                <a:avLst/>
              </a:prstGeom>
              <a:blipFill>
                <a:blip r:embed="rId1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7010400" y="6096001"/>
                <a:ext cx="12777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+2)(2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6096001"/>
                <a:ext cx="1277722" cy="276999"/>
              </a:xfrm>
              <a:prstGeom prst="rect">
                <a:avLst/>
              </a:prstGeom>
              <a:blipFill>
                <a:blip r:embed="rId2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8610600" y="3505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8610600" y="40386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8610600" y="4648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8610600" y="52578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8382000" y="58674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8915400" y="3505201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both as fractions over 6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915400" y="41148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895608" y="464820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‘Clever factorisation’ method!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915400" y="525780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and simplify the inner brackets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686800" y="594360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 the inner part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6705600" y="4624449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7162800" y="4624449"/>
            <a:ext cx="533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8001000" y="4624449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629400" y="5181600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78486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84582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5532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7162801" y="5181600"/>
            <a:ext cx="595929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7924801" y="5181600"/>
            <a:ext cx="595929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/>
          <p:cNvGrpSpPr/>
          <p:nvPr/>
        </p:nvGrpSpPr>
        <p:grpSpPr>
          <a:xfrm>
            <a:off x="4145982" y="5393284"/>
            <a:ext cx="152400" cy="381000"/>
            <a:chOff x="5257800" y="5715000"/>
            <a:chExt cx="152400" cy="381000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タイトル 1">
            <a:extLst>
              <a:ext uri="{FF2B5EF4-FFF2-40B4-BE49-F238E27FC236}">
                <a16:creationId xmlns:a16="http://schemas.microsoft.com/office/drawing/2014/main" id="{FD8FFFD2-088A-46AE-8579-F1B34E8A3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71701EC-BD7E-4C3C-852B-320D262BFF96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94" name="Group 33">
            <a:extLst>
              <a:ext uri="{FF2B5EF4-FFF2-40B4-BE49-F238E27FC236}">
                <a16:creationId xmlns:a16="http://schemas.microsoft.com/office/drawing/2014/main" id="{71B8ACAB-AC71-488A-B014-75603DB8053F}"/>
              </a:ext>
            </a:extLst>
          </p:cNvPr>
          <p:cNvGrpSpPr/>
          <p:nvPr/>
        </p:nvGrpSpPr>
        <p:grpSpPr>
          <a:xfrm>
            <a:off x="4284955" y="5056573"/>
            <a:ext cx="152400" cy="381000"/>
            <a:chOff x="5257800" y="5715000"/>
            <a:chExt cx="152400" cy="381000"/>
          </a:xfrm>
        </p:grpSpPr>
        <p:cxnSp>
          <p:nvCxnSpPr>
            <p:cNvPr id="96" name="Straight Connector 34">
              <a:extLst>
                <a:ext uri="{FF2B5EF4-FFF2-40B4-BE49-F238E27FC236}">
                  <a16:creationId xmlns:a16="http://schemas.microsoft.com/office/drawing/2014/main" id="{8A79C580-D94C-4348-9D2A-A43C416EB17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35">
              <a:extLst>
                <a:ext uri="{FF2B5EF4-FFF2-40B4-BE49-F238E27FC236}">
                  <a16:creationId xmlns:a16="http://schemas.microsoft.com/office/drawing/2014/main" id="{FC8B49B7-1035-4676-9799-312B7782708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26">
            <a:extLst>
              <a:ext uri="{FF2B5EF4-FFF2-40B4-BE49-F238E27FC236}">
                <a16:creationId xmlns:a16="http://schemas.microsoft.com/office/drawing/2014/main" id="{7DF9A73F-BCDC-4B00-9ADD-53C20127EE67}"/>
              </a:ext>
            </a:extLst>
          </p:cNvPr>
          <p:cNvGrpSpPr/>
          <p:nvPr/>
        </p:nvGrpSpPr>
        <p:grpSpPr>
          <a:xfrm>
            <a:off x="3935767" y="4760650"/>
            <a:ext cx="152400" cy="381000"/>
            <a:chOff x="5257800" y="5715000"/>
            <a:chExt cx="152400" cy="381000"/>
          </a:xfrm>
        </p:grpSpPr>
        <p:cxnSp>
          <p:nvCxnSpPr>
            <p:cNvPr id="103" name="Straight Connector 27">
              <a:extLst>
                <a:ext uri="{FF2B5EF4-FFF2-40B4-BE49-F238E27FC236}">
                  <a16:creationId xmlns:a16="http://schemas.microsoft.com/office/drawing/2014/main" id="{FB550D1D-6971-4B59-B127-E77BCE1AA3D5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28">
              <a:extLst>
                <a:ext uri="{FF2B5EF4-FFF2-40B4-BE49-F238E27FC236}">
                  <a16:creationId xmlns:a16="http://schemas.microsoft.com/office/drawing/2014/main" id="{B43551A7-AC87-4DAB-84A6-1D254C5906E2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93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40" grpId="0"/>
      <p:bldP spid="41" grpId="0"/>
      <p:bldP spid="13" grpId="0"/>
      <p:bldP spid="60" grpId="0"/>
      <p:bldP spid="61" grpId="0"/>
      <p:bldP spid="59" grpId="0"/>
      <p:bldP spid="62" grpId="0"/>
      <p:bldP spid="63" grpId="0"/>
      <p:bldP spid="64" grpId="0"/>
      <p:bldP spid="66" grpId="0"/>
      <p:bldP spid="67" grpId="0"/>
      <p:bldP spid="69" grpId="0"/>
      <p:bldP spid="70" grpId="0"/>
      <p:bldP spid="71" grpId="0"/>
      <p:bldP spid="72" grpId="0"/>
      <p:bldP spid="74" grpId="0"/>
      <p:bldP spid="75" grpId="0"/>
      <p:bldP spid="76" grpId="0"/>
      <p:bldP spid="19" grpId="0" animBg="1"/>
      <p:bldP spid="77" grpId="0" animBg="1"/>
      <p:bldP spid="78" grpId="0" animBg="1"/>
      <p:bldP spid="79" grpId="0" animBg="1"/>
      <p:bldP spid="80" grpId="0" animBg="1"/>
      <p:bldP spid="20" grpId="0"/>
      <p:bldP spid="81" grpId="0"/>
      <p:bldP spid="82" grpId="0"/>
      <p:bldP spid="83" grpId="0"/>
      <p:bldP spid="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l="-362" t="-268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14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124200"/>
                <a:ext cx="2173224" cy="595484"/>
              </a:xfrm>
              <a:prstGeom prst="rect">
                <a:avLst/>
              </a:prstGeom>
              <a:blipFill>
                <a:blip r:embed="rId3"/>
                <a:stretch>
                  <a:fillRect l="-20930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5715000" y="147551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715001" y="1774210"/>
            <a:ext cx="3533633" cy="283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Explain why it proves the original statement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5715000" y="2667001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667001"/>
                <a:ext cx="1668598" cy="4392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7848601" y="2667001"/>
                <a:ext cx="2065565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1" y="2667001"/>
                <a:ext cx="2065565" cy="4392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7848601" y="3733801"/>
                <a:ext cx="273126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2(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+1)+1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1" y="3733801"/>
                <a:ext cx="2731261" cy="4392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096001" y="2209801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k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305800" y="2209801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(k + 1)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91600" y="3124200"/>
            <a:ext cx="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991601" y="3200401"/>
            <a:ext cx="1447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some of the brackets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867400" y="43434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Written in this way, you can see that the k’s in the first statement have all been replaced with ‘k + 1’s</a:t>
            </a:r>
          </a:p>
        </p:txBody>
      </p:sp>
      <p:sp>
        <p:nvSpPr>
          <p:cNvPr id="18" name="Oval 17"/>
          <p:cNvSpPr/>
          <p:nvPr/>
        </p:nvSpPr>
        <p:spPr>
          <a:xfrm>
            <a:off x="6096000" y="2743200"/>
            <a:ext cx="1524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/>
          <p:cNvSpPr/>
          <p:nvPr/>
        </p:nvSpPr>
        <p:spPr>
          <a:xfrm>
            <a:off x="6248400" y="2743200"/>
            <a:ext cx="152400" cy="3048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/>
          <p:cNvSpPr/>
          <p:nvPr/>
        </p:nvSpPr>
        <p:spPr>
          <a:xfrm>
            <a:off x="6828739" y="2743200"/>
            <a:ext cx="152400" cy="304800"/>
          </a:xfrm>
          <a:prstGeom prst="ellipse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/>
          <p:cNvSpPr/>
          <p:nvPr/>
        </p:nvSpPr>
        <p:spPr>
          <a:xfrm>
            <a:off x="8305800" y="3810000"/>
            <a:ext cx="4572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/>
          <p:cNvSpPr/>
          <p:nvPr/>
        </p:nvSpPr>
        <p:spPr>
          <a:xfrm>
            <a:off x="8763000" y="3810000"/>
            <a:ext cx="457200" cy="3048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/>
          <p:cNvSpPr/>
          <p:nvPr/>
        </p:nvSpPr>
        <p:spPr>
          <a:xfrm>
            <a:off x="9677400" y="3810000"/>
            <a:ext cx="457200" cy="304800"/>
          </a:xfrm>
          <a:prstGeom prst="ellipse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5867400" y="5105401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statement was true for n = 1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also showed that if it is true for one statement, it is true for the next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 the formula has been proven!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4228691" y="5708149"/>
            <a:ext cx="152400" cy="381000"/>
            <a:chOff x="5257800" y="5715000"/>
            <a:chExt cx="152400" cy="381000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D76B532-6C9E-4D60-B516-0D0D5262B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833E012-C1F0-4BFE-9C2B-1324499AE198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0" name="Group 99">
            <a:extLst>
              <a:ext uri="{FF2B5EF4-FFF2-40B4-BE49-F238E27FC236}">
                <a16:creationId xmlns:a16="http://schemas.microsoft.com/office/drawing/2014/main" id="{6BBCB07D-B17D-48EE-A212-519858DB56FD}"/>
              </a:ext>
            </a:extLst>
          </p:cNvPr>
          <p:cNvGrpSpPr/>
          <p:nvPr/>
        </p:nvGrpSpPr>
        <p:grpSpPr>
          <a:xfrm>
            <a:off x="4145982" y="5393284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100">
              <a:extLst>
                <a:ext uri="{FF2B5EF4-FFF2-40B4-BE49-F238E27FC236}">
                  <a16:creationId xmlns:a16="http://schemas.microsoft.com/office/drawing/2014/main" id="{3A9DEF4D-933B-4CC3-92D7-97D5A614959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101">
              <a:extLst>
                <a:ext uri="{FF2B5EF4-FFF2-40B4-BE49-F238E27FC236}">
                  <a16:creationId xmlns:a16="http://schemas.microsoft.com/office/drawing/2014/main" id="{2B285A87-6E87-48E7-90C2-A3F8456B978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33">
            <a:extLst>
              <a:ext uri="{FF2B5EF4-FFF2-40B4-BE49-F238E27FC236}">
                <a16:creationId xmlns:a16="http://schemas.microsoft.com/office/drawing/2014/main" id="{CB84D27B-1AAF-47D4-A9EA-43C1B2A0E0C8}"/>
              </a:ext>
            </a:extLst>
          </p:cNvPr>
          <p:cNvGrpSpPr/>
          <p:nvPr/>
        </p:nvGrpSpPr>
        <p:grpSpPr>
          <a:xfrm>
            <a:off x="4284955" y="5056573"/>
            <a:ext cx="152400" cy="381000"/>
            <a:chOff x="5257800" y="5715000"/>
            <a:chExt cx="152400" cy="381000"/>
          </a:xfrm>
        </p:grpSpPr>
        <p:cxnSp>
          <p:nvCxnSpPr>
            <p:cNvPr id="44" name="Straight Connector 34">
              <a:extLst>
                <a:ext uri="{FF2B5EF4-FFF2-40B4-BE49-F238E27FC236}">
                  <a16:creationId xmlns:a16="http://schemas.microsoft.com/office/drawing/2014/main" id="{750CD9AA-FF7C-4516-B8C9-8B31AB82272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35">
              <a:extLst>
                <a:ext uri="{FF2B5EF4-FFF2-40B4-BE49-F238E27FC236}">
                  <a16:creationId xmlns:a16="http://schemas.microsoft.com/office/drawing/2014/main" id="{1DDB9FB2-D01D-4076-8DB2-5C7B7CFB4E0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26">
            <a:extLst>
              <a:ext uri="{FF2B5EF4-FFF2-40B4-BE49-F238E27FC236}">
                <a16:creationId xmlns:a16="http://schemas.microsoft.com/office/drawing/2014/main" id="{54907F05-B3AC-403C-8DF5-4FA0D29BE47F}"/>
              </a:ext>
            </a:extLst>
          </p:cNvPr>
          <p:cNvGrpSpPr/>
          <p:nvPr/>
        </p:nvGrpSpPr>
        <p:grpSpPr>
          <a:xfrm>
            <a:off x="3935767" y="4760650"/>
            <a:ext cx="152400" cy="381000"/>
            <a:chOff x="5257800" y="5715000"/>
            <a:chExt cx="152400" cy="381000"/>
          </a:xfrm>
        </p:grpSpPr>
        <p:cxnSp>
          <p:nvCxnSpPr>
            <p:cNvPr id="49" name="Straight Connector 27">
              <a:extLst>
                <a:ext uri="{FF2B5EF4-FFF2-40B4-BE49-F238E27FC236}">
                  <a16:creationId xmlns:a16="http://schemas.microsoft.com/office/drawing/2014/main" id="{3DB7C426-E2F6-42FE-878E-E62A81C0CE9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8">
              <a:extLst>
                <a:ext uri="{FF2B5EF4-FFF2-40B4-BE49-F238E27FC236}">
                  <a16:creationId xmlns:a16="http://schemas.microsoft.com/office/drawing/2014/main" id="{634336E2-09BD-4C47-8EA6-AA46C8312E90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97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94" grpId="0"/>
      <p:bldP spid="96" grpId="0"/>
      <p:bldP spid="97" grpId="0"/>
      <p:bldP spid="4" grpId="0"/>
      <p:bldP spid="98" grpId="0"/>
      <p:bldP spid="9" grpId="0"/>
      <p:bldP spid="100" grpId="0"/>
      <p:bldP spid="18" grpId="0" animBg="1"/>
      <p:bldP spid="18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t="-1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14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048000"/>
                <a:ext cx="2106602" cy="595484"/>
              </a:xfrm>
              <a:prstGeom prst="rect">
                <a:avLst/>
              </a:prstGeom>
              <a:blipFill>
                <a:blip r:embed="rId3"/>
                <a:stretch>
                  <a:fillRect l="-21557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715001" y="152400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954363" y="2133600"/>
                <a:ext cx="210320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363" y="2133600"/>
                <a:ext cx="2103204" cy="595484"/>
              </a:xfrm>
              <a:prstGeom prst="rect">
                <a:avLst/>
              </a:prstGeom>
              <a:blipFill>
                <a:blip r:embed="rId4"/>
                <a:stretch>
                  <a:fillRect l="-22289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63763" y="3276601"/>
                <a:ext cx="786048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763" y="3276601"/>
                <a:ext cx="786048" cy="610167"/>
              </a:xfrm>
              <a:prstGeom prst="rect">
                <a:avLst/>
              </a:prstGeom>
              <a:blipFill>
                <a:blip r:embed="rId5"/>
                <a:stretch>
                  <a:fillRect l="-59677" t="-87755" b="-140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63764" y="4038601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764" y="4038601"/>
                <a:ext cx="463075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342416" y="3512128"/>
                <a:ext cx="13170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1+(1−1)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2416" y="3512128"/>
                <a:ext cx="1317092" cy="276999"/>
              </a:xfrm>
              <a:prstGeom prst="rect">
                <a:avLst/>
              </a:prstGeom>
              <a:blipFill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716489" y="4038601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6489" y="4038601"/>
                <a:ext cx="463075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6954363" y="2819400"/>
            <a:ext cx="609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716363" y="2819400"/>
            <a:ext cx="1295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649563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402163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82763" y="28956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783163" y="29718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Arc 19"/>
          <p:cNvSpPr/>
          <p:nvPr/>
        </p:nvSpPr>
        <p:spPr>
          <a:xfrm>
            <a:off x="6420963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9478488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725764" y="3429001"/>
            <a:ext cx="152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859488" y="37338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11364" y="4800601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15000" y="1828801"/>
            <a:ext cx="3368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950524" y="4672681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AB1987D-75DC-4F71-A666-30B46A275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4FE4BA7-43BF-44CB-9C56-C24AED2105F8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89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  <p:bldP spid="9" grpId="0"/>
      <p:bldP spid="10" grpId="0"/>
      <p:bldP spid="11" grpId="0"/>
      <p:bldP spid="12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t="-1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14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048000"/>
                <a:ext cx="2106602" cy="595484"/>
              </a:xfrm>
              <a:prstGeom prst="rect">
                <a:avLst/>
              </a:prstGeom>
              <a:blipFill>
                <a:blip r:embed="rId3"/>
                <a:stretch>
                  <a:fillRect l="-21557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715000" y="1524001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15001" y="1828801"/>
            <a:ext cx="3238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266181" y="4908210"/>
            <a:ext cx="152400" cy="381000"/>
            <a:chOff x="5257800" y="5715000"/>
            <a:chExt cx="152400" cy="381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15000" y="2133600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133600"/>
                <a:ext cx="947632" cy="595484"/>
              </a:xfrm>
              <a:prstGeom prst="rect">
                <a:avLst/>
              </a:prstGeom>
              <a:blipFill>
                <a:blip r:embed="rId4"/>
                <a:stretch>
                  <a:fillRect l="-48684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41325" y="2297876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325" y="2297876"/>
                <a:ext cx="156312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917873" y="2297877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7873" y="2297877"/>
                <a:ext cx="748666" cy="280333"/>
              </a:xfrm>
              <a:prstGeom prst="rect">
                <a:avLst/>
              </a:prstGeom>
              <a:blipFill>
                <a:blip r:embed="rId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509660" y="2295897"/>
                <a:ext cx="1521057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9660" y="2295897"/>
                <a:ext cx="1521057" cy="280333"/>
              </a:xfrm>
              <a:prstGeom prst="rect">
                <a:avLst/>
              </a:prstGeom>
              <a:blipFill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>
            <a:off x="7034151" y="2736273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867401" y="3257799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671954" y="2648197"/>
            <a:ext cx="1828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031675" y="2302823"/>
            <a:ext cx="396834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172203" y="2279073"/>
            <a:ext cx="393865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8827324" y="2648197"/>
            <a:ext cx="1178626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9398330" y="2748149"/>
            <a:ext cx="284018" cy="43443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405751" y="3245923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the expression above</a:t>
            </a:r>
            <a:endParaRPr lang="en-GB" sz="1200" baseline="30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DE97F545-C262-4802-835F-DFB8D716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F71F2A8-D1A0-4846-84C8-A34C0D9C715C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7" name="Group 26">
            <a:extLst>
              <a:ext uri="{FF2B5EF4-FFF2-40B4-BE49-F238E27FC236}">
                <a16:creationId xmlns:a16="http://schemas.microsoft.com/office/drawing/2014/main" id="{02B8D538-A8D6-4188-B4F4-4CB0A10B94DA}"/>
              </a:ext>
            </a:extLst>
          </p:cNvPr>
          <p:cNvGrpSpPr/>
          <p:nvPr/>
        </p:nvGrpSpPr>
        <p:grpSpPr>
          <a:xfrm>
            <a:off x="3994912" y="4672681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85574BA8-9DFE-4E54-A7AF-541108C5FDC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8EA27FF6-1F2F-4B22-9073-DC8B4EF797F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237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/>
      <p:bldP spid="33" grpId="0"/>
      <p:bldP spid="34" grpId="0"/>
      <p:bldP spid="35" grpId="0"/>
      <p:bldP spid="36" grpId="0"/>
      <p:bldP spid="38" grpId="0"/>
      <p:bldP spid="40" grpId="0" animBg="1"/>
      <p:bldP spid="40" grpId="1" animBg="1"/>
      <p:bldP spid="41" grpId="0" animBg="1"/>
      <p:bldP spid="41" grpId="1" animBg="1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t="-1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14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048000"/>
                <a:ext cx="2106602" cy="595484"/>
              </a:xfrm>
              <a:prstGeom prst="rect">
                <a:avLst/>
              </a:prstGeom>
              <a:blipFill>
                <a:blip r:embed="rId3"/>
                <a:stretch>
                  <a:fillRect l="-21557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715000" y="1524001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15001" y="1828801"/>
            <a:ext cx="3238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15000" y="2133600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133600"/>
                <a:ext cx="947632" cy="595484"/>
              </a:xfrm>
              <a:prstGeom prst="rect">
                <a:avLst/>
              </a:prstGeom>
              <a:blipFill>
                <a:blip r:embed="rId4"/>
                <a:stretch>
                  <a:fillRect l="-48684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41325" y="2297876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325" y="2297876"/>
                <a:ext cx="156312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917873" y="2297877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7873" y="2297877"/>
                <a:ext cx="748666" cy="280333"/>
              </a:xfrm>
              <a:prstGeom prst="rect">
                <a:avLst/>
              </a:prstGeom>
              <a:blipFill>
                <a:blip r:embed="rId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509660" y="2295897"/>
                <a:ext cx="1521057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9660" y="2295897"/>
                <a:ext cx="1521057" cy="280333"/>
              </a:xfrm>
              <a:prstGeom prst="rect">
                <a:avLst/>
              </a:prstGeom>
              <a:blipFill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5715001" y="2895601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715000" y="3200401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8401" y="34290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726875" y="3874325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875" y="3874325"/>
                <a:ext cx="947632" cy="595484"/>
              </a:xfrm>
              <a:prstGeom prst="rect">
                <a:avLst/>
              </a:prstGeom>
              <a:blipFill>
                <a:blip r:embed="rId8"/>
                <a:stretch>
                  <a:fillRect l="-48684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553200" y="4038601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038601"/>
                <a:ext cx="156312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929748" y="4038602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748" y="4038602"/>
                <a:ext cx="748666" cy="280333"/>
              </a:xfrm>
              <a:prstGeom prst="rect">
                <a:avLst/>
              </a:prstGeom>
              <a:blipFill>
                <a:blip r:embed="rId10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458201" y="4038601"/>
                <a:ext cx="116487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1" y="4038601"/>
                <a:ext cx="1164871" cy="280333"/>
              </a:xfrm>
              <a:prstGeom prst="rect">
                <a:avLst/>
              </a:prstGeom>
              <a:blipFill>
                <a:blip r:embed="rId11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6019801" y="4495800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629400" y="2286000"/>
            <a:ext cx="1981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6629400" y="4038600"/>
            <a:ext cx="1981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8763001" y="2286000"/>
            <a:ext cx="1219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588827" y="4880758"/>
            <a:ext cx="1169719" cy="29886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324601" y="4876801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1" y="4876801"/>
                <a:ext cx="1521057" cy="280333"/>
              </a:xfrm>
              <a:prstGeom prst="rect">
                <a:avLst/>
              </a:prstGeom>
              <a:blipFill>
                <a:blip r:embed="rId1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543801" y="4864926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1" y="4864926"/>
                <a:ext cx="1521057" cy="280333"/>
              </a:xfrm>
              <a:prstGeom prst="rect">
                <a:avLst/>
              </a:prstGeom>
              <a:blipFill>
                <a:blip r:embed="rId13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251370" y="5397336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=2+2(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370" y="5397336"/>
                <a:ext cx="1521057" cy="280333"/>
              </a:xfrm>
              <a:prstGeom prst="rect">
                <a:avLst/>
              </a:prstGeom>
              <a:blipFill>
                <a:blip r:embed="rId1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509165" y="5391398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9165" y="5391398"/>
                <a:ext cx="1209328" cy="280333"/>
              </a:xfrm>
              <a:prstGeom prst="rect">
                <a:avLst/>
              </a:prstGeom>
              <a:blipFill>
                <a:blip r:embed="rId1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5578434" y="5764482"/>
            <a:ext cx="495893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simplification for this is difficult</a:t>
            </a:r>
          </a:p>
          <a:p>
            <a:pPr algn="ctr"/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You need to aim for the power of 2 to be ‘k + 1’ (as it was ‘k’ originally)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07452625-D848-4AC6-A523-C3FE94186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BABD3E9-5591-4456-B09F-266CE4A2EC6A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0" name="Group 29">
            <a:extLst>
              <a:ext uri="{FF2B5EF4-FFF2-40B4-BE49-F238E27FC236}">
                <a16:creationId xmlns:a16="http://schemas.microsoft.com/office/drawing/2014/main" id="{50BB0416-6C4D-4930-83C4-474D02D7B9E1}"/>
              </a:ext>
            </a:extLst>
          </p:cNvPr>
          <p:cNvGrpSpPr/>
          <p:nvPr/>
        </p:nvGrpSpPr>
        <p:grpSpPr>
          <a:xfrm>
            <a:off x="4266181" y="4908210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30">
              <a:extLst>
                <a:ext uri="{FF2B5EF4-FFF2-40B4-BE49-F238E27FC236}">
                  <a16:creationId xmlns:a16="http://schemas.microsoft.com/office/drawing/2014/main" id="{B6BD906F-F580-4EFE-8030-797FAE718D0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31">
              <a:extLst>
                <a:ext uri="{FF2B5EF4-FFF2-40B4-BE49-F238E27FC236}">
                  <a16:creationId xmlns:a16="http://schemas.microsoft.com/office/drawing/2014/main" id="{156B9620-F19D-4221-907B-D92FFF35ED4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26">
            <a:extLst>
              <a:ext uri="{FF2B5EF4-FFF2-40B4-BE49-F238E27FC236}">
                <a16:creationId xmlns:a16="http://schemas.microsoft.com/office/drawing/2014/main" id="{7E40A1EF-528F-465E-95DF-61F8AB358BDC}"/>
              </a:ext>
            </a:extLst>
          </p:cNvPr>
          <p:cNvGrpSpPr/>
          <p:nvPr/>
        </p:nvGrpSpPr>
        <p:grpSpPr>
          <a:xfrm>
            <a:off x="3994912" y="4672681"/>
            <a:ext cx="152400" cy="381000"/>
            <a:chOff x="5257800" y="5715000"/>
            <a:chExt cx="152400" cy="381000"/>
          </a:xfrm>
        </p:grpSpPr>
        <p:cxnSp>
          <p:nvCxnSpPr>
            <p:cNvPr id="44" name="Straight Connector 27">
              <a:extLst>
                <a:ext uri="{FF2B5EF4-FFF2-40B4-BE49-F238E27FC236}">
                  <a16:creationId xmlns:a16="http://schemas.microsoft.com/office/drawing/2014/main" id="{C7948186-0A37-4B0D-BADC-B2540EFF768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8">
              <a:extLst>
                <a:ext uri="{FF2B5EF4-FFF2-40B4-BE49-F238E27FC236}">
                  <a16:creationId xmlns:a16="http://schemas.microsoft.com/office/drawing/2014/main" id="{5060403A-BF8B-4DA5-9A92-0D2CABA18AA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756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7" grpId="0" animBg="1"/>
      <p:bldP spid="57" grpId="1" animBg="1"/>
      <p:bldP spid="59" grpId="0"/>
      <p:bldP spid="60" grpId="0"/>
      <p:bldP spid="61" grpId="0"/>
      <p:bldP spid="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t="-1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14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048000"/>
                <a:ext cx="2106602" cy="595484"/>
              </a:xfrm>
              <a:prstGeom prst="rect">
                <a:avLst/>
              </a:prstGeom>
              <a:blipFill>
                <a:blip r:embed="rId3"/>
                <a:stretch>
                  <a:fillRect l="-21557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5638801" y="1447801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38800" y="1752601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676405" y="2291939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=2+2(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405" y="2291939"/>
                <a:ext cx="1521057" cy="280333"/>
              </a:xfrm>
              <a:prstGeom prst="rect">
                <a:avLst/>
              </a:prstGeom>
              <a:blipFill>
                <a:blip r:embed="rId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934200" y="2286001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286001"/>
                <a:ext cx="1209328" cy="280333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4145449" y="5259261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Arc 38"/>
          <p:cNvSpPr/>
          <p:nvPr/>
        </p:nvSpPr>
        <p:spPr>
          <a:xfrm>
            <a:off x="7924800" y="24384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8229600" y="2438401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2 x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(add the powers)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248400" y="2514600"/>
            <a:ext cx="152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781800" y="2514600"/>
            <a:ext cx="228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676405" y="2825339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=2+(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405" y="2825339"/>
                <a:ext cx="1521057" cy="280333"/>
              </a:xfrm>
              <a:prstGeom prst="rect">
                <a:avLst/>
              </a:prstGeom>
              <a:blipFill>
                <a:blip r:embed="rId6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934200" y="2819401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819401"/>
                <a:ext cx="1209328" cy="280333"/>
              </a:xfrm>
              <a:prstGeom prst="rect">
                <a:avLst/>
              </a:prstGeom>
              <a:blipFill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638800" y="3352801"/>
                <a:ext cx="2095996" cy="2862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=2+(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−1+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352801"/>
                <a:ext cx="2095996" cy="286271"/>
              </a:xfrm>
              <a:prstGeom prst="rect">
                <a:avLst/>
              </a:prstGeom>
              <a:blipFill>
                <a:blip r:embed="rId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/>
          <p:cNvCxnSpPr/>
          <p:nvPr/>
        </p:nvCxnSpPr>
        <p:spPr>
          <a:xfrm>
            <a:off x="6248400" y="3048000"/>
            <a:ext cx="457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239000" y="3048000"/>
            <a:ext cx="457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/>
          <p:cNvSpPr/>
          <p:nvPr/>
        </p:nvSpPr>
        <p:spPr>
          <a:xfrm>
            <a:off x="7924800" y="29718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8305800" y="2971801"/>
            <a:ext cx="1407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 total, we have (k – 1) + (k + 1)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562600" y="3886201"/>
                <a:ext cx="13716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=2+2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886201"/>
                <a:ext cx="1371600" cy="2803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7924800" y="3505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8305800" y="3657601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6248400" y="3581400"/>
            <a:ext cx="91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248400" y="4114800"/>
            <a:ext cx="152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610286" y="4440109"/>
                <a:ext cx="1400115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=2</m:t>
                      </m:r>
                      <m:r>
                        <a:rPr lang="en-US" sz="1200" i="1">
                          <a:latin typeface="Cambria Math"/>
                        </a:rPr>
                        <m:t>(1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286" y="4440109"/>
                <a:ext cx="1400115" cy="280333"/>
              </a:xfrm>
              <a:prstGeom prst="rect">
                <a:avLst/>
              </a:prstGeom>
              <a:blipFill>
                <a:blip r:embed="rId1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6858000" y="4032304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24700" y="4184705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Re-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4F418D88-21D5-4008-BCC4-5E5C1F84D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4A8830F-3FE3-49F0-B2F1-3ED93F03F09C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4" name="Group 29">
            <a:extLst>
              <a:ext uri="{FF2B5EF4-FFF2-40B4-BE49-F238E27FC236}">
                <a16:creationId xmlns:a16="http://schemas.microsoft.com/office/drawing/2014/main" id="{5AEA2752-E487-492C-B9B3-40918F4920E5}"/>
              </a:ext>
            </a:extLst>
          </p:cNvPr>
          <p:cNvGrpSpPr/>
          <p:nvPr/>
        </p:nvGrpSpPr>
        <p:grpSpPr>
          <a:xfrm>
            <a:off x="4266181" y="4908210"/>
            <a:ext cx="152400" cy="381000"/>
            <a:chOff x="5257800" y="5715000"/>
            <a:chExt cx="152400" cy="381000"/>
          </a:xfrm>
        </p:grpSpPr>
        <p:cxnSp>
          <p:nvCxnSpPr>
            <p:cNvPr id="47" name="Straight Connector 30">
              <a:extLst>
                <a:ext uri="{FF2B5EF4-FFF2-40B4-BE49-F238E27FC236}">
                  <a16:creationId xmlns:a16="http://schemas.microsoft.com/office/drawing/2014/main" id="{BB623245-26C6-44D2-ABEB-C44B3D2CC59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31">
              <a:extLst>
                <a:ext uri="{FF2B5EF4-FFF2-40B4-BE49-F238E27FC236}">
                  <a16:creationId xmlns:a16="http://schemas.microsoft.com/office/drawing/2014/main" id="{549E26CD-4EF4-4260-A4EF-BAEF802FBEF8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26">
            <a:extLst>
              <a:ext uri="{FF2B5EF4-FFF2-40B4-BE49-F238E27FC236}">
                <a16:creationId xmlns:a16="http://schemas.microsoft.com/office/drawing/2014/main" id="{5EC5E0B6-28F0-4E70-A5C2-86229A87978D}"/>
              </a:ext>
            </a:extLst>
          </p:cNvPr>
          <p:cNvGrpSpPr/>
          <p:nvPr/>
        </p:nvGrpSpPr>
        <p:grpSpPr>
          <a:xfrm>
            <a:off x="3994912" y="4672681"/>
            <a:ext cx="152400" cy="381000"/>
            <a:chOff x="5257800" y="5715000"/>
            <a:chExt cx="152400" cy="381000"/>
          </a:xfrm>
        </p:grpSpPr>
        <p:cxnSp>
          <p:nvCxnSpPr>
            <p:cNvPr id="50" name="Straight Connector 27">
              <a:extLst>
                <a:ext uri="{FF2B5EF4-FFF2-40B4-BE49-F238E27FC236}">
                  <a16:creationId xmlns:a16="http://schemas.microsoft.com/office/drawing/2014/main" id="{5CC80F54-9C27-4699-B406-7A86AFF0BE5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8">
              <a:extLst>
                <a:ext uri="{FF2B5EF4-FFF2-40B4-BE49-F238E27FC236}">
                  <a16:creationId xmlns:a16="http://schemas.microsoft.com/office/drawing/2014/main" id="{A5BD712B-3824-44BD-8859-1CF79F2E4E77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234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56" grpId="0"/>
      <p:bldP spid="58" grpId="0"/>
      <p:bldP spid="67" grpId="0"/>
      <p:bldP spid="71" grpId="0" animBg="1"/>
      <p:bldP spid="72" grpId="0"/>
      <p:bldP spid="73" grpId="0"/>
      <p:bldP spid="74" grpId="0" animBg="1"/>
      <p:bldP spid="75" grpId="0"/>
      <p:bldP spid="36" grpId="0"/>
      <p:bldP spid="37" grpId="0" animBg="1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t="-1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0242884" y="6550224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6A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14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048000"/>
                <a:ext cx="2106602" cy="595484"/>
              </a:xfrm>
              <a:prstGeom prst="rect">
                <a:avLst/>
              </a:prstGeom>
              <a:blipFill>
                <a:blip r:embed="rId3"/>
                <a:stretch>
                  <a:fillRect l="-21557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5638800" y="1447801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38800" y="1752601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Explain why this shows the statement is true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305801" y="2718732"/>
                <a:ext cx="1400115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r>
                        <a:rPr lang="en-US" sz="1200" i="1">
                          <a:latin typeface="Cambria Math"/>
                        </a:rPr>
                        <m:t>(1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1" y="2718732"/>
                <a:ext cx="1400115" cy="280333"/>
              </a:xfrm>
              <a:prstGeom prst="rect">
                <a:avLst/>
              </a:prstGeom>
              <a:blipFill>
                <a:blip r:embed="rId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4250871" y="5517083"/>
            <a:ext cx="152400" cy="381000"/>
            <a:chOff x="5257800" y="5715000"/>
            <a:chExt cx="152400" cy="381000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889212" y="2718733"/>
                <a:ext cx="132921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212" y="2718733"/>
                <a:ext cx="1329210" cy="2803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6096001" y="2209801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305800" y="2209801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(k + 1)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120360" y="3678387"/>
                <a:ext cx="18288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r>
                        <a:rPr lang="en-US" sz="1200" i="1">
                          <a:latin typeface="Cambria Math"/>
                        </a:rPr>
                        <m:t>(1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(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+1−1)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360" y="3678387"/>
                <a:ext cx="1828800" cy="280333"/>
              </a:xfrm>
              <a:prstGeom prst="rect">
                <a:avLst/>
              </a:prstGeom>
              <a:blipFill>
                <a:blip r:embed="rId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8965596" y="3092402"/>
            <a:ext cx="0" cy="50668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005856" y="3092402"/>
            <a:ext cx="1449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the first ‘k’ as ‘k + 1 – 1’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67400" y="4069562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Written in this way, you can see that the k’s in the first statement have all been replaced with ‘k + 1’s</a:t>
            </a:r>
          </a:p>
        </p:txBody>
      </p:sp>
      <p:sp>
        <p:nvSpPr>
          <p:cNvPr id="52" name="Oval 51"/>
          <p:cNvSpPr/>
          <p:nvPr/>
        </p:nvSpPr>
        <p:spPr>
          <a:xfrm>
            <a:off x="6432950" y="2694265"/>
            <a:ext cx="1524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6935435" y="2739203"/>
            <a:ext cx="152400" cy="152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8680308" y="3721096"/>
            <a:ext cx="457200" cy="19099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9497653" y="3712191"/>
            <a:ext cx="290067" cy="14538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798399" y="4592783"/>
            <a:ext cx="441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statement was true for n = 1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also showed that if it is true for one statement, it is true for the next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 the formula has been proven!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will need to become familiar with manipulating powers in the way shown here!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D903EC0F-CF8C-4BEB-9831-45926389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5C79258-FBD1-4F98-BA09-1F74742C9E5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9" name="Group 63">
            <a:extLst>
              <a:ext uri="{FF2B5EF4-FFF2-40B4-BE49-F238E27FC236}">
                <a16:creationId xmlns:a16="http://schemas.microsoft.com/office/drawing/2014/main" id="{2143E859-FA8F-43E8-8629-836DB92176F8}"/>
              </a:ext>
            </a:extLst>
          </p:cNvPr>
          <p:cNvGrpSpPr/>
          <p:nvPr/>
        </p:nvGrpSpPr>
        <p:grpSpPr>
          <a:xfrm>
            <a:off x="4145449" y="5259261"/>
            <a:ext cx="152400" cy="381000"/>
            <a:chOff x="5257800" y="5715000"/>
            <a:chExt cx="152400" cy="381000"/>
          </a:xfrm>
        </p:grpSpPr>
        <p:cxnSp>
          <p:nvCxnSpPr>
            <p:cNvPr id="40" name="Straight Connector 64">
              <a:extLst>
                <a:ext uri="{FF2B5EF4-FFF2-40B4-BE49-F238E27FC236}">
                  <a16:creationId xmlns:a16="http://schemas.microsoft.com/office/drawing/2014/main" id="{617453A5-1E06-4F1D-91CC-B4CAC64D405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65">
              <a:extLst>
                <a:ext uri="{FF2B5EF4-FFF2-40B4-BE49-F238E27FC236}">
                  <a16:creationId xmlns:a16="http://schemas.microsoft.com/office/drawing/2014/main" id="{390E4B1A-BE03-419D-A4E8-7BA583FC9DD0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29">
            <a:extLst>
              <a:ext uri="{FF2B5EF4-FFF2-40B4-BE49-F238E27FC236}">
                <a16:creationId xmlns:a16="http://schemas.microsoft.com/office/drawing/2014/main" id="{8667EB44-8FB9-46B0-A260-8D8E9BFBEF12}"/>
              </a:ext>
            </a:extLst>
          </p:cNvPr>
          <p:cNvGrpSpPr/>
          <p:nvPr/>
        </p:nvGrpSpPr>
        <p:grpSpPr>
          <a:xfrm>
            <a:off x="4266181" y="4908210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30">
              <a:extLst>
                <a:ext uri="{FF2B5EF4-FFF2-40B4-BE49-F238E27FC236}">
                  <a16:creationId xmlns:a16="http://schemas.microsoft.com/office/drawing/2014/main" id="{386983F7-2B79-4EB9-9F7D-9D861963FAB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31">
              <a:extLst>
                <a:ext uri="{FF2B5EF4-FFF2-40B4-BE49-F238E27FC236}">
                  <a16:creationId xmlns:a16="http://schemas.microsoft.com/office/drawing/2014/main" id="{1F9CA22E-E125-460C-B214-2D71A2F43A3C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26">
            <a:extLst>
              <a:ext uri="{FF2B5EF4-FFF2-40B4-BE49-F238E27FC236}">
                <a16:creationId xmlns:a16="http://schemas.microsoft.com/office/drawing/2014/main" id="{52C8ED97-748C-4080-B9C9-C0A902BF6E22}"/>
              </a:ext>
            </a:extLst>
          </p:cNvPr>
          <p:cNvGrpSpPr/>
          <p:nvPr/>
        </p:nvGrpSpPr>
        <p:grpSpPr>
          <a:xfrm>
            <a:off x="3994912" y="4672681"/>
            <a:ext cx="152400" cy="381000"/>
            <a:chOff x="5257800" y="5715000"/>
            <a:chExt cx="152400" cy="381000"/>
          </a:xfrm>
        </p:grpSpPr>
        <p:cxnSp>
          <p:nvCxnSpPr>
            <p:cNvPr id="61" name="Straight Connector 27">
              <a:extLst>
                <a:ext uri="{FF2B5EF4-FFF2-40B4-BE49-F238E27FC236}">
                  <a16:creationId xmlns:a16="http://schemas.microsoft.com/office/drawing/2014/main" id="{24236AE0-79BE-480D-B854-149CD70C04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8">
              <a:extLst>
                <a:ext uri="{FF2B5EF4-FFF2-40B4-BE49-F238E27FC236}">
                  <a16:creationId xmlns:a16="http://schemas.microsoft.com/office/drawing/2014/main" id="{9DDB102D-FA10-414E-8BE5-61539199CCA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9334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36" grpId="0"/>
      <p:bldP spid="47" grpId="0"/>
      <p:bldP spid="48" grpId="0"/>
      <p:bldP spid="49" grpId="0"/>
      <p:bldP spid="50" grpId="0"/>
      <p:bldP spid="8" grpId="0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Q4-5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Q6-7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580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3505200" cy="4724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obtain a proof for the summation of a series, by using the induction method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 way ‘proof by mathematical induction’ works is often likened to knocking dominoes over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If the dominoes are lined up, then you knock over the first one, every domino afterwards will fall down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  <a:hlinkClick r:id="rId2"/>
              </a:rPr>
              <a:t>iPhone Dominoes</a:t>
            </a: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Mathematically, if we want to prove that something is true for all possible cases, we cannot do it numerically (as the numbers would just go on forever)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However, if we show that if one case is true, and so is the next case, then we can therefore show it is true for every case…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1524001"/>
            <a:ext cx="2404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u="sng" dirty="0">
                <a:latin typeface="Comic Sans MS" pitchFamily="66" charset="0"/>
              </a:rPr>
              <a:t>How this works mathematically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1905001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BASIS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400" y="1905001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itchFamily="66" charset="0"/>
                <a:sym typeface="Wingdings" pitchFamily="2" charset="2"/>
              </a:rPr>
              <a:t> Show that the statement to be proven works for the case n = 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99920" y="2590801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ASSUMPTION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95319" y="2590801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itchFamily="66" charset="0"/>
                <a:sym typeface="Wingdings" pitchFamily="2" charset="2"/>
              </a:rPr>
              <a:t> Assume that the statement is true for n = k (just replace the ns with </a:t>
            </a:r>
            <a:r>
              <a:rPr lang="en-US" sz="1200" dirty="0" err="1">
                <a:latin typeface="Comic Sans MS" pitchFamily="66" charset="0"/>
                <a:sym typeface="Wingdings" pitchFamily="2" charset="2"/>
              </a:rPr>
              <a:t>ks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!)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2753" y="3352801"/>
            <a:ext cx="1103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INDUCTIVE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8152" y="33528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Show that if the statement is true for n = k, it is also true for n = k + 1 (</a:t>
            </a:r>
            <a:r>
              <a:rPr lang="en-US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 – the next case)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This is harder to explain without an example. Essentially you find a way to express the next ‘case’ using k and show that it is equivalent to replacing k with ‘k + 1’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1" y="5257801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CONCLUSION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4200" y="5257801"/>
            <a:ext cx="350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You have shown that if the statement is true for one case, it must be true for the next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As it was true for n = 1, it must therefore be true for n = 2, 3, 4 and so on, PROVING the statement!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80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t="-1072" b="-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95601" y="3886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1" y="3886200"/>
                <a:ext cx="1352743" cy="595484"/>
              </a:xfrm>
              <a:prstGeom prst="rect">
                <a:avLst/>
              </a:prstGeom>
              <a:blipFill>
                <a:blip r:embed="rId3"/>
                <a:stretch>
                  <a:fillRect l="-34579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4114800" y="3657600"/>
            <a:ext cx="12954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4038600" y="43434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34001" y="3352801"/>
            <a:ext cx="146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means ‘n can be any positive integer’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33601" y="4800601"/>
            <a:ext cx="146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formula for the sequence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10000" y="4800601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formula for the sum of the first n terms of the sequence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3200400" y="43434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タイトル 1">
            <a:extLst>
              <a:ext uri="{FF2B5EF4-FFF2-40B4-BE49-F238E27FC236}">
                <a16:creationId xmlns:a16="http://schemas.microsoft.com/office/drawing/2014/main" id="{A502D91D-1FC7-4181-8FC3-A3F14AB2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C8C8EF8-3EBB-4347-911A-7996EE23CAF7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87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t="-1072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95601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1" y="3463771"/>
                <a:ext cx="1352743" cy="595484"/>
              </a:xfrm>
              <a:prstGeom prst="rect">
                <a:avLst/>
              </a:prstGeom>
              <a:blipFill>
                <a:blip r:embed="rId3"/>
                <a:stretch>
                  <a:fillRect l="-34579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715001" y="152400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1828801"/>
            <a:ext cx="3892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10401" y="21336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1" y="2133600"/>
                <a:ext cx="1352743" cy="595484"/>
              </a:xfrm>
              <a:prstGeom prst="rect">
                <a:avLst/>
              </a:prstGeom>
              <a:blipFill>
                <a:blip r:embed="rId4"/>
                <a:stretch>
                  <a:fillRect l="-34579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638800" y="3505201"/>
                <a:ext cx="988860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505201"/>
                <a:ext cx="988860" cy="610167"/>
              </a:xfrm>
              <a:prstGeom prst="rect">
                <a:avLst/>
              </a:prstGeom>
              <a:blipFill>
                <a:blip r:embed="rId5"/>
                <a:stretch>
                  <a:fillRect l="-47436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867401" y="4191001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4191001"/>
                <a:ext cx="463075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10601" y="3657601"/>
                <a:ext cx="5052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1" y="3657601"/>
                <a:ext cx="505267" cy="276999"/>
              </a:xfrm>
              <a:prstGeom prst="rect">
                <a:avLst/>
              </a:prstGeom>
              <a:blipFill>
                <a:blip r:embed="rId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610601" y="4191001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1" y="4191001"/>
                <a:ext cx="463075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7086600" y="2743200"/>
            <a:ext cx="838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001000" y="2743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6400800" y="38100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8915400" y="38100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29400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8305800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562600" y="28956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839200" y="28956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781801" y="3657601"/>
            <a:ext cx="175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296401" y="3886201"/>
            <a:ext cx="990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91201" y="4800601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3929743" y="4710766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3DF4BBF7-9B98-4B2F-B23D-F4A21988B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364A307-147A-4FE6-8EBA-627DF547996A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6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0" grpId="0"/>
      <p:bldP spid="22" grpId="0"/>
      <p:bldP spid="23" grpId="0"/>
      <p:bldP spid="25" grpId="0"/>
      <p:bldP spid="26" grpId="0"/>
      <p:bldP spid="12" grpId="0" animBg="1"/>
      <p:bldP spid="28" grpId="0" animBg="1"/>
      <p:bldP spid="33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t="-1072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715000" y="1447801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1752601"/>
            <a:ext cx="3680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10401" y="1981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1" y="1981200"/>
                <a:ext cx="1352743" cy="595484"/>
              </a:xfrm>
              <a:prstGeom prst="rect">
                <a:avLst/>
              </a:prstGeom>
              <a:blipFill>
                <a:blip r:embed="rId3"/>
                <a:stretch>
                  <a:fillRect l="-34579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27915" y="2623458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915" y="2623458"/>
                <a:ext cx="1147045" cy="614399"/>
              </a:xfrm>
              <a:prstGeom prst="rect">
                <a:avLst/>
              </a:prstGeom>
              <a:blipFill>
                <a:blip r:embed="rId4"/>
                <a:stretch>
                  <a:fillRect l="-39560" t="-89796" b="-140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629400" y="2819401"/>
                <a:ext cx="24801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1+3+5+7+9 +.. ..+ (2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−1</m:t>
                      </m:r>
                      <m:r>
                        <a:rPr lang="en-GB" sz="120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819401"/>
                <a:ext cx="2480166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926286" y="2808515"/>
                <a:ext cx="5427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6286" y="2808515"/>
                <a:ext cx="54271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7162800" y="3167742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29944" y="3668486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770915" y="3080657"/>
            <a:ext cx="216625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932714" y="2775857"/>
            <a:ext cx="6096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8360228" y="2775857"/>
            <a:ext cx="6096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Connector 45"/>
          <p:cNvCxnSpPr/>
          <p:nvPr/>
        </p:nvCxnSpPr>
        <p:spPr>
          <a:xfrm>
            <a:off x="9111343" y="3080657"/>
            <a:ext cx="251157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9274628" y="3233057"/>
            <a:ext cx="152400" cy="3048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371114" y="3690258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k</a:t>
            </a:r>
            <a:r>
              <a:rPr lang="en-GB" sz="1200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4245746" y="4978893"/>
            <a:ext cx="152400" cy="381000"/>
            <a:chOff x="5257800" y="5715000"/>
            <a:chExt cx="152400" cy="38100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D15E11F1-F8C7-470A-A4D1-F1D3BFEE8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8F58FFC-D197-4280-BD9A-B39D73FF97D3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">
                <a:extLst>
                  <a:ext uri="{FF2B5EF4-FFF2-40B4-BE49-F238E27FC236}">
                    <a16:creationId xmlns:a16="http://schemas.microsoft.com/office/drawing/2014/main" id="{5CCE27F1-D06E-47B5-9DEB-D3B339B223D6}"/>
                  </a:ext>
                </a:extLst>
              </p:cNvPr>
              <p:cNvSpPr txBox="1"/>
              <p:nvPr/>
            </p:nvSpPr>
            <p:spPr>
              <a:xfrm>
                <a:off x="2895601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">
                <a:extLst>
                  <a:ext uri="{FF2B5EF4-FFF2-40B4-BE49-F238E27FC236}">
                    <a16:creationId xmlns:a16="http://schemas.microsoft.com/office/drawing/2014/main" id="{5CCE27F1-D06E-47B5-9DEB-D3B339B22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1" y="3463771"/>
                <a:ext cx="1352743" cy="595484"/>
              </a:xfrm>
              <a:prstGeom prst="rect">
                <a:avLst/>
              </a:prstGeom>
              <a:blipFill>
                <a:blip r:embed="rId7"/>
                <a:stretch>
                  <a:fillRect l="-34579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43">
            <a:extLst>
              <a:ext uri="{FF2B5EF4-FFF2-40B4-BE49-F238E27FC236}">
                <a16:creationId xmlns:a16="http://schemas.microsoft.com/office/drawing/2014/main" id="{462F6CC1-4EFE-4B44-A30A-12E960B7FBC5}"/>
              </a:ext>
            </a:extLst>
          </p:cNvPr>
          <p:cNvGrpSpPr/>
          <p:nvPr/>
        </p:nvGrpSpPr>
        <p:grpSpPr>
          <a:xfrm>
            <a:off x="3929743" y="4710766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38">
              <a:extLst>
                <a:ext uri="{FF2B5EF4-FFF2-40B4-BE49-F238E27FC236}">
                  <a16:creationId xmlns:a16="http://schemas.microsoft.com/office/drawing/2014/main" id="{03D8F015-D705-4E86-BC49-239099B97F4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9">
              <a:extLst>
                <a:ext uri="{FF2B5EF4-FFF2-40B4-BE49-F238E27FC236}">
                  <a16:creationId xmlns:a16="http://schemas.microsoft.com/office/drawing/2014/main" id="{25B00FF2-C8AD-47A5-8E2E-8E6A58BB911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056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0" grpId="0"/>
      <p:bldP spid="29" grpId="0"/>
      <p:bldP spid="30" grpId="0"/>
      <p:bldP spid="38" grpId="0"/>
      <p:bldP spid="42" grpId="0"/>
      <p:bldP spid="11" grpId="0" animBg="1"/>
      <p:bldP spid="11" grpId="1" animBg="1"/>
      <p:bldP spid="45" grpId="0" animBg="1"/>
      <p:bldP spid="45" grpId="1" animBg="1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t="-1072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715000" y="1447801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1752601"/>
            <a:ext cx="3680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10401" y="1981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1" y="1981200"/>
                <a:ext cx="1352743" cy="595484"/>
              </a:xfrm>
              <a:prstGeom prst="rect">
                <a:avLst/>
              </a:prstGeom>
              <a:blipFill>
                <a:blip r:embed="rId3"/>
                <a:stretch>
                  <a:fillRect l="-34579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27915" y="2623458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915" y="2623458"/>
                <a:ext cx="1147045" cy="614399"/>
              </a:xfrm>
              <a:prstGeom prst="rect">
                <a:avLst/>
              </a:prstGeom>
              <a:blipFill>
                <a:blip r:embed="rId4"/>
                <a:stretch>
                  <a:fillRect l="-39560" t="-89796" b="-140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629400" y="2819401"/>
                <a:ext cx="24801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1+3+5+7+9 +.. ..+ (2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−1</m:t>
                      </m:r>
                      <m:r>
                        <a:rPr lang="en-GB" sz="120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819401"/>
                <a:ext cx="2480166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926286" y="2808515"/>
                <a:ext cx="5427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6286" y="2808515"/>
                <a:ext cx="54271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5715001" y="3352801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6576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4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38801" y="4191001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4191001"/>
                <a:ext cx="1147045" cy="614399"/>
              </a:xfrm>
              <a:prstGeom prst="rect">
                <a:avLst/>
              </a:prstGeom>
              <a:blipFill>
                <a:blip r:embed="rId7"/>
                <a:stretch>
                  <a:fillRect l="-41111" t="-87755" b="-140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40287" y="4386944"/>
                <a:ext cx="24796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1+3+5+7+9 +.. ..+ 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287" y="4386944"/>
                <a:ext cx="2479653" cy="276999"/>
              </a:xfrm>
              <a:prstGeom prst="rect">
                <a:avLst/>
              </a:prstGeom>
              <a:blipFill>
                <a:blip r:embed="rId8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433458" y="4713515"/>
                <a:ext cx="34266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1+3+5+7+9 +.. ..+ 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1200">
                          <a:latin typeface="Cambria Math"/>
                        </a:rPr>
                        <m:t>+(2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</m:t>
                      </m:r>
                      <m:r>
                        <a:rPr lang="en-GB" sz="120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458" y="4713515"/>
                <a:ext cx="3426643" cy="276999"/>
              </a:xfrm>
              <a:prstGeom prst="rect">
                <a:avLst/>
              </a:prstGeom>
              <a:blipFill>
                <a:blip r:embed="rId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705600" y="2819401"/>
            <a:ext cx="2286000" cy="27890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705600" y="4724400"/>
            <a:ext cx="2286000" cy="2648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9144000" y="2819400"/>
            <a:ext cx="298882" cy="2877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455229" y="5606144"/>
                <a:ext cx="13315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>
                          <a:latin typeface="Cambria Math"/>
                        </a:rPr>
                        <m:t>+(2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</m:t>
                      </m:r>
                      <m:r>
                        <a:rPr lang="en-GB" sz="120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5229" y="5606144"/>
                <a:ext cx="1331518" cy="276999"/>
              </a:xfrm>
              <a:prstGeom prst="rect">
                <a:avLst/>
              </a:prstGeom>
              <a:blipFill>
                <a:blip r:embed="rId10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954487" y="5127173"/>
            <a:ext cx="4060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replace the first part as we assumed it was equal to k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earlier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716487" y="5595257"/>
            <a:ext cx="249526" cy="2817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455229" y="6008915"/>
                <a:ext cx="9361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5229" y="6008915"/>
                <a:ext cx="936154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898048" y="4381878"/>
                <a:ext cx="133684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>
                          <a:latin typeface="Cambria Math"/>
                        </a:rPr>
                        <m:t>+ (2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8048" y="4381878"/>
                <a:ext cx="1336840" cy="276999"/>
              </a:xfrm>
              <a:prstGeom prst="rect">
                <a:avLst/>
              </a:prstGeom>
              <a:blipFill>
                <a:blip r:embed="rId1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4088167" y="5296270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6629401" y="38862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278E6DE4-38D5-4B5C-94C0-9DF5A97B3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184A96E-241B-4993-8400-4C7B0EC2F2A4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5" name="Group 51">
            <a:extLst>
              <a:ext uri="{FF2B5EF4-FFF2-40B4-BE49-F238E27FC236}">
                <a16:creationId xmlns:a16="http://schemas.microsoft.com/office/drawing/2014/main" id="{29B394CF-40C8-4E01-A55D-403FD444292F}"/>
              </a:ext>
            </a:extLst>
          </p:cNvPr>
          <p:cNvGrpSpPr/>
          <p:nvPr/>
        </p:nvGrpSpPr>
        <p:grpSpPr>
          <a:xfrm>
            <a:off x="4245746" y="4978893"/>
            <a:ext cx="152400" cy="381000"/>
            <a:chOff x="5257800" y="5715000"/>
            <a:chExt cx="152400" cy="381000"/>
          </a:xfrm>
        </p:grpSpPr>
        <p:cxnSp>
          <p:nvCxnSpPr>
            <p:cNvPr id="46" name="Straight Connector 52">
              <a:extLst>
                <a:ext uri="{FF2B5EF4-FFF2-40B4-BE49-F238E27FC236}">
                  <a16:creationId xmlns:a16="http://schemas.microsoft.com/office/drawing/2014/main" id="{64994D29-74FC-4396-B71B-2FE3A90DA4D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53">
              <a:extLst>
                <a:ext uri="{FF2B5EF4-FFF2-40B4-BE49-F238E27FC236}">
                  <a16:creationId xmlns:a16="http://schemas.microsoft.com/office/drawing/2014/main" id="{A1103494-C97F-4B12-A6FC-61B10379737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3">
                <a:extLst>
                  <a:ext uri="{FF2B5EF4-FFF2-40B4-BE49-F238E27FC236}">
                    <a16:creationId xmlns:a16="http://schemas.microsoft.com/office/drawing/2014/main" id="{38007E24-02B0-4D31-9AF1-3EFFA93A08C2}"/>
                  </a:ext>
                </a:extLst>
              </p:cNvPr>
              <p:cNvSpPr txBox="1"/>
              <p:nvPr/>
            </p:nvSpPr>
            <p:spPr>
              <a:xfrm>
                <a:off x="2895601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3">
                <a:extLst>
                  <a:ext uri="{FF2B5EF4-FFF2-40B4-BE49-F238E27FC236}">
                    <a16:creationId xmlns:a16="http://schemas.microsoft.com/office/drawing/2014/main" id="{38007E24-02B0-4D31-9AF1-3EFFA93A08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1" y="3463771"/>
                <a:ext cx="1352743" cy="595484"/>
              </a:xfrm>
              <a:prstGeom prst="rect">
                <a:avLst/>
              </a:prstGeom>
              <a:blipFill>
                <a:blip r:embed="rId13"/>
                <a:stretch>
                  <a:fillRect l="-34579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43">
            <a:extLst>
              <a:ext uri="{FF2B5EF4-FFF2-40B4-BE49-F238E27FC236}">
                <a16:creationId xmlns:a16="http://schemas.microsoft.com/office/drawing/2014/main" id="{7A4D7BA3-E75C-4C83-B466-1D25065B187F}"/>
              </a:ext>
            </a:extLst>
          </p:cNvPr>
          <p:cNvGrpSpPr/>
          <p:nvPr/>
        </p:nvGrpSpPr>
        <p:grpSpPr>
          <a:xfrm>
            <a:off x="3929743" y="4710766"/>
            <a:ext cx="152400" cy="381000"/>
            <a:chOff x="5257800" y="5715000"/>
            <a:chExt cx="152400" cy="381000"/>
          </a:xfrm>
        </p:grpSpPr>
        <p:cxnSp>
          <p:nvCxnSpPr>
            <p:cNvPr id="56" name="Straight Connector 38">
              <a:extLst>
                <a:ext uri="{FF2B5EF4-FFF2-40B4-BE49-F238E27FC236}">
                  <a16:creationId xmlns:a16="http://schemas.microsoft.com/office/drawing/2014/main" id="{5A516EA4-08BE-4B13-8FBA-852FE3AF79D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39">
              <a:extLst>
                <a:ext uri="{FF2B5EF4-FFF2-40B4-BE49-F238E27FC236}">
                  <a16:creationId xmlns:a16="http://schemas.microsoft.com/office/drawing/2014/main" id="{702411EF-1874-45B4-8B3F-8EC24FBF997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157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2" grpId="0"/>
      <p:bldP spid="33" grpId="0"/>
      <p:bldP spid="7" grpId="0" animBg="1"/>
      <p:bldP spid="7" grpId="1" animBg="1"/>
      <p:bldP spid="34" grpId="0" animBg="1"/>
      <p:bldP spid="34" grpId="1" animBg="1"/>
      <p:bldP spid="35" grpId="0" animBg="1"/>
      <p:bldP spid="35" grpId="1" animBg="1"/>
      <p:bldP spid="36" grpId="0"/>
      <p:bldP spid="10" grpId="0"/>
      <p:bldP spid="37" grpId="0" animBg="1"/>
      <p:bldP spid="37" grpId="1" animBg="1"/>
      <p:bldP spid="39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t="-1072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19801" y="2209801"/>
                <a:ext cx="1337289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2209801"/>
                <a:ext cx="1337289" cy="614399"/>
              </a:xfrm>
              <a:prstGeom prst="rect">
                <a:avLst/>
              </a:prstGeom>
              <a:blipFill>
                <a:blip r:embed="rId3"/>
                <a:stretch>
                  <a:fillRect l="-33962" t="-87755" b="-140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229600" y="2209801"/>
                <a:ext cx="1738938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209801"/>
                <a:ext cx="1738938" cy="614399"/>
              </a:xfrm>
              <a:prstGeom prst="rect">
                <a:avLst/>
              </a:prstGeom>
              <a:blipFill>
                <a:blip r:embed="rId4"/>
                <a:stretch>
                  <a:fillRect l="-27007" t="-87755" b="-140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638800" y="289560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assumed that for n = k, the sum of the series would be equal to k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001000" y="2895601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Using this assumption, we showed that the summation for (k + 1) is equal to (k + 1)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010401" y="1600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1" y="1600200"/>
                <a:ext cx="1352743" cy="595484"/>
              </a:xfrm>
              <a:prstGeom prst="rect">
                <a:avLst/>
              </a:prstGeom>
              <a:blipFill>
                <a:blip r:embed="rId5"/>
                <a:stretch>
                  <a:fillRect l="-34579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5410200" y="3657600"/>
            <a:ext cx="495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if the statement is true for one value, it will therefore be true for the next value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it is true for the next value, it will therefore be true for the value after that, and so on…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However, this all relies on the assumption being correct…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for the BASIS step, we showed that the statement is true for n = 1?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Well because it is true for n = 1, it must therefore be true for n = 2, n = 3……… and so on!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statement is therefore true for all values of n!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4213934" y="5556682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5715000" y="1371601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B6C2A525-FAB9-45F4-9774-F6B3F2F27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CDA0F25-6BE9-4952-A681-AF766C17D139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1" name="Group 39">
            <a:extLst>
              <a:ext uri="{FF2B5EF4-FFF2-40B4-BE49-F238E27FC236}">
                <a16:creationId xmlns:a16="http://schemas.microsoft.com/office/drawing/2014/main" id="{50392708-6421-446E-845C-C5B7C1E6286A}"/>
              </a:ext>
            </a:extLst>
          </p:cNvPr>
          <p:cNvGrpSpPr/>
          <p:nvPr/>
        </p:nvGrpSpPr>
        <p:grpSpPr>
          <a:xfrm>
            <a:off x="4088167" y="5296270"/>
            <a:ext cx="152400" cy="381000"/>
            <a:chOff x="5257800" y="5715000"/>
            <a:chExt cx="152400" cy="381000"/>
          </a:xfrm>
        </p:grpSpPr>
        <p:cxnSp>
          <p:nvCxnSpPr>
            <p:cNvPr id="32" name="Straight Connector 40">
              <a:extLst>
                <a:ext uri="{FF2B5EF4-FFF2-40B4-BE49-F238E27FC236}">
                  <a16:creationId xmlns:a16="http://schemas.microsoft.com/office/drawing/2014/main" id="{0C8F93B5-18DE-4FAA-9478-05AEA4B89C8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41">
              <a:extLst>
                <a:ext uri="{FF2B5EF4-FFF2-40B4-BE49-F238E27FC236}">
                  <a16:creationId xmlns:a16="http://schemas.microsoft.com/office/drawing/2014/main" id="{41E47158-87E1-41F4-8227-9CF19C22132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51">
            <a:extLst>
              <a:ext uri="{FF2B5EF4-FFF2-40B4-BE49-F238E27FC236}">
                <a16:creationId xmlns:a16="http://schemas.microsoft.com/office/drawing/2014/main" id="{4A48032D-18D2-4526-90CC-512FDAD0D342}"/>
              </a:ext>
            </a:extLst>
          </p:cNvPr>
          <p:cNvGrpSpPr/>
          <p:nvPr/>
        </p:nvGrpSpPr>
        <p:grpSpPr>
          <a:xfrm>
            <a:off x="4245746" y="4978893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52">
              <a:extLst>
                <a:ext uri="{FF2B5EF4-FFF2-40B4-BE49-F238E27FC236}">
                  <a16:creationId xmlns:a16="http://schemas.microsoft.com/office/drawing/2014/main" id="{4D54937F-ED9E-48F1-B086-734BD8D4387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53">
              <a:extLst>
                <a:ext uri="{FF2B5EF4-FFF2-40B4-BE49-F238E27FC236}">
                  <a16:creationId xmlns:a16="http://schemas.microsoft.com/office/drawing/2014/main" id="{30B28454-D9DD-45CA-AB80-68B3A068243C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">
                <a:extLst>
                  <a:ext uri="{FF2B5EF4-FFF2-40B4-BE49-F238E27FC236}">
                    <a16:creationId xmlns:a16="http://schemas.microsoft.com/office/drawing/2014/main" id="{8B86B3B9-DED9-4F34-98F3-60477ACA7C72}"/>
                  </a:ext>
                </a:extLst>
              </p:cNvPr>
              <p:cNvSpPr txBox="1"/>
              <p:nvPr/>
            </p:nvSpPr>
            <p:spPr>
              <a:xfrm>
                <a:off x="2895601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">
                <a:extLst>
                  <a:ext uri="{FF2B5EF4-FFF2-40B4-BE49-F238E27FC236}">
                    <a16:creationId xmlns:a16="http://schemas.microsoft.com/office/drawing/2014/main" id="{8B86B3B9-DED9-4F34-98F3-60477ACA7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1" y="3463771"/>
                <a:ext cx="1352743" cy="595484"/>
              </a:xfrm>
              <a:prstGeom prst="rect">
                <a:avLst/>
              </a:prstGeom>
              <a:blipFill>
                <a:blip r:embed="rId6"/>
                <a:stretch>
                  <a:fillRect l="-34579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43">
            <a:extLst>
              <a:ext uri="{FF2B5EF4-FFF2-40B4-BE49-F238E27FC236}">
                <a16:creationId xmlns:a16="http://schemas.microsoft.com/office/drawing/2014/main" id="{D77BE693-4883-47A7-8580-0C8B41C2827E}"/>
              </a:ext>
            </a:extLst>
          </p:cNvPr>
          <p:cNvGrpSpPr/>
          <p:nvPr/>
        </p:nvGrpSpPr>
        <p:grpSpPr>
          <a:xfrm>
            <a:off x="3929743" y="4710766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B818C1-EF93-4FE1-B2EC-58FDF6B306F3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39">
              <a:extLst>
                <a:ext uri="{FF2B5EF4-FFF2-40B4-BE49-F238E27FC236}">
                  <a16:creationId xmlns:a16="http://schemas.microsoft.com/office/drawing/2014/main" id="{C8352AB8-A6CE-4636-97F6-D4AAE2F3AD1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4142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0" grpId="0"/>
      <p:bldP spid="11" grpId="0"/>
      <p:bldP spid="41" grpId="0"/>
      <p:bldP spid="4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l="-362" t="-268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14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124200"/>
                <a:ext cx="2173224" cy="595484"/>
              </a:xfrm>
              <a:prstGeom prst="rect">
                <a:avLst/>
              </a:prstGeom>
              <a:blipFill>
                <a:blip r:embed="rId3"/>
                <a:stretch>
                  <a:fillRect l="-20930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715001" y="152400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954363" y="21336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363" y="2133600"/>
                <a:ext cx="2173224" cy="595484"/>
              </a:xfrm>
              <a:prstGeom prst="rect">
                <a:avLst/>
              </a:prstGeom>
              <a:blipFill>
                <a:blip r:embed="rId4"/>
                <a:stretch>
                  <a:fillRect l="-21512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63763" y="3276601"/>
                <a:ext cx="711412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763" y="3276601"/>
                <a:ext cx="711412" cy="610167"/>
              </a:xfrm>
              <a:prstGeom prst="rect">
                <a:avLst/>
              </a:prstGeom>
              <a:blipFill>
                <a:blip r:embed="rId5"/>
                <a:stretch>
                  <a:fillRect l="-64912" t="-87755" b="-140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63764" y="4038601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764" y="4038601"/>
                <a:ext cx="463075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259288" y="3429001"/>
                <a:ext cx="150656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(1)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1+1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9288" y="3429001"/>
                <a:ext cx="1506566" cy="4392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716489" y="4038601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6489" y="4038601"/>
                <a:ext cx="463075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6954363" y="2819400"/>
            <a:ext cx="609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716363" y="2819400"/>
            <a:ext cx="1295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649563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402163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82763" y="28956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783163" y="29718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1" name="Arc 20"/>
          <p:cNvSpPr/>
          <p:nvPr/>
        </p:nvSpPr>
        <p:spPr>
          <a:xfrm>
            <a:off x="6420963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9478488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725764" y="3429001"/>
            <a:ext cx="152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859488" y="37338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11364" y="4800601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3935767" y="4760650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5715000" y="1828801"/>
            <a:ext cx="3892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66BAF952-2A0E-49F9-A84F-0C8FC9183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2D1016F-E190-4AB9-ABF7-6D5C7EAC97E3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33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  <p:bldP spid="9" grpId="0"/>
      <p:bldP spid="10" grpId="0"/>
      <p:bldP spid="4" grpId="0"/>
      <p:bldP spid="13" grpId="0"/>
      <p:bldP spid="19" grpId="0"/>
      <p:bldP spid="20" grpId="0"/>
      <p:bldP spid="21" grpId="0" animBg="1"/>
      <p:bldP spid="22" grpId="0" animBg="1"/>
      <p:bldP spid="23" grpId="0"/>
      <p:bldP spid="24" grpId="0"/>
      <p:bldP spid="25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0"/>
                <a:ext cx="3505200" cy="4724400"/>
              </a:xfrm>
              <a:blipFill>
                <a:blip r:embed="rId2"/>
                <a:stretch>
                  <a:fillRect l="-362" t="-268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14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124200"/>
                <a:ext cx="2173224" cy="595484"/>
              </a:xfrm>
              <a:prstGeom prst="rect">
                <a:avLst/>
              </a:prstGeom>
              <a:blipFill>
                <a:blip r:embed="rId3"/>
                <a:stretch>
                  <a:fillRect l="-20930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715000" y="1524001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5001" y="1828801"/>
            <a:ext cx="3191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03126" y="2186050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126" y="2186050"/>
                <a:ext cx="869597" cy="614399"/>
              </a:xfrm>
              <a:prstGeom prst="rect">
                <a:avLst/>
              </a:prstGeom>
              <a:blipFill>
                <a:blip r:embed="rId4"/>
                <a:stretch>
                  <a:fillRect l="-52857" t="-86000" b="-1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477001" y="2362201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1+4+9+16………+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1" y="2362201"/>
                <a:ext cx="195906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305801" y="2286001"/>
                <a:ext cx="1672637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1" y="2286001"/>
                <a:ext cx="1672637" cy="4392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4284955" y="5056573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H="1">
            <a:off x="7010400" y="28194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867401" y="3352801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553200" y="2743200"/>
            <a:ext cx="1828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019800" y="2362200"/>
            <a:ext cx="304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077200" y="2362200"/>
            <a:ext cx="304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8534400" y="2743200"/>
            <a:ext cx="14478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9220200" y="2819401"/>
            <a:ext cx="284018" cy="43443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382000" y="3352801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the expression above</a:t>
            </a:r>
            <a:endParaRPr lang="en-GB" sz="1200" baseline="30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7BECD123-1DFB-4629-9EF7-390C22D24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CE26BF1-63B5-4E74-84D0-6F90438FB458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7" name="Group 26">
            <a:extLst>
              <a:ext uri="{FF2B5EF4-FFF2-40B4-BE49-F238E27FC236}">
                <a16:creationId xmlns:a16="http://schemas.microsoft.com/office/drawing/2014/main" id="{70CD72B4-6FA4-44EF-BD2E-37CA440B04A4}"/>
              </a:ext>
            </a:extLst>
          </p:cNvPr>
          <p:cNvGrpSpPr/>
          <p:nvPr/>
        </p:nvGrpSpPr>
        <p:grpSpPr>
          <a:xfrm>
            <a:off x="3935767" y="4760650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35798587-3209-4C28-A449-C8569777963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E59A88E6-FBCB-45C1-8068-BEE531ED1FF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765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/>
      <p:bldP spid="31" grpId="0"/>
      <p:bldP spid="32" grpId="0"/>
      <p:bldP spid="33" grpId="0"/>
      <p:bldP spid="38" grpId="0"/>
      <p:bldP spid="40" grpId="0" animBg="1"/>
      <p:bldP spid="40" grpId="1" animBg="1"/>
      <p:bldP spid="41" grpId="0" animBg="1"/>
      <p:bldP spid="41" grpId="1" animBg="1"/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2179</Words>
  <Application>Microsoft Office PowerPoint</Application>
  <PresentationFormat>Widescreen</PresentationFormat>
  <Paragraphs>501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2019-08-26T05:13:54Z</dcterms:modified>
</cp:coreProperties>
</file>