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9" r:id="rId3"/>
    <p:sldId id="264" r:id="rId4"/>
    <p:sldId id="265" r:id="rId5"/>
    <p:sldId id="266" r:id="rId6"/>
    <p:sldId id="271" r:id="rId7"/>
    <p:sldId id="267" r:id="rId8"/>
    <p:sldId id="268" r:id="rId9"/>
    <p:sldId id="269" r:id="rId10"/>
    <p:sldId id="272" r:id="rId11"/>
    <p:sldId id="270" r:id="rId12"/>
    <p:sldId id="273" r:id="rId13"/>
    <p:sldId id="274" r:id="rId14"/>
    <p:sldId id="275" r:id="rId15"/>
    <p:sldId id="618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186"/>
    <p:restoredTop sz="94421"/>
  </p:normalViewPr>
  <p:slideViewPr>
    <p:cSldViewPr snapToGrid="0" snapToObjects="1">
      <p:cViewPr varScale="1">
        <p:scale>
          <a:sx n="37" d="100"/>
          <a:sy n="37" d="100"/>
        </p:scale>
        <p:origin x="36" y="7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C50D9-2127-D945-A816-5D992604F3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FDD77E-29A6-0D41-A46F-5535ADC707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23A5D8-9C9D-8C42-8E84-33C0CEC33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39F975-3C87-AF4E-BE00-D884C0804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B15F6E-C731-6144-BFC7-E4B3FCB90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322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26749C-F96F-6741-A1CD-1F988BB85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76D8D1-7549-1845-981F-74D1BC9A1D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B4F4DD-96B2-FA40-AE96-CABEFAA04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D2AB1D-6F92-4A4D-885D-84ECB0C99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05A082-036A-9246-8F30-4FE07408C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131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C619AD-2296-E246-9F06-D36376E5D0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767244-F53B-EB4E-8F05-0AC74A914E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D26AA1-9DB7-7C48-ACD2-EAAC5C356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53A9A3-7114-B842-B051-0D463EFB7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D9266B-F273-D94A-8A3A-217BBFB4D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6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01898D-A3E4-ED44-B183-009AB1FAA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4793BE-AC4F-0D4B-8878-12AD730CF2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D6CF4D-E620-6140-B825-083F8BD10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7C343D-E444-9C4B-8F92-A52A6DF2D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06C1C9-34CB-204D-921F-6473B8BAE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195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A228C7-4D81-924E-AD98-81738BB3C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3EE089-B9AA-EB42-8539-EA38C0D891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D0191F-25A2-294F-B563-10FC77B4B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73B25E-BF64-2640-95ED-FA15CF4A6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F31823-842A-BE48-BD06-D866813E6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485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853CF-71B3-D54B-81B5-FA60E26DB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082982-663F-0941-A88C-8D5AAA6F29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DD7A18-4318-9347-8039-4B4F69C516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964A7C-9395-E042-AA4D-AFBD7A2E2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ED9C3D-EE94-944C-8096-864F4CDFF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66B5EB-9003-2A41-9A42-71CF69865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680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890BC-4E5E-4342-9D54-1CDD7CED4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6646D-5735-E64A-9686-09D26DDB89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725ECB-D8D2-DD4B-88BE-AF67D9E2B4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9EF7DF-DFDF-644C-AD4E-F9C3BDFA90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7C5F3E-A1D2-474B-8928-FE538339FA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7E5411-2D1D-5B4C-A12C-0EC6B0EA6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0BF440-4AE2-0F4D-AB79-F9EFF992C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E31655-22EE-1E4E-BC11-8BB3C2E69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488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DD553-3534-EF40-9829-C74F5D9F8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4C443B-16B2-3648-A96E-78521D349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640B4F-35AB-AF42-AE23-1C7B32AC7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63D7EE-2E46-BC4C-9EC7-E95B9B73A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926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4A2664-1C92-5448-BC77-DFF6704E1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C0264C-82C8-FB4F-95F6-01685AAE1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133F39-AB4C-034E-AAA5-7D10CC30D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255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6B186-3644-294B-8877-33DA3741D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9CCB6A-1EA5-AC45-BBF5-74183AA5B4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0F3278-02DA-C443-93E6-090E068846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3793E1-2139-4E49-B823-5C997A275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48E894-4164-0446-90F4-AA8194EEC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295428-F0F4-7D43-B19F-CD9F24C00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062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2C417-078A-4D4A-B0C4-39ED67255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89BA3E-FA4F-C849-9986-461783CF84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A2B122-0ECC-BA44-9F47-928F1C490F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918F78-C35E-6146-8304-EB91DE8EC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C59862-05C4-4245-8302-E8FA26B0E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D817BF-7805-6E48-918D-48B6A6DFA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282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A1164A-6B99-E349-B802-0F25D18AF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CC86E1-5678-E14C-AC4F-71A7AFD6E6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305D-6DC4-4143-B252-44A38F0332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E1B1CD-B6E0-4741-9029-1E24C58A57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E5AB6E-5094-EA46-B284-098D4517B6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604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3.png"/><Relationship Id="rId13" Type="http://schemas.openxmlformats.org/officeDocument/2006/relationships/image" Target="../media/image66.png"/><Relationship Id="rId18" Type="http://schemas.openxmlformats.org/officeDocument/2006/relationships/image" Target="../media/image71.png"/><Relationship Id="rId26" Type="http://schemas.openxmlformats.org/officeDocument/2006/relationships/image" Target="../media/image79.png"/><Relationship Id="rId3" Type="http://schemas.openxmlformats.org/officeDocument/2006/relationships/image" Target="../media/image27.png"/><Relationship Id="rId21" Type="http://schemas.openxmlformats.org/officeDocument/2006/relationships/image" Target="../media/image74.png"/><Relationship Id="rId7" Type="http://schemas.openxmlformats.org/officeDocument/2006/relationships/image" Target="../media/image62.png"/><Relationship Id="rId12" Type="http://schemas.openxmlformats.org/officeDocument/2006/relationships/image" Target="../media/image620.png"/><Relationship Id="rId17" Type="http://schemas.openxmlformats.org/officeDocument/2006/relationships/image" Target="../media/image70.png"/><Relationship Id="rId25" Type="http://schemas.openxmlformats.org/officeDocument/2006/relationships/image" Target="../media/image78.png"/><Relationship Id="rId2" Type="http://schemas.openxmlformats.org/officeDocument/2006/relationships/image" Target="../media/image60.png"/><Relationship Id="rId16" Type="http://schemas.openxmlformats.org/officeDocument/2006/relationships/image" Target="../media/image69.png"/><Relationship Id="rId20" Type="http://schemas.openxmlformats.org/officeDocument/2006/relationships/image" Target="../media/image7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1.png"/><Relationship Id="rId11" Type="http://schemas.openxmlformats.org/officeDocument/2006/relationships/image" Target="../media/image610.png"/><Relationship Id="rId24" Type="http://schemas.openxmlformats.org/officeDocument/2006/relationships/image" Target="../media/image77.png"/><Relationship Id="rId5" Type="http://schemas.openxmlformats.org/officeDocument/2006/relationships/image" Target="../media/image28.png"/><Relationship Id="rId15" Type="http://schemas.openxmlformats.org/officeDocument/2006/relationships/image" Target="../media/image68.png"/><Relationship Id="rId23" Type="http://schemas.openxmlformats.org/officeDocument/2006/relationships/image" Target="../media/image76.png"/><Relationship Id="rId10" Type="http://schemas.openxmlformats.org/officeDocument/2006/relationships/image" Target="../media/image65.png"/><Relationship Id="rId19" Type="http://schemas.openxmlformats.org/officeDocument/2006/relationships/image" Target="../media/image72.png"/><Relationship Id="rId4" Type="http://schemas.openxmlformats.org/officeDocument/2006/relationships/image" Target="../media/image24.png"/><Relationship Id="rId9" Type="http://schemas.openxmlformats.org/officeDocument/2006/relationships/image" Target="../media/image64.png"/><Relationship Id="rId14" Type="http://schemas.openxmlformats.org/officeDocument/2006/relationships/image" Target="../media/image67.png"/><Relationship Id="rId22" Type="http://schemas.openxmlformats.org/officeDocument/2006/relationships/image" Target="../media/image75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3.png"/><Relationship Id="rId13" Type="http://schemas.openxmlformats.org/officeDocument/2006/relationships/image" Target="../media/image74.png"/><Relationship Id="rId18" Type="http://schemas.openxmlformats.org/officeDocument/2006/relationships/image" Target="../media/image82.png"/><Relationship Id="rId3" Type="http://schemas.openxmlformats.org/officeDocument/2006/relationships/image" Target="../media/image27.png"/><Relationship Id="rId21" Type="http://schemas.openxmlformats.org/officeDocument/2006/relationships/image" Target="../media/image85.png"/><Relationship Id="rId7" Type="http://schemas.openxmlformats.org/officeDocument/2006/relationships/image" Target="../media/image62.png"/><Relationship Id="rId12" Type="http://schemas.openxmlformats.org/officeDocument/2006/relationships/image" Target="../media/image73.png"/><Relationship Id="rId17" Type="http://schemas.openxmlformats.org/officeDocument/2006/relationships/image" Target="../media/image81.png"/><Relationship Id="rId25" Type="http://schemas.openxmlformats.org/officeDocument/2006/relationships/image" Target="../media/image89.png"/><Relationship Id="rId2" Type="http://schemas.openxmlformats.org/officeDocument/2006/relationships/image" Target="../media/image60.png"/><Relationship Id="rId16" Type="http://schemas.openxmlformats.org/officeDocument/2006/relationships/image" Target="../media/image670.png"/><Relationship Id="rId20" Type="http://schemas.openxmlformats.org/officeDocument/2006/relationships/image" Target="../media/image8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1.png"/><Relationship Id="rId11" Type="http://schemas.openxmlformats.org/officeDocument/2006/relationships/image" Target="../media/image70.png"/><Relationship Id="rId24" Type="http://schemas.openxmlformats.org/officeDocument/2006/relationships/image" Target="../media/image88.png"/><Relationship Id="rId5" Type="http://schemas.openxmlformats.org/officeDocument/2006/relationships/image" Target="../media/image28.png"/><Relationship Id="rId15" Type="http://schemas.openxmlformats.org/officeDocument/2006/relationships/image" Target="../media/image80.png"/><Relationship Id="rId23" Type="http://schemas.openxmlformats.org/officeDocument/2006/relationships/image" Target="../media/image87.png"/><Relationship Id="rId10" Type="http://schemas.openxmlformats.org/officeDocument/2006/relationships/image" Target="../media/image65.png"/><Relationship Id="rId19" Type="http://schemas.openxmlformats.org/officeDocument/2006/relationships/image" Target="../media/image83.png"/><Relationship Id="rId4" Type="http://schemas.openxmlformats.org/officeDocument/2006/relationships/image" Target="../media/image24.png"/><Relationship Id="rId9" Type="http://schemas.openxmlformats.org/officeDocument/2006/relationships/image" Target="../media/image64.png"/><Relationship Id="rId14" Type="http://schemas.openxmlformats.org/officeDocument/2006/relationships/image" Target="../media/image75.png"/><Relationship Id="rId22" Type="http://schemas.openxmlformats.org/officeDocument/2006/relationships/image" Target="../media/image86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3.png"/><Relationship Id="rId13" Type="http://schemas.openxmlformats.org/officeDocument/2006/relationships/image" Target="../media/image98.png"/><Relationship Id="rId18" Type="http://schemas.openxmlformats.org/officeDocument/2006/relationships/image" Target="../media/image103.png"/><Relationship Id="rId3" Type="http://schemas.openxmlformats.org/officeDocument/2006/relationships/image" Target="../media/image27.png"/><Relationship Id="rId7" Type="http://schemas.openxmlformats.org/officeDocument/2006/relationships/image" Target="../media/image92.png"/><Relationship Id="rId12" Type="http://schemas.openxmlformats.org/officeDocument/2006/relationships/image" Target="../media/image97.png"/><Relationship Id="rId17" Type="http://schemas.openxmlformats.org/officeDocument/2006/relationships/image" Target="../media/image102.png"/><Relationship Id="rId2" Type="http://schemas.openxmlformats.org/officeDocument/2006/relationships/image" Target="../media/image90.png"/><Relationship Id="rId16" Type="http://schemas.openxmlformats.org/officeDocument/2006/relationships/image" Target="../media/image101.png"/><Relationship Id="rId20" Type="http://schemas.openxmlformats.org/officeDocument/2006/relationships/image" Target="../media/image10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1.png"/><Relationship Id="rId11" Type="http://schemas.openxmlformats.org/officeDocument/2006/relationships/image" Target="../media/image96.png"/><Relationship Id="rId5" Type="http://schemas.openxmlformats.org/officeDocument/2006/relationships/image" Target="../media/image28.png"/><Relationship Id="rId15" Type="http://schemas.openxmlformats.org/officeDocument/2006/relationships/image" Target="../media/image100.png"/><Relationship Id="rId10" Type="http://schemas.openxmlformats.org/officeDocument/2006/relationships/image" Target="../media/image95.png"/><Relationship Id="rId19" Type="http://schemas.openxmlformats.org/officeDocument/2006/relationships/image" Target="../media/image104.png"/><Relationship Id="rId4" Type="http://schemas.openxmlformats.org/officeDocument/2006/relationships/image" Target="../media/image24.png"/><Relationship Id="rId9" Type="http://schemas.openxmlformats.org/officeDocument/2006/relationships/image" Target="../media/image94.png"/><Relationship Id="rId14" Type="http://schemas.openxmlformats.org/officeDocument/2006/relationships/image" Target="../media/image99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6.png"/><Relationship Id="rId13" Type="http://schemas.openxmlformats.org/officeDocument/2006/relationships/image" Target="../media/image111.png"/><Relationship Id="rId18" Type="http://schemas.openxmlformats.org/officeDocument/2006/relationships/image" Target="../media/image93.png"/><Relationship Id="rId3" Type="http://schemas.openxmlformats.org/officeDocument/2006/relationships/image" Target="../media/image101.png"/><Relationship Id="rId21" Type="http://schemas.openxmlformats.org/officeDocument/2006/relationships/image" Target="../media/image97.png"/><Relationship Id="rId7" Type="http://schemas.openxmlformats.org/officeDocument/2006/relationships/image" Target="../media/image28.png"/><Relationship Id="rId12" Type="http://schemas.openxmlformats.org/officeDocument/2006/relationships/image" Target="../media/image110.png"/><Relationship Id="rId17" Type="http://schemas.openxmlformats.org/officeDocument/2006/relationships/image" Target="../media/image92.png"/><Relationship Id="rId2" Type="http://schemas.openxmlformats.org/officeDocument/2006/relationships/image" Target="../media/image98.png"/><Relationship Id="rId16" Type="http://schemas.openxmlformats.org/officeDocument/2006/relationships/image" Target="../media/image91.png"/><Relationship Id="rId20" Type="http://schemas.openxmlformats.org/officeDocument/2006/relationships/image" Target="../media/image9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11" Type="http://schemas.openxmlformats.org/officeDocument/2006/relationships/image" Target="../media/image109.png"/><Relationship Id="rId5" Type="http://schemas.openxmlformats.org/officeDocument/2006/relationships/image" Target="../media/image27.png"/><Relationship Id="rId15" Type="http://schemas.openxmlformats.org/officeDocument/2006/relationships/image" Target="../media/image113.png"/><Relationship Id="rId10" Type="http://schemas.openxmlformats.org/officeDocument/2006/relationships/image" Target="../media/image108.png"/><Relationship Id="rId19" Type="http://schemas.openxmlformats.org/officeDocument/2006/relationships/image" Target="../media/image94.png"/><Relationship Id="rId4" Type="http://schemas.openxmlformats.org/officeDocument/2006/relationships/image" Target="../media/image90.png"/><Relationship Id="rId9" Type="http://schemas.openxmlformats.org/officeDocument/2006/relationships/image" Target="../media/image107.png"/><Relationship Id="rId14" Type="http://schemas.openxmlformats.org/officeDocument/2006/relationships/image" Target="../media/image112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3.png"/><Relationship Id="rId13" Type="http://schemas.openxmlformats.org/officeDocument/2006/relationships/image" Target="../media/image118.png"/><Relationship Id="rId3" Type="http://schemas.openxmlformats.org/officeDocument/2006/relationships/image" Target="../media/image27.png"/><Relationship Id="rId7" Type="http://schemas.openxmlformats.org/officeDocument/2006/relationships/image" Target="../media/image92.png"/><Relationship Id="rId12" Type="http://schemas.openxmlformats.org/officeDocument/2006/relationships/image" Target="../media/image117.png"/><Relationship Id="rId2" Type="http://schemas.openxmlformats.org/officeDocument/2006/relationships/image" Target="../media/image90.png"/><Relationship Id="rId16" Type="http://schemas.openxmlformats.org/officeDocument/2006/relationships/image" Target="../media/image1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1.png"/><Relationship Id="rId11" Type="http://schemas.openxmlformats.org/officeDocument/2006/relationships/image" Target="../media/image116.png"/><Relationship Id="rId5" Type="http://schemas.openxmlformats.org/officeDocument/2006/relationships/image" Target="../media/image28.png"/><Relationship Id="rId15" Type="http://schemas.openxmlformats.org/officeDocument/2006/relationships/image" Target="../media/image120.png"/><Relationship Id="rId10" Type="http://schemas.openxmlformats.org/officeDocument/2006/relationships/image" Target="../media/image115.png"/><Relationship Id="rId4" Type="http://schemas.openxmlformats.org/officeDocument/2006/relationships/image" Target="../media/image24.png"/><Relationship Id="rId9" Type="http://schemas.openxmlformats.org/officeDocument/2006/relationships/image" Target="../media/image114.png"/><Relationship Id="rId14" Type="http://schemas.openxmlformats.org/officeDocument/2006/relationships/image" Target="../media/image119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13" Type="http://schemas.openxmlformats.org/officeDocument/2006/relationships/image" Target="../media/image26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12" Type="http://schemas.openxmlformats.org/officeDocument/2006/relationships/image" Target="../media/image25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11" Type="http://schemas.openxmlformats.org/officeDocument/2006/relationships/image" Target="../media/image24.png"/><Relationship Id="rId5" Type="http://schemas.openxmlformats.org/officeDocument/2006/relationships/image" Target="../media/image18.png"/><Relationship Id="rId15" Type="http://schemas.openxmlformats.org/officeDocument/2006/relationships/image" Target="../media/image28.png"/><Relationship Id="rId10" Type="http://schemas.openxmlformats.org/officeDocument/2006/relationships/image" Target="../media/image23.png"/><Relationship Id="rId4" Type="http://schemas.openxmlformats.org/officeDocument/2006/relationships/image" Target="../media/image17.png"/><Relationship Id="rId9" Type="http://schemas.openxmlformats.org/officeDocument/2006/relationships/image" Target="../media/image22.png"/><Relationship Id="rId14" Type="http://schemas.openxmlformats.org/officeDocument/2006/relationships/image" Target="../media/image2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8.png"/><Relationship Id="rId4" Type="http://schemas.openxmlformats.org/officeDocument/2006/relationships/image" Target="../media/image2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13" Type="http://schemas.openxmlformats.org/officeDocument/2006/relationships/image" Target="../media/image36.png"/><Relationship Id="rId18" Type="http://schemas.openxmlformats.org/officeDocument/2006/relationships/image" Target="../media/image41.png"/><Relationship Id="rId3" Type="http://schemas.openxmlformats.org/officeDocument/2006/relationships/image" Target="../media/image27.png"/><Relationship Id="rId21" Type="http://schemas.openxmlformats.org/officeDocument/2006/relationships/image" Target="../media/image44.png"/><Relationship Id="rId7" Type="http://schemas.openxmlformats.org/officeDocument/2006/relationships/image" Target="../media/image16.png"/><Relationship Id="rId12" Type="http://schemas.openxmlformats.org/officeDocument/2006/relationships/image" Target="../media/image35.png"/><Relationship Id="rId17" Type="http://schemas.openxmlformats.org/officeDocument/2006/relationships/image" Target="../media/image40.png"/><Relationship Id="rId2" Type="http://schemas.openxmlformats.org/officeDocument/2006/relationships/image" Target="../media/image29.png"/><Relationship Id="rId16" Type="http://schemas.openxmlformats.org/officeDocument/2006/relationships/image" Target="../media/image39.png"/><Relationship Id="rId20" Type="http://schemas.openxmlformats.org/officeDocument/2006/relationships/image" Target="../media/image4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11" Type="http://schemas.openxmlformats.org/officeDocument/2006/relationships/image" Target="../media/image34.png"/><Relationship Id="rId5" Type="http://schemas.openxmlformats.org/officeDocument/2006/relationships/image" Target="../media/image28.png"/><Relationship Id="rId15" Type="http://schemas.openxmlformats.org/officeDocument/2006/relationships/image" Target="../media/image38.png"/><Relationship Id="rId10" Type="http://schemas.openxmlformats.org/officeDocument/2006/relationships/image" Target="../media/image33.png"/><Relationship Id="rId19" Type="http://schemas.openxmlformats.org/officeDocument/2006/relationships/image" Target="../media/image42.png"/><Relationship Id="rId4" Type="http://schemas.openxmlformats.org/officeDocument/2006/relationships/image" Target="../media/image24.png"/><Relationship Id="rId9" Type="http://schemas.openxmlformats.org/officeDocument/2006/relationships/image" Target="../media/image32.png"/><Relationship Id="rId14" Type="http://schemas.openxmlformats.org/officeDocument/2006/relationships/image" Target="../media/image3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13" Type="http://schemas.openxmlformats.org/officeDocument/2006/relationships/image" Target="../media/image47.png"/><Relationship Id="rId3" Type="http://schemas.openxmlformats.org/officeDocument/2006/relationships/image" Target="../media/image27.png"/><Relationship Id="rId7" Type="http://schemas.openxmlformats.org/officeDocument/2006/relationships/image" Target="../media/image16.png"/><Relationship Id="rId12" Type="http://schemas.openxmlformats.org/officeDocument/2006/relationships/image" Target="../media/image46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11" Type="http://schemas.openxmlformats.org/officeDocument/2006/relationships/image" Target="../media/image43.png"/><Relationship Id="rId5" Type="http://schemas.openxmlformats.org/officeDocument/2006/relationships/image" Target="../media/image28.png"/><Relationship Id="rId15" Type="http://schemas.openxmlformats.org/officeDocument/2006/relationships/image" Target="../media/image49.png"/><Relationship Id="rId10" Type="http://schemas.openxmlformats.org/officeDocument/2006/relationships/image" Target="../media/image45.png"/><Relationship Id="rId4" Type="http://schemas.openxmlformats.org/officeDocument/2006/relationships/image" Target="../media/image24.png"/><Relationship Id="rId9" Type="http://schemas.openxmlformats.org/officeDocument/2006/relationships/image" Target="../media/image32.png"/><Relationship Id="rId14" Type="http://schemas.openxmlformats.org/officeDocument/2006/relationships/image" Target="../media/image48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13" Type="http://schemas.openxmlformats.org/officeDocument/2006/relationships/image" Target="../media/image53.png"/><Relationship Id="rId3" Type="http://schemas.openxmlformats.org/officeDocument/2006/relationships/image" Target="../media/image27.png"/><Relationship Id="rId7" Type="http://schemas.openxmlformats.org/officeDocument/2006/relationships/image" Target="../media/image16.png"/><Relationship Id="rId12" Type="http://schemas.openxmlformats.org/officeDocument/2006/relationships/image" Target="../media/image52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11" Type="http://schemas.openxmlformats.org/officeDocument/2006/relationships/image" Target="../media/image51.png"/><Relationship Id="rId5" Type="http://schemas.openxmlformats.org/officeDocument/2006/relationships/image" Target="../media/image28.png"/><Relationship Id="rId10" Type="http://schemas.openxmlformats.org/officeDocument/2006/relationships/image" Target="../media/image50.png"/><Relationship Id="rId4" Type="http://schemas.openxmlformats.org/officeDocument/2006/relationships/image" Target="../media/image24.png"/><Relationship Id="rId9" Type="http://schemas.openxmlformats.org/officeDocument/2006/relationships/image" Target="../media/image32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13" Type="http://schemas.openxmlformats.org/officeDocument/2006/relationships/image" Target="../media/image56.png"/><Relationship Id="rId3" Type="http://schemas.openxmlformats.org/officeDocument/2006/relationships/image" Target="../media/image27.png"/><Relationship Id="rId7" Type="http://schemas.openxmlformats.org/officeDocument/2006/relationships/image" Target="../media/image16.png"/><Relationship Id="rId12" Type="http://schemas.openxmlformats.org/officeDocument/2006/relationships/image" Target="../media/image55.png"/><Relationship Id="rId2" Type="http://schemas.openxmlformats.org/officeDocument/2006/relationships/image" Target="../media/image29.png"/><Relationship Id="rId16" Type="http://schemas.openxmlformats.org/officeDocument/2006/relationships/image" Target="../media/image5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11" Type="http://schemas.openxmlformats.org/officeDocument/2006/relationships/image" Target="../media/image54.png"/><Relationship Id="rId5" Type="http://schemas.openxmlformats.org/officeDocument/2006/relationships/image" Target="../media/image28.png"/><Relationship Id="rId15" Type="http://schemas.openxmlformats.org/officeDocument/2006/relationships/image" Target="../media/image58.png"/><Relationship Id="rId10" Type="http://schemas.openxmlformats.org/officeDocument/2006/relationships/image" Target="../media/image50.png"/><Relationship Id="rId4" Type="http://schemas.openxmlformats.org/officeDocument/2006/relationships/image" Target="../media/image24.png"/><Relationship Id="rId9" Type="http://schemas.openxmlformats.org/officeDocument/2006/relationships/image" Target="../media/image32.png"/><Relationship Id="rId14" Type="http://schemas.openxmlformats.org/officeDocument/2006/relationships/image" Target="../media/image5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Prior Knowledge Check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856618" y="1636197"/>
            <a:ext cx="396417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en-US" sz="1600" dirty="0">
                <a:latin typeface="Comic Sans MS" panose="030F0702030302020204" pitchFamily="66" charset="0"/>
              </a:rPr>
              <a:t>A small smooth sphere of mass 0.25kg is moving on a smooth horizontal table with a speed of 8ms</a:t>
            </a:r>
            <a:r>
              <a:rPr lang="en-US" sz="1600" baseline="30000" dirty="0">
                <a:latin typeface="Comic Sans MS" panose="030F0702030302020204" pitchFamily="66" charset="0"/>
              </a:rPr>
              <a:t>-1</a:t>
            </a:r>
            <a:r>
              <a:rPr lang="en-US" sz="1600" dirty="0">
                <a:latin typeface="Comic Sans MS" panose="030F0702030302020204" pitchFamily="66" charset="0"/>
              </a:rPr>
              <a:t> when it collides normally with a fixed smooth wall. It rebounds with a speed of 6ms</a:t>
            </a:r>
            <a:r>
              <a:rPr lang="en-US" sz="1600" baseline="30000" dirty="0">
                <a:latin typeface="Comic Sans MS" panose="030F0702030302020204" pitchFamily="66" charset="0"/>
              </a:rPr>
              <a:t>-1</a:t>
            </a:r>
            <a:r>
              <a:rPr lang="en-US" sz="1600" dirty="0">
                <a:latin typeface="Comic Sans MS" panose="030F0702030302020204" pitchFamily="66" charset="0"/>
              </a:rPr>
              <a:t>. Find the coefficient of restitution between the sphere and the wall.</a:t>
            </a:r>
          </a:p>
          <a:p>
            <a:pPr marL="342900" indent="-342900">
              <a:buAutoNum type="arabicParenR"/>
            </a:pP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6246922" y="1619922"/>
                <a:ext cx="3934287" cy="28007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>
                    <a:latin typeface="Comic Sans MS" panose="030F0702030302020204" pitchFamily="66" charset="0"/>
                  </a:rPr>
                  <a:t>2) A particle </a:t>
                </a:r>
                <a14:m>
                  <m:oMath xmlns:m="http://schemas.openxmlformats.org/officeDocument/2006/math">
                    <m:r>
                      <a:rPr lang="en-US" sz="1600" i="1" dirty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of mass 1.5kg lies at rest on a smooth horizontal table. A second particle </a:t>
                </a:r>
                <a14:m>
                  <m:oMath xmlns:m="http://schemas.openxmlformats.org/officeDocument/2006/math">
                    <m:r>
                      <a:rPr lang="en-US" sz="1600" i="1" dirty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of mass 0.5g is projected along the table with velocity 5ms</a:t>
                </a:r>
                <a:r>
                  <a:rPr lang="en-US" sz="1600" baseline="30000" dirty="0">
                    <a:latin typeface="Comic Sans MS" panose="030F0702030302020204" pitchFamily="66" charset="0"/>
                  </a:rPr>
                  <a:t>-1</a:t>
                </a:r>
                <a:r>
                  <a:rPr lang="en-US" sz="1600" dirty="0">
                    <a:latin typeface="Comic Sans MS" panose="030F0702030302020204" pitchFamily="66" charset="0"/>
                  </a:rPr>
                  <a:t> and collides directly with </a:t>
                </a:r>
                <a14:m>
                  <m:oMath xmlns:m="http://schemas.openxmlformats.org/officeDocument/2006/math">
                    <m:r>
                      <a:rPr lang="en-US" sz="1600" i="1" dirty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. If the collision reduces the speed of </a:t>
                </a:r>
                <a14:m>
                  <m:oMath xmlns:m="http://schemas.openxmlformats.org/officeDocument/2006/math">
                    <m:r>
                      <a:rPr lang="en-US" sz="1600" i="1" dirty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to 2ms</a:t>
                </a:r>
                <a:r>
                  <a:rPr lang="en-US" sz="1600" baseline="30000" dirty="0">
                    <a:latin typeface="Comic Sans MS" panose="030F0702030302020204" pitchFamily="66" charset="0"/>
                  </a:rPr>
                  <a:t>-1</a:t>
                </a:r>
                <a:r>
                  <a:rPr lang="en-US" sz="1600" dirty="0">
                    <a:latin typeface="Comic Sans MS" panose="030F0702030302020204" pitchFamily="66" charset="0"/>
                  </a:rPr>
                  <a:t>, without changing its direction, find:</a:t>
                </a:r>
              </a:p>
              <a:p>
                <a:pPr marL="342900" indent="-342900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The speed of </a:t>
                </a:r>
                <a14:m>
                  <m:oMath xmlns:m="http://schemas.openxmlformats.org/officeDocument/2006/math">
                    <m:r>
                      <a:rPr lang="en-US" sz="1600" i="1" dirty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after the collision</a:t>
                </a:r>
              </a:p>
              <a:p>
                <a:pPr marL="342900" indent="-342900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The loss of kinetic energy due to the impact</a:t>
                </a: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6922" y="1619922"/>
                <a:ext cx="3934287" cy="2800767"/>
              </a:xfrm>
              <a:prstGeom prst="rect">
                <a:avLst/>
              </a:prstGeom>
              <a:blipFill>
                <a:blip r:embed="rId2"/>
                <a:stretch>
                  <a:fillRect l="-1613" t="-452" r="-323" b="-13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3503722" y="3710866"/>
            <a:ext cx="7200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0.75</a:t>
            </a:r>
            <a:endParaRPr lang="en-GB" sz="2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905349" y="4520212"/>
            <a:ext cx="7713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1ms</a:t>
            </a:r>
            <a:r>
              <a:rPr lang="en-US" sz="20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-1</a:t>
            </a:r>
            <a:endParaRPr lang="en-GB" sz="20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256235" y="4530569"/>
            <a:ext cx="12602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4.5J lost</a:t>
            </a:r>
            <a:endParaRPr lang="en-GB" sz="20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1012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>
                <a:latin typeface="Comic Sans MS" pitchFamily="66" charset="0"/>
              </a:rPr>
              <a:t>Elastic Collisions in two dimensions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173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715589" y="1576251"/>
                <a:ext cx="3683725" cy="32860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b="1" dirty="0">
                    <a:latin typeface="Comic Sans MS" panose="030F0702030302020204" pitchFamily="66" charset="0"/>
                  </a:rPr>
                  <a:t>You need to be able to solve problems involving the oblique impact of a smooth sphere on a smooth fixed surface</a:t>
                </a:r>
              </a:p>
              <a:p>
                <a:pPr algn="ctr"/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US" sz="1400" dirty="0">
                    <a:latin typeface="Comic Sans MS" panose="030F0702030302020204" pitchFamily="66" charset="0"/>
                  </a:rPr>
                  <a:t>A small smooth ball is falling vertically. The ball strikes a smooth plane which is inclined at an angle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to the horizontal, where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</a:rPr>
                      <m:t>𝑡𝑎𝑛</m:t>
                    </m:r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. Immediately before striking the plane, the ball has speed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</a:rPr>
                      <m:t>5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. The coefficient of restitution between the ball and the plane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. Find the speed of the ball immediately after the impact.</a:t>
                </a:r>
              </a:p>
              <a:p>
                <a:pPr algn="ctr"/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5589" y="1576251"/>
                <a:ext cx="3683725" cy="3286028"/>
              </a:xfrm>
              <a:prstGeom prst="rect">
                <a:avLst/>
              </a:prstGeom>
              <a:blipFill>
                <a:blip r:embed="rId2"/>
                <a:stretch>
                  <a:fillRect r="-20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1600201" y="76201"/>
                <a:ext cx="157690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𝑣𝑐𝑜𝑠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𝑢𝑐𝑜𝑠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1" y="76201"/>
                <a:ext cx="1576907" cy="276999"/>
              </a:xfrm>
              <a:prstGeom prst="rect">
                <a:avLst/>
              </a:prstGeom>
              <a:blipFill>
                <a:blip r:embed="rId3"/>
                <a:stretch>
                  <a:fillRect l="-4000" r="-800" b="-304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3657601" y="76201"/>
                <a:ext cx="164583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𝑣𝑠𝑖𝑛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𝑒𝑢𝑠𝑖𝑛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1" y="76201"/>
                <a:ext cx="1645835" cy="276999"/>
              </a:xfrm>
              <a:prstGeom prst="rect">
                <a:avLst/>
              </a:prstGeom>
              <a:blipFill>
                <a:blip r:embed="rId4"/>
                <a:stretch>
                  <a:fillRect l="-3077" r="-1538" b="-304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5715000" y="76201"/>
                <a:ext cx="1540896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𝑡𝑎𝑛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𝑒𝑡𝑎𝑛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76201"/>
                <a:ext cx="1540896" cy="276999"/>
              </a:xfrm>
              <a:prstGeom prst="rect">
                <a:avLst/>
              </a:prstGeom>
              <a:blipFill>
                <a:blip r:embed="rId5"/>
                <a:stretch>
                  <a:fillRect b="-304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Connector 5"/>
          <p:cNvCxnSpPr/>
          <p:nvPr/>
        </p:nvCxnSpPr>
        <p:spPr>
          <a:xfrm flipV="1">
            <a:off x="7391400" y="2057400"/>
            <a:ext cx="2667000" cy="1066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7391400" y="3124200"/>
            <a:ext cx="2667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Arc 10"/>
          <p:cNvSpPr/>
          <p:nvPr/>
        </p:nvSpPr>
        <p:spPr>
          <a:xfrm>
            <a:off x="7010400" y="2667000"/>
            <a:ext cx="914400" cy="914400"/>
          </a:xfrm>
          <a:prstGeom prst="arc">
            <a:avLst>
              <a:gd name="adj1" fmla="val 20139536"/>
              <a:gd name="adj2" fmla="val 1386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7924800" y="2895600"/>
                <a:ext cx="14632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4800" y="2895600"/>
                <a:ext cx="146322" cy="215444"/>
              </a:xfrm>
              <a:prstGeom prst="rect">
                <a:avLst/>
              </a:prstGeom>
              <a:blipFill>
                <a:blip r:embed="rId6"/>
                <a:stretch>
                  <a:fillRect l="-33333" r="-16667" b="-5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Arrow Connector 13"/>
          <p:cNvCxnSpPr/>
          <p:nvPr/>
        </p:nvCxnSpPr>
        <p:spPr>
          <a:xfrm>
            <a:off x="8915400" y="1524000"/>
            <a:ext cx="0" cy="990600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7772400" y="2514600"/>
            <a:ext cx="1143000" cy="76200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8305801" y="1752601"/>
                <a:ext cx="66479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 panose="02040503050406030204" pitchFamily="18" charset="0"/>
                        </a:rPr>
                        <m:t>5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𝑚𝑠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05801" y="1752601"/>
                <a:ext cx="664797" cy="27699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8153400" y="2286001"/>
                <a:ext cx="2286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53400" y="2286001"/>
                <a:ext cx="228600" cy="27699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Arc 21"/>
          <p:cNvSpPr/>
          <p:nvPr/>
        </p:nvSpPr>
        <p:spPr>
          <a:xfrm>
            <a:off x="8305800" y="2209800"/>
            <a:ext cx="914400" cy="914400"/>
          </a:xfrm>
          <a:prstGeom prst="arc">
            <a:avLst>
              <a:gd name="adj1" fmla="val 17371449"/>
              <a:gd name="adj2" fmla="val 19728832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8458200" y="2057400"/>
            <a:ext cx="914400" cy="914400"/>
          </a:xfrm>
          <a:prstGeom prst="arc">
            <a:avLst>
              <a:gd name="adj1" fmla="val 9513674"/>
              <a:gd name="adj2" fmla="val 10663022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8686800" y="2667000"/>
                <a:ext cx="15292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86800" y="2667000"/>
                <a:ext cx="152926" cy="215444"/>
              </a:xfrm>
              <a:prstGeom prst="rect">
                <a:avLst/>
              </a:prstGeom>
              <a:blipFill>
                <a:blip r:embed="rId9"/>
                <a:stretch>
                  <a:fillRect l="-16667" r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Arrow Connector 28"/>
          <p:cNvCxnSpPr/>
          <p:nvPr/>
        </p:nvCxnSpPr>
        <p:spPr>
          <a:xfrm>
            <a:off x="8915400" y="2514600"/>
            <a:ext cx="0" cy="609600"/>
          </a:xfrm>
          <a:prstGeom prst="straightConnector1">
            <a:avLst/>
          </a:prstGeom>
          <a:ln w="22225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Arc 32"/>
          <p:cNvSpPr/>
          <p:nvPr/>
        </p:nvSpPr>
        <p:spPr>
          <a:xfrm>
            <a:off x="8610600" y="1905000"/>
            <a:ext cx="914400" cy="914400"/>
          </a:xfrm>
          <a:prstGeom prst="arc">
            <a:avLst>
              <a:gd name="adj1" fmla="val 6644609"/>
              <a:gd name="adj2" fmla="val 8869694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9067801" y="2133600"/>
                <a:ext cx="15292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67801" y="2133600"/>
                <a:ext cx="152927" cy="215444"/>
              </a:xfrm>
              <a:prstGeom prst="rect">
                <a:avLst/>
              </a:prstGeom>
              <a:blipFill>
                <a:blip r:embed="rId10"/>
                <a:stretch>
                  <a:fillRect l="-15385" r="-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5" name="Group 34"/>
          <p:cNvGrpSpPr/>
          <p:nvPr/>
        </p:nvGrpSpPr>
        <p:grpSpPr>
          <a:xfrm>
            <a:off x="2168371" y="4841290"/>
            <a:ext cx="2514600" cy="1676400"/>
            <a:chOff x="4419600" y="4419600"/>
            <a:chExt cx="2514600" cy="1676400"/>
          </a:xfrm>
        </p:grpSpPr>
        <p:cxnSp>
          <p:nvCxnSpPr>
            <p:cNvPr id="36" name="Straight Connector 35"/>
            <p:cNvCxnSpPr/>
            <p:nvPr/>
          </p:nvCxnSpPr>
          <p:spPr>
            <a:xfrm flipV="1">
              <a:off x="4800600" y="5029200"/>
              <a:ext cx="1524000" cy="6096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>
              <a:off x="4800600" y="5638800"/>
              <a:ext cx="15240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Arc 37"/>
            <p:cNvSpPr/>
            <p:nvPr/>
          </p:nvSpPr>
          <p:spPr>
            <a:xfrm>
              <a:off x="4419600" y="5181600"/>
              <a:ext cx="914400" cy="914400"/>
            </a:xfrm>
            <a:prstGeom prst="arc">
              <a:avLst>
                <a:gd name="adj1" fmla="val 20139536"/>
                <a:gd name="adj2" fmla="val 1386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9" name="TextBox 38"/>
                <p:cNvSpPr txBox="1"/>
                <p:nvPr/>
              </p:nvSpPr>
              <p:spPr>
                <a:xfrm>
                  <a:off x="5334000" y="5410200"/>
                  <a:ext cx="146322" cy="21544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oMath>
                    </m:oMathPara>
                  </a14:m>
                  <a:endParaRPr lang="en-GB" sz="1400" dirty="0"/>
                </a:p>
              </p:txBody>
            </p:sp>
          </mc:Choice>
          <mc:Fallback xmlns="">
            <p:sp>
              <p:nvSpPr>
                <p:cNvPr id="39" name="TextBox 3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34000" y="5410200"/>
                  <a:ext cx="146322" cy="215444"/>
                </a:xfrm>
                <a:prstGeom prst="rect">
                  <a:avLst/>
                </a:prstGeom>
                <a:blipFill>
                  <a:blip r:embed="rId11"/>
                  <a:stretch>
                    <a:fillRect l="-33333" r="-20833" b="-5714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6" name="TextBox 45"/>
                <p:cNvSpPr txBox="1"/>
                <p:nvPr/>
              </p:nvSpPr>
              <p:spPr>
                <a:xfrm>
                  <a:off x="6096000" y="5181600"/>
                  <a:ext cx="152926" cy="21544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oMath>
                    </m:oMathPara>
                  </a14:m>
                  <a:endParaRPr lang="en-GB" sz="1400" dirty="0"/>
                </a:p>
              </p:txBody>
            </p:sp>
          </mc:Choice>
          <mc:Fallback xmlns="">
            <p:sp>
              <p:nvSpPr>
                <p:cNvPr id="46" name="TextBox 4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96000" y="5181600"/>
                  <a:ext cx="152926" cy="215444"/>
                </a:xfrm>
                <a:prstGeom prst="rect">
                  <a:avLst/>
                </a:prstGeom>
                <a:blipFill>
                  <a:blip r:embed="rId12"/>
                  <a:stretch>
                    <a:fillRect l="-20000" r="-8000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7" name="Straight Arrow Connector 46"/>
            <p:cNvCxnSpPr/>
            <p:nvPr/>
          </p:nvCxnSpPr>
          <p:spPr>
            <a:xfrm>
              <a:off x="6324600" y="5029200"/>
              <a:ext cx="0" cy="609600"/>
            </a:xfrm>
            <a:prstGeom prst="straightConnector1">
              <a:avLst/>
            </a:prstGeom>
            <a:ln w="22225">
              <a:solidFill>
                <a:schemeClr val="tx1"/>
              </a:solidFill>
              <a:prstDash val="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Arc 47"/>
            <p:cNvSpPr/>
            <p:nvPr/>
          </p:nvSpPr>
          <p:spPr>
            <a:xfrm>
              <a:off x="6019800" y="4419600"/>
              <a:ext cx="914400" cy="914400"/>
            </a:xfrm>
            <a:prstGeom prst="arc">
              <a:avLst>
                <a:gd name="adj1" fmla="val 6644609"/>
                <a:gd name="adj2" fmla="val 8869694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1603160" y="5459767"/>
                <a:ext cx="789512" cy="4033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𝑇𝑎𝑛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3160" y="5459767"/>
                <a:ext cx="789512" cy="403316"/>
              </a:xfrm>
              <a:prstGeom prst="rect">
                <a:avLst/>
              </a:prstGeom>
              <a:blipFill>
                <a:blip r:embed="rId13"/>
                <a:stretch>
                  <a:fillRect l="-3175" t="-3030" r="-4762" b="-121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1805866" y="4715522"/>
                <a:ext cx="33528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We can use trig ratios to find an expression for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𝑡𝑎𝑛</m:t>
                    </m:r>
                    <m:r>
                      <a:rPr lang="en-US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𝛼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5866" y="4715522"/>
                <a:ext cx="3352800" cy="523220"/>
              </a:xfrm>
              <a:prstGeom prst="rect">
                <a:avLst/>
              </a:prstGeom>
              <a:blipFill>
                <a:blip r:embed="rId14"/>
                <a:stretch>
                  <a:fillRect t="-2381" b="-119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TextBox 54"/>
          <p:cNvSpPr txBox="1"/>
          <p:nvPr/>
        </p:nvSpPr>
        <p:spPr>
          <a:xfrm>
            <a:off x="4046739" y="5612168"/>
            <a:ext cx="2648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1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279560" y="6069368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2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1603161" y="6069367"/>
                <a:ext cx="79611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𝑇𝑎𝑛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3161" y="6069367"/>
                <a:ext cx="796115" cy="215444"/>
              </a:xfrm>
              <a:prstGeom prst="rect">
                <a:avLst/>
              </a:prstGeom>
              <a:blipFill>
                <a:blip r:embed="rId15"/>
                <a:stretch>
                  <a:fillRect l="-3125" r="-46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3203360" y="5459768"/>
                <a:ext cx="257378" cy="24519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3360" y="5459768"/>
                <a:ext cx="257378" cy="245195"/>
              </a:xfrm>
              <a:prstGeom prst="rect">
                <a:avLst/>
              </a:prstGeom>
              <a:blipFill>
                <a:blip r:embed="rId16"/>
                <a:stretch>
                  <a:fillRect r="-20000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8305800" y="2539753"/>
                <a:ext cx="15452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05800" y="2539753"/>
                <a:ext cx="154529" cy="215444"/>
              </a:xfrm>
              <a:prstGeom prst="rect">
                <a:avLst/>
              </a:prstGeom>
              <a:blipFill>
                <a:blip r:embed="rId17"/>
                <a:stretch>
                  <a:fillRect l="-38462" r="-38462" b="-27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4330085" y="5401321"/>
                <a:ext cx="857927" cy="44499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𝑆𝑖𝑛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0085" y="5401321"/>
                <a:ext cx="857927" cy="444994"/>
              </a:xfrm>
              <a:prstGeom prst="rect">
                <a:avLst/>
              </a:prstGeom>
              <a:blipFill>
                <a:blip r:embed="rId18"/>
                <a:stretch>
                  <a:fillRect l="-4348" t="-2778" r="-2899"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4330084" y="5934721"/>
                <a:ext cx="891590" cy="44499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𝐶𝑜𝑠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0084" y="5934721"/>
                <a:ext cx="891590" cy="444994"/>
              </a:xfrm>
              <a:prstGeom prst="rect">
                <a:avLst/>
              </a:prstGeom>
              <a:blipFill>
                <a:blip r:embed="rId19"/>
                <a:stretch>
                  <a:fillRect l="-4225" r="-2817"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5715001" y="1447800"/>
                <a:ext cx="79611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𝑇𝑎𝑛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1" y="1447800"/>
                <a:ext cx="796115" cy="215444"/>
              </a:xfrm>
              <a:prstGeom prst="rect">
                <a:avLst/>
              </a:prstGeom>
              <a:blipFill>
                <a:blip r:embed="rId20"/>
                <a:stretch>
                  <a:fillRect l="-4688" r="-31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5773446" y="1752600"/>
                <a:ext cx="857927" cy="44499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𝑆𝑖𝑛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3446" y="1752600"/>
                <a:ext cx="857927" cy="444994"/>
              </a:xfrm>
              <a:prstGeom prst="rect">
                <a:avLst/>
              </a:prstGeom>
              <a:blipFill>
                <a:blip r:embed="rId21"/>
                <a:stretch>
                  <a:fillRect l="-4412" t="-2778" r="-4412"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5741633" y="2254189"/>
                <a:ext cx="891590" cy="44499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𝐶𝑜𝑠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1633" y="2254189"/>
                <a:ext cx="891590" cy="444994"/>
              </a:xfrm>
              <a:prstGeom prst="rect">
                <a:avLst/>
              </a:prstGeom>
              <a:blipFill>
                <a:blip r:embed="rId22"/>
                <a:stretch>
                  <a:fillRect l="-2817" r="-4225" b="-81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5627702" y="3664259"/>
                <a:ext cx="1540896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</a:rPr>
                        <m:t>𝑡𝑎𝑛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𝑒𝑡𝑎𝑛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27702" y="3664259"/>
                <a:ext cx="1540896" cy="246221"/>
              </a:xfrm>
              <a:prstGeom prst="rect">
                <a:avLst/>
              </a:prstGeom>
              <a:blipFill>
                <a:blip r:embed="rId23"/>
                <a:stretch>
                  <a:fillRect b="-2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5691325" y="4003090"/>
                <a:ext cx="1540896" cy="46782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</a:rPr>
                        <m:t>𝑡𝑎𝑛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d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(2)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1325" y="4003090"/>
                <a:ext cx="1540896" cy="467820"/>
              </a:xfrm>
              <a:prstGeom prst="rect">
                <a:avLst/>
              </a:prstGeom>
              <a:blipFill>
                <a:blip r:embed="rId24"/>
                <a:stretch>
                  <a:fillRect t="-2632" b="-105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5701684" y="4643762"/>
                <a:ext cx="953610" cy="46102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</a:rPr>
                        <m:t>𝑡𝑎𝑛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1684" y="4643762"/>
                <a:ext cx="953610" cy="461024"/>
              </a:xfrm>
              <a:prstGeom prst="rect">
                <a:avLst/>
              </a:prstGeom>
              <a:blipFill>
                <a:blip r:embed="rId25"/>
                <a:stretch>
                  <a:fillRect t="-2703" b="-108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9" name="Arc 68"/>
          <p:cNvSpPr/>
          <p:nvPr/>
        </p:nvSpPr>
        <p:spPr>
          <a:xfrm>
            <a:off x="7052569" y="3808520"/>
            <a:ext cx="304061" cy="483094"/>
          </a:xfrm>
          <a:prstGeom prst="arc">
            <a:avLst>
              <a:gd name="adj1" fmla="val 16200000"/>
              <a:gd name="adj2" fmla="val 53378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TextBox 69"/>
          <p:cNvSpPr txBox="1"/>
          <p:nvPr/>
        </p:nvSpPr>
        <p:spPr>
          <a:xfrm>
            <a:off x="7307801" y="3887680"/>
            <a:ext cx="13272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1" name="Arc 70"/>
          <p:cNvSpPr/>
          <p:nvPr/>
        </p:nvSpPr>
        <p:spPr>
          <a:xfrm>
            <a:off x="7062926" y="4378171"/>
            <a:ext cx="304061" cy="483094"/>
          </a:xfrm>
          <a:prstGeom prst="arc">
            <a:avLst>
              <a:gd name="adj1" fmla="val 16200000"/>
              <a:gd name="adj2" fmla="val 53378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8981244" y="3187824"/>
                <a:ext cx="1686757" cy="11695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If the angle of approach is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the non-90˚ angle in the triangle will also be </a:t>
                </a:r>
                <a14:m>
                  <m:oMath xmlns:m="http://schemas.openxmlformats.org/officeDocument/2006/math"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81244" y="3187824"/>
                <a:ext cx="1686757" cy="1169551"/>
              </a:xfrm>
              <a:prstGeom prst="rect">
                <a:avLst/>
              </a:prstGeom>
              <a:blipFill>
                <a:blip r:embed="rId26"/>
                <a:stretch>
                  <a:fillRect r="-2985" b="-43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3" name="TextBox 72"/>
          <p:cNvSpPr txBox="1"/>
          <p:nvPr/>
        </p:nvSpPr>
        <p:spPr>
          <a:xfrm>
            <a:off x="7325557" y="4482483"/>
            <a:ext cx="9454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4" name="Oval 73"/>
          <p:cNvSpPr/>
          <p:nvPr/>
        </p:nvSpPr>
        <p:spPr>
          <a:xfrm>
            <a:off x="7321118" y="2263806"/>
            <a:ext cx="1757779" cy="1189608"/>
          </a:xfrm>
          <a:prstGeom prst="ellipse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4595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  <p:bldP spid="21" grpId="0"/>
      <p:bldP spid="25" grpId="0"/>
      <p:bldP spid="22" grpId="0" animBg="1"/>
      <p:bldP spid="27" grpId="0" animBg="1"/>
      <p:bldP spid="28" grpId="0"/>
      <p:bldP spid="33" grpId="0" animBg="1"/>
      <p:bldP spid="34" grpId="0"/>
      <p:bldP spid="50" grpId="0"/>
      <p:bldP spid="51" grpId="0"/>
      <p:bldP spid="55" grpId="0"/>
      <p:bldP spid="56" grpId="0"/>
      <p:bldP spid="57" grpId="0"/>
      <p:bldP spid="58" grpId="0"/>
      <p:bldP spid="59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 animBg="1"/>
      <p:bldP spid="70" grpId="0"/>
      <p:bldP spid="71" grpId="0" animBg="1"/>
      <p:bldP spid="72" grpId="0"/>
      <p:bldP spid="73" grpId="0"/>
      <p:bldP spid="74" grpId="0" animBg="1"/>
      <p:bldP spid="74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>
                <a:latin typeface="Comic Sans MS" pitchFamily="66" charset="0"/>
              </a:rPr>
              <a:t>Elastic Collisions in two dimensions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173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715589" y="1576251"/>
                <a:ext cx="3683725" cy="32860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b="1" dirty="0">
                    <a:latin typeface="Comic Sans MS" panose="030F0702030302020204" pitchFamily="66" charset="0"/>
                  </a:rPr>
                  <a:t>You need to be able to solve problems involving the oblique impact of a smooth sphere on a smooth fixed surface</a:t>
                </a:r>
              </a:p>
              <a:p>
                <a:pPr algn="ctr"/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US" sz="1400" dirty="0">
                    <a:latin typeface="Comic Sans MS" panose="030F0702030302020204" pitchFamily="66" charset="0"/>
                  </a:rPr>
                  <a:t>A small smooth ball is falling vertically. The ball strikes a smooth plane which is inclined at an angle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to the horizontal, where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</a:rPr>
                      <m:t>𝑡𝑎𝑛</m:t>
                    </m:r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. Immediately before striking the plane, the ball has speed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</a:rPr>
                      <m:t>5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. The coefficient of restitution between the ball and the plane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. Find the speed of the ball immediately after the impact.</a:t>
                </a:r>
              </a:p>
              <a:p>
                <a:pPr algn="ctr"/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5589" y="1576251"/>
                <a:ext cx="3683725" cy="3286028"/>
              </a:xfrm>
              <a:prstGeom prst="rect">
                <a:avLst/>
              </a:prstGeom>
              <a:blipFill>
                <a:blip r:embed="rId2"/>
                <a:stretch>
                  <a:fillRect r="-20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1600201" y="76201"/>
                <a:ext cx="157690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𝑣𝑐𝑜𝑠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𝑢𝑐𝑜𝑠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1" y="76201"/>
                <a:ext cx="1576907" cy="276999"/>
              </a:xfrm>
              <a:prstGeom prst="rect">
                <a:avLst/>
              </a:prstGeom>
              <a:blipFill>
                <a:blip r:embed="rId3"/>
                <a:stretch>
                  <a:fillRect l="-4000" r="-800" b="-304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3657601" y="76201"/>
                <a:ext cx="164583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𝑣𝑠𝑖𝑛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𝑒𝑢𝑠𝑖𝑛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1" y="76201"/>
                <a:ext cx="1645835" cy="276999"/>
              </a:xfrm>
              <a:prstGeom prst="rect">
                <a:avLst/>
              </a:prstGeom>
              <a:blipFill>
                <a:blip r:embed="rId4"/>
                <a:stretch>
                  <a:fillRect l="-3077" r="-1538" b="-304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5715000" y="76201"/>
                <a:ext cx="1540896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𝑡𝑎𝑛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𝑒𝑡𝑎𝑛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76201"/>
                <a:ext cx="1540896" cy="276999"/>
              </a:xfrm>
              <a:prstGeom prst="rect">
                <a:avLst/>
              </a:prstGeom>
              <a:blipFill>
                <a:blip r:embed="rId5"/>
                <a:stretch>
                  <a:fillRect b="-304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Connector 5"/>
          <p:cNvCxnSpPr/>
          <p:nvPr/>
        </p:nvCxnSpPr>
        <p:spPr>
          <a:xfrm flipV="1">
            <a:off x="7391400" y="2057400"/>
            <a:ext cx="2667000" cy="1066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7391400" y="3124200"/>
            <a:ext cx="2667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Arc 10"/>
          <p:cNvSpPr/>
          <p:nvPr/>
        </p:nvSpPr>
        <p:spPr>
          <a:xfrm>
            <a:off x="7010400" y="2667000"/>
            <a:ext cx="914400" cy="914400"/>
          </a:xfrm>
          <a:prstGeom prst="arc">
            <a:avLst>
              <a:gd name="adj1" fmla="val 20139536"/>
              <a:gd name="adj2" fmla="val 1386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7924800" y="2895600"/>
                <a:ext cx="14632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4800" y="2895600"/>
                <a:ext cx="146322" cy="215444"/>
              </a:xfrm>
              <a:prstGeom prst="rect">
                <a:avLst/>
              </a:prstGeom>
              <a:blipFill>
                <a:blip r:embed="rId6"/>
                <a:stretch>
                  <a:fillRect l="-33333" r="-16667" b="-5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Arrow Connector 13"/>
          <p:cNvCxnSpPr/>
          <p:nvPr/>
        </p:nvCxnSpPr>
        <p:spPr>
          <a:xfrm>
            <a:off x="8915400" y="1524000"/>
            <a:ext cx="0" cy="990600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7772400" y="2514600"/>
            <a:ext cx="1143000" cy="76200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8305801" y="1752601"/>
                <a:ext cx="66479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 panose="02040503050406030204" pitchFamily="18" charset="0"/>
                        </a:rPr>
                        <m:t>5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𝑚𝑠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05801" y="1752601"/>
                <a:ext cx="664797" cy="27699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8153400" y="2286001"/>
                <a:ext cx="2286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53400" y="2286001"/>
                <a:ext cx="228600" cy="27699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Arc 21"/>
          <p:cNvSpPr/>
          <p:nvPr/>
        </p:nvSpPr>
        <p:spPr>
          <a:xfrm>
            <a:off x="8305800" y="2209800"/>
            <a:ext cx="914400" cy="914400"/>
          </a:xfrm>
          <a:prstGeom prst="arc">
            <a:avLst>
              <a:gd name="adj1" fmla="val 17371449"/>
              <a:gd name="adj2" fmla="val 19728832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8458200" y="2057400"/>
            <a:ext cx="914400" cy="914400"/>
          </a:xfrm>
          <a:prstGeom prst="arc">
            <a:avLst>
              <a:gd name="adj1" fmla="val 9513674"/>
              <a:gd name="adj2" fmla="val 10663022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8686800" y="2667000"/>
                <a:ext cx="15292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86800" y="2667000"/>
                <a:ext cx="152926" cy="215444"/>
              </a:xfrm>
              <a:prstGeom prst="rect">
                <a:avLst/>
              </a:prstGeom>
              <a:blipFill>
                <a:blip r:embed="rId9"/>
                <a:stretch>
                  <a:fillRect l="-16667" r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Arrow Connector 28"/>
          <p:cNvCxnSpPr/>
          <p:nvPr/>
        </p:nvCxnSpPr>
        <p:spPr>
          <a:xfrm>
            <a:off x="8915400" y="2514600"/>
            <a:ext cx="0" cy="609600"/>
          </a:xfrm>
          <a:prstGeom prst="straightConnector1">
            <a:avLst/>
          </a:prstGeom>
          <a:ln w="22225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Arc 32"/>
          <p:cNvSpPr/>
          <p:nvPr/>
        </p:nvSpPr>
        <p:spPr>
          <a:xfrm>
            <a:off x="8610600" y="1905000"/>
            <a:ext cx="914400" cy="914400"/>
          </a:xfrm>
          <a:prstGeom prst="arc">
            <a:avLst>
              <a:gd name="adj1" fmla="val 6644609"/>
              <a:gd name="adj2" fmla="val 8869694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9067801" y="2133600"/>
                <a:ext cx="15292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67801" y="2133600"/>
                <a:ext cx="152927" cy="215444"/>
              </a:xfrm>
              <a:prstGeom prst="rect">
                <a:avLst/>
              </a:prstGeom>
              <a:blipFill>
                <a:blip r:embed="rId10"/>
                <a:stretch>
                  <a:fillRect l="-15385" r="-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8305800" y="2539753"/>
                <a:ext cx="15452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05800" y="2539753"/>
                <a:ext cx="154529" cy="215444"/>
              </a:xfrm>
              <a:prstGeom prst="rect">
                <a:avLst/>
              </a:prstGeom>
              <a:blipFill>
                <a:blip r:embed="rId11"/>
                <a:stretch>
                  <a:fillRect l="-38462" r="-38462" b="-27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5715001" y="1447800"/>
                <a:ext cx="79611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𝑇𝑎𝑛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1" y="1447800"/>
                <a:ext cx="796115" cy="215444"/>
              </a:xfrm>
              <a:prstGeom prst="rect">
                <a:avLst/>
              </a:prstGeom>
              <a:blipFill>
                <a:blip r:embed="rId12"/>
                <a:stretch>
                  <a:fillRect l="-4688" r="-31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5773446" y="1752600"/>
                <a:ext cx="857927" cy="44499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𝑆𝑖𝑛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3446" y="1752600"/>
                <a:ext cx="857927" cy="444994"/>
              </a:xfrm>
              <a:prstGeom prst="rect">
                <a:avLst/>
              </a:prstGeom>
              <a:blipFill>
                <a:blip r:embed="rId13"/>
                <a:stretch>
                  <a:fillRect l="-4412" t="-2778" r="-4412"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5741633" y="2254189"/>
                <a:ext cx="891590" cy="44499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𝐶𝑜𝑠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1633" y="2254189"/>
                <a:ext cx="891590" cy="444994"/>
              </a:xfrm>
              <a:prstGeom prst="rect">
                <a:avLst/>
              </a:prstGeom>
              <a:blipFill>
                <a:blip r:embed="rId14"/>
                <a:stretch>
                  <a:fillRect l="-2817" r="-4225" b="-81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5657295" y="2957004"/>
                <a:ext cx="953610" cy="40472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𝑇𝑎𝑛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7295" y="2957004"/>
                <a:ext cx="953610" cy="404726"/>
              </a:xfrm>
              <a:prstGeom prst="rect">
                <a:avLst/>
              </a:prstGeom>
              <a:blipFill>
                <a:blip r:embed="rId15"/>
                <a:stretch>
                  <a:fillRect t="-3030" b="-121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5" name="Group 74"/>
          <p:cNvGrpSpPr/>
          <p:nvPr/>
        </p:nvGrpSpPr>
        <p:grpSpPr>
          <a:xfrm>
            <a:off x="2168371" y="5450890"/>
            <a:ext cx="1905000" cy="1066800"/>
            <a:chOff x="4419600" y="5029200"/>
            <a:chExt cx="1905000" cy="1066800"/>
          </a:xfrm>
        </p:grpSpPr>
        <p:cxnSp>
          <p:nvCxnSpPr>
            <p:cNvPr id="76" name="Straight Connector 75"/>
            <p:cNvCxnSpPr/>
            <p:nvPr/>
          </p:nvCxnSpPr>
          <p:spPr>
            <a:xfrm flipV="1">
              <a:off x="4800600" y="5029200"/>
              <a:ext cx="1524000" cy="6096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>
              <a:off x="4800600" y="5638800"/>
              <a:ext cx="15240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Arc 77"/>
            <p:cNvSpPr/>
            <p:nvPr/>
          </p:nvSpPr>
          <p:spPr>
            <a:xfrm>
              <a:off x="4419600" y="5181600"/>
              <a:ext cx="914400" cy="914400"/>
            </a:xfrm>
            <a:prstGeom prst="arc">
              <a:avLst>
                <a:gd name="adj1" fmla="val 20139536"/>
                <a:gd name="adj2" fmla="val 1386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9" name="TextBox 78"/>
                <p:cNvSpPr txBox="1"/>
                <p:nvPr/>
              </p:nvSpPr>
              <p:spPr>
                <a:xfrm>
                  <a:off x="5334000" y="5410200"/>
                  <a:ext cx="154529" cy="21544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oMath>
                    </m:oMathPara>
                  </a14:m>
                  <a:endParaRPr lang="en-GB" sz="1400" dirty="0"/>
                </a:p>
              </p:txBody>
            </p:sp>
          </mc:Choice>
          <mc:Fallback xmlns="">
            <p:sp>
              <p:nvSpPr>
                <p:cNvPr id="79" name="TextBox 7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34000" y="5410200"/>
                  <a:ext cx="154529" cy="215444"/>
                </a:xfrm>
                <a:prstGeom prst="rect">
                  <a:avLst/>
                </a:prstGeom>
                <a:blipFill>
                  <a:blip r:embed="rId16"/>
                  <a:stretch>
                    <a:fillRect l="-44000" r="-36000" b="-31429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81" name="Straight Arrow Connector 80"/>
            <p:cNvCxnSpPr/>
            <p:nvPr/>
          </p:nvCxnSpPr>
          <p:spPr>
            <a:xfrm>
              <a:off x="6324600" y="5029200"/>
              <a:ext cx="0" cy="609600"/>
            </a:xfrm>
            <a:prstGeom prst="straightConnector1">
              <a:avLst/>
            </a:prstGeom>
            <a:ln w="22225">
              <a:solidFill>
                <a:schemeClr val="tx1"/>
              </a:solidFill>
              <a:prstDash val="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/>
              <p:cNvSpPr txBox="1"/>
              <p:nvPr/>
            </p:nvSpPr>
            <p:spPr>
              <a:xfrm>
                <a:off x="1805866" y="4715522"/>
                <a:ext cx="33528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We can use trig ratios to find other expressions for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𝛽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4" name="TextBox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5866" y="4715522"/>
                <a:ext cx="3352800" cy="523220"/>
              </a:xfrm>
              <a:prstGeom prst="rect">
                <a:avLst/>
              </a:prstGeom>
              <a:blipFill>
                <a:blip r:embed="rId17"/>
                <a:stretch>
                  <a:fillRect t="-2381" b="-119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5" name="TextBox 84"/>
          <p:cNvSpPr txBox="1"/>
          <p:nvPr/>
        </p:nvSpPr>
        <p:spPr>
          <a:xfrm>
            <a:off x="4046739" y="5612168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2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3270682" y="6042735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3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7" name="TextBox 86"/>
              <p:cNvSpPr txBox="1"/>
              <p:nvPr/>
            </p:nvSpPr>
            <p:spPr>
              <a:xfrm>
                <a:off x="1665304" y="5359153"/>
                <a:ext cx="797718" cy="4047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𝑇𝑎𝑛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7" name="TextBox 8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5304" y="5359153"/>
                <a:ext cx="797718" cy="404726"/>
              </a:xfrm>
              <a:prstGeom prst="rect">
                <a:avLst/>
              </a:prstGeom>
              <a:blipFill>
                <a:blip r:embed="rId18"/>
                <a:stretch>
                  <a:fillRect l="-3125" t="-3030" r="-4688" b="-121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8" name="TextBox 87"/>
              <p:cNvSpPr txBox="1"/>
              <p:nvPr/>
            </p:nvSpPr>
            <p:spPr>
              <a:xfrm>
                <a:off x="3114583" y="5442012"/>
                <a:ext cx="356764" cy="2408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13</m:t>
                          </m:r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8" name="TextBox 8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4583" y="5442012"/>
                <a:ext cx="356764" cy="240835"/>
              </a:xfrm>
              <a:prstGeom prst="rect">
                <a:avLst/>
              </a:prstGeom>
              <a:blipFill>
                <a:blip r:embed="rId19"/>
                <a:stretch>
                  <a:fillRect r="-10345" b="-52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9" name="TextBox 88"/>
              <p:cNvSpPr txBox="1"/>
              <p:nvPr/>
            </p:nvSpPr>
            <p:spPr>
              <a:xfrm>
                <a:off x="4365596" y="5348055"/>
                <a:ext cx="958917" cy="44499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𝑆𝑖𝑛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13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9" name="TextBox 8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5596" y="5348055"/>
                <a:ext cx="958917" cy="444994"/>
              </a:xfrm>
              <a:prstGeom prst="rect">
                <a:avLst/>
              </a:prstGeom>
              <a:blipFill>
                <a:blip r:embed="rId20"/>
                <a:stretch>
                  <a:fillRect l="-3947" r="-3947"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0" name="TextBox 89"/>
              <p:cNvSpPr txBox="1"/>
              <p:nvPr/>
            </p:nvSpPr>
            <p:spPr>
              <a:xfrm>
                <a:off x="4330085" y="5934721"/>
                <a:ext cx="992579" cy="44499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𝐶𝑜𝑠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13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0" name="TextBox 8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0085" y="5934721"/>
                <a:ext cx="992579" cy="444994"/>
              </a:xfrm>
              <a:prstGeom prst="rect">
                <a:avLst/>
              </a:prstGeom>
              <a:blipFill>
                <a:blip r:embed="rId21"/>
                <a:stretch>
                  <a:fillRect l="-3797" r="-3797"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3" name="TextBox 92"/>
              <p:cNvSpPr txBox="1"/>
              <p:nvPr/>
            </p:nvSpPr>
            <p:spPr>
              <a:xfrm>
                <a:off x="6866139" y="3859570"/>
                <a:ext cx="1400833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𝑣𝑐𝑜𝑠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𝑢𝑐𝑜𝑠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3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6139" y="3859570"/>
                <a:ext cx="1400833" cy="246221"/>
              </a:xfrm>
              <a:prstGeom prst="rect">
                <a:avLst/>
              </a:prstGeom>
              <a:blipFill>
                <a:blip r:embed="rId22"/>
                <a:stretch>
                  <a:fillRect l="-4505" r="-901" b="-3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4" name="TextBox 93"/>
              <p:cNvSpPr txBox="1"/>
              <p:nvPr/>
            </p:nvSpPr>
            <p:spPr>
              <a:xfrm>
                <a:off x="6654553" y="4296053"/>
                <a:ext cx="1801199" cy="5086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𝑣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13</m:t>
                                  </m:r>
                                </m:e>
                              </m:rad>
                            </m:den>
                          </m:f>
                        </m:e>
                      </m:d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=(5)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</m:e>
                              </m:rad>
                            </m:den>
                          </m:f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4" name="TextBox 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4553" y="4296053"/>
                <a:ext cx="1801199" cy="508665"/>
              </a:xfrm>
              <a:prstGeom prst="rect">
                <a:avLst/>
              </a:prstGeom>
              <a:blipFill>
                <a:blip r:embed="rId23"/>
                <a:stretch>
                  <a:fillRect l="-699" t="-2439" b="-97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5" name="TextBox 94"/>
              <p:cNvSpPr txBox="1"/>
              <p:nvPr/>
            </p:nvSpPr>
            <p:spPr>
              <a:xfrm>
                <a:off x="7286346" y="4892338"/>
                <a:ext cx="1751570" cy="58214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𝑣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</m:e>
                              </m:rad>
                            </m:den>
                          </m:f>
                        </m:e>
                      </m:d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13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5" name="TextBox 9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86346" y="4892338"/>
                <a:ext cx="1751570" cy="582147"/>
              </a:xfrm>
              <a:prstGeom prst="rect">
                <a:avLst/>
              </a:prstGeom>
              <a:blipFill>
                <a:blip r:embed="rId24"/>
                <a:stretch>
                  <a:fillRect b="-63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7" name="TextBox 96"/>
              <p:cNvSpPr txBox="1"/>
              <p:nvPr/>
            </p:nvSpPr>
            <p:spPr>
              <a:xfrm>
                <a:off x="7289305" y="5583397"/>
                <a:ext cx="1422954" cy="5205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𝑣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ad>
                            <m:radPr>
                              <m:degHide m:val="on"/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15</m:t>
                              </m:r>
                            </m:e>
                          </m:rad>
                        </m:num>
                        <m:den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𝑚𝑠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7" name="TextBox 9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89305" y="5583397"/>
                <a:ext cx="1422954" cy="520527"/>
              </a:xfrm>
              <a:prstGeom prst="rect">
                <a:avLst/>
              </a:prstGeom>
              <a:blipFill>
                <a:blip r:embed="rId25"/>
                <a:stretch>
                  <a:fillRect l="-885" b="-95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8" name="Arc 97"/>
          <p:cNvSpPr/>
          <p:nvPr/>
        </p:nvSpPr>
        <p:spPr>
          <a:xfrm>
            <a:off x="8447844" y="4067453"/>
            <a:ext cx="304061" cy="483094"/>
          </a:xfrm>
          <a:prstGeom prst="arc">
            <a:avLst>
              <a:gd name="adj1" fmla="val 16200000"/>
              <a:gd name="adj2" fmla="val 53378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9" name="TextBox 98"/>
          <p:cNvSpPr txBox="1"/>
          <p:nvPr/>
        </p:nvSpPr>
        <p:spPr>
          <a:xfrm>
            <a:off x="8737107" y="4118499"/>
            <a:ext cx="13538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00" name="Arc 99"/>
          <p:cNvSpPr/>
          <p:nvPr/>
        </p:nvSpPr>
        <p:spPr>
          <a:xfrm>
            <a:off x="8946473" y="4589756"/>
            <a:ext cx="292224" cy="601463"/>
          </a:xfrm>
          <a:prstGeom prst="arc">
            <a:avLst>
              <a:gd name="adj1" fmla="val 16200000"/>
              <a:gd name="adj2" fmla="val 53378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1" name="Arc 100"/>
          <p:cNvSpPr/>
          <p:nvPr/>
        </p:nvSpPr>
        <p:spPr>
          <a:xfrm>
            <a:off x="8921320" y="5251142"/>
            <a:ext cx="308499" cy="572609"/>
          </a:xfrm>
          <a:prstGeom prst="arc">
            <a:avLst>
              <a:gd name="adj1" fmla="val 16200000"/>
              <a:gd name="adj2" fmla="val 53378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2" name="TextBox 101"/>
          <p:cNvSpPr txBox="1"/>
          <p:nvPr/>
        </p:nvSpPr>
        <p:spPr>
          <a:xfrm>
            <a:off x="9120326" y="4750293"/>
            <a:ext cx="13538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Rearrange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9012314" y="5396127"/>
            <a:ext cx="13538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3696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0"/>
      <p:bldP spid="85" grpId="0"/>
      <p:bldP spid="86" grpId="0"/>
      <p:bldP spid="87" grpId="0"/>
      <p:bldP spid="88" grpId="0"/>
      <p:bldP spid="89" grpId="0"/>
      <p:bldP spid="90" grpId="0"/>
      <p:bldP spid="93" grpId="0"/>
      <p:bldP spid="94" grpId="0"/>
      <p:bldP spid="95" grpId="0"/>
      <p:bldP spid="97" grpId="0"/>
      <p:bldP spid="98" grpId="0" animBg="1"/>
      <p:bldP spid="99" grpId="0"/>
      <p:bldP spid="100" grpId="0" animBg="1"/>
      <p:bldP spid="101" grpId="0" animBg="1"/>
      <p:bldP spid="102" grpId="0"/>
      <p:bldP spid="10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>
                <a:latin typeface="Comic Sans MS" pitchFamily="66" charset="0"/>
              </a:rPr>
              <a:t>Elastic Collisions in two dimensions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173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715589" y="1576251"/>
                <a:ext cx="3683725" cy="40601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b="1" dirty="0">
                    <a:latin typeface="Comic Sans MS" panose="030F0702030302020204" pitchFamily="66" charset="0"/>
                  </a:rPr>
                  <a:t>You need to be able to solve problems involving the oblique impact of a smooth sphere on a smooth fixed surface</a:t>
                </a:r>
              </a:p>
              <a:p>
                <a:pPr algn="ctr"/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US" sz="1400" dirty="0">
                    <a:latin typeface="Comic Sans MS" panose="030F0702030302020204" pitchFamily="66" charset="0"/>
                  </a:rPr>
                  <a:t>A small smooth ball of mass 2kg is moving in the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</a:rPr>
                      <m:t>𝑥𝑦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plane and collides with a smooth fixed vertical wall which contains the   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𝑎𝑥𝑖𝑠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. The velocity of the ball just before impact is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−6</m:t>
                        </m:r>
                        <m:r>
                          <a:rPr lang="en-US" sz="1400" b="1" i="1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−4</m:t>
                        </m:r>
                        <m:r>
                          <a:rPr lang="en-US" sz="1400" b="1" i="1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𝑚𝑠</m:t>
                        </m:r>
                      </m:e>
                      <m:sup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. The coefficient of restitution between the ball and the wall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. Find:</a:t>
                </a:r>
              </a:p>
              <a:p>
                <a:pPr algn="ctr"/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The velocity of the ball immediately after the impact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The kinetic energy lost as a result of the impact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The angle of deflection of the ball</a:t>
                </a:r>
              </a:p>
              <a:p>
                <a:pPr algn="ctr"/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5589" y="1576251"/>
                <a:ext cx="3683725" cy="4060150"/>
              </a:xfrm>
              <a:prstGeom prst="rect">
                <a:avLst/>
              </a:prstGeom>
              <a:blipFill>
                <a:blip r:embed="rId2"/>
                <a:stretch>
                  <a:fillRect r="-20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1600201" y="76201"/>
                <a:ext cx="157690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𝑣𝑐𝑜𝑠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𝑢𝑐𝑜𝑠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1" y="76201"/>
                <a:ext cx="1576907" cy="276999"/>
              </a:xfrm>
              <a:prstGeom prst="rect">
                <a:avLst/>
              </a:prstGeom>
              <a:blipFill>
                <a:blip r:embed="rId3"/>
                <a:stretch>
                  <a:fillRect l="-4000" r="-800" b="-304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3657601" y="76201"/>
                <a:ext cx="164583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𝑣𝑠𝑖𝑛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𝑒𝑢𝑠𝑖𝑛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1" y="76201"/>
                <a:ext cx="1645835" cy="276999"/>
              </a:xfrm>
              <a:prstGeom prst="rect">
                <a:avLst/>
              </a:prstGeom>
              <a:blipFill>
                <a:blip r:embed="rId4"/>
                <a:stretch>
                  <a:fillRect l="-3077" r="-1538" b="-304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5715000" y="76201"/>
                <a:ext cx="1540896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𝑡𝑎𝑛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𝑒𝑡𝑎𝑛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76201"/>
                <a:ext cx="1540896" cy="276999"/>
              </a:xfrm>
              <a:prstGeom prst="rect">
                <a:avLst/>
              </a:prstGeom>
              <a:blipFill>
                <a:blip r:embed="rId5"/>
                <a:stretch>
                  <a:fillRect b="-304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/>
          <p:cNvSpPr/>
          <p:nvPr/>
        </p:nvSpPr>
        <p:spPr>
          <a:xfrm rot="5400000">
            <a:off x="5122817" y="2425339"/>
            <a:ext cx="2209800" cy="228601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6331132" y="1689465"/>
            <a:ext cx="1227908" cy="73587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6305007" y="2623459"/>
                <a:ext cx="35041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5007" y="2623459"/>
                <a:ext cx="350417" cy="307777"/>
              </a:xfrm>
              <a:prstGeom prst="rect">
                <a:avLst/>
              </a:prstGeom>
              <a:blipFill>
                <a:blip r:embed="rId6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Arrow Connector 10"/>
          <p:cNvCxnSpPr/>
          <p:nvPr/>
        </p:nvCxnSpPr>
        <p:spPr>
          <a:xfrm>
            <a:off x="6348550" y="2416630"/>
            <a:ext cx="616133" cy="72865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733905" y="2116184"/>
                <a:ext cx="152182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b="1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 dirty="0">
                              <a:latin typeface="Cambria Math" panose="02040503050406030204" pitchFamily="18" charset="0"/>
                            </a:rPr>
                            <m:t>−6</m:t>
                          </m:r>
                          <m:r>
                            <a:rPr lang="en-US" sz="1400" b="1" i="1" dirty="0"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US" sz="1400" i="1" dirty="0">
                              <a:latin typeface="Cambria Math" panose="02040503050406030204" pitchFamily="18" charset="0"/>
                            </a:rPr>
                            <m:t>−4</m:t>
                          </m:r>
                          <m:r>
                            <a:rPr lang="en-US" sz="1400" b="1" i="1" dirty="0">
                              <a:latin typeface="Cambria Math" panose="02040503050406030204" pitchFamily="18" charset="0"/>
                            </a:rPr>
                            <m:t>𝒋</m:t>
                          </m:r>
                        </m:e>
                      </m:d>
                      <m:r>
                        <a:rPr lang="en-US" sz="1400" b="1" i="1" dirty="0"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US" sz="1400" i="1" dirty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 dirty="0">
                              <a:latin typeface="Cambria Math" panose="02040503050406030204" pitchFamily="18" charset="0"/>
                            </a:rPr>
                            <m:t>𝑚𝑠</m:t>
                          </m:r>
                        </m:e>
                        <m:sup>
                          <m:r>
                            <a:rPr lang="en-US" sz="1400" i="1" dirty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3905" y="2116184"/>
                <a:ext cx="1521823" cy="307777"/>
              </a:xfrm>
              <a:prstGeom prst="rect">
                <a:avLst/>
              </a:prstGeom>
              <a:blipFill>
                <a:blip r:embed="rId7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Arc 13"/>
          <p:cNvSpPr/>
          <p:nvPr/>
        </p:nvSpPr>
        <p:spPr>
          <a:xfrm rot="7133948">
            <a:off x="5824404" y="2126710"/>
            <a:ext cx="914400" cy="914400"/>
          </a:xfrm>
          <a:prstGeom prst="arc">
            <a:avLst>
              <a:gd name="adj1" fmla="val 9479525"/>
              <a:gd name="adj2" fmla="val 11752782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Arc 14"/>
          <p:cNvSpPr/>
          <p:nvPr/>
        </p:nvSpPr>
        <p:spPr>
          <a:xfrm rot="7133948">
            <a:off x="5839828" y="1790342"/>
            <a:ext cx="914400" cy="914400"/>
          </a:xfrm>
          <a:prstGeom prst="arc">
            <a:avLst>
              <a:gd name="adj1" fmla="val 18066445"/>
              <a:gd name="adj2" fmla="val 1951011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6370322" y="1905002"/>
                <a:ext cx="35201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0322" y="1905002"/>
                <a:ext cx="352019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6834053" y="2791098"/>
                <a:ext cx="136071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b="1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 dirty="0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en-US" sz="1400" b="1" i="1" dirty="0"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US" sz="1400" i="1" dirty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i="1" dirty="0">
                              <a:latin typeface="Cambria Math" panose="02040503050406030204" pitchFamily="18" charset="0"/>
                            </a:rPr>
                            <m:t>𝑞</m:t>
                          </m:r>
                          <m:r>
                            <a:rPr lang="en-US" sz="1400" b="1" i="1" dirty="0">
                              <a:latin typeface="Cambria Math" panose="02040503050406030204" pitchFamily="18" charset="0"/>
                            </a:rPr>
                            <m:t>𝒋</m:t>
                          </m:r>
                        </m:e>
                      </m:d>
                      <m:r>
                        <a:rPr lang="en-US" sz="1400" b="1" i="1" dirty="0"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US" sz="1400" i="1" dirty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 dirty="0">
                              <a:latin typeface="Cambria Math" panose="02040503050406030204" pitchFamily="18" charset="0"/>
                            </a:rPr>
                            <m:t>𝑚𝑠</m:t>
                          </m:r>
                        </m:e>
                        <m:sup>
                          <m:r>
                            <a:rPr lang="en-US" sz="1400" i="1" dirty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4053" y="2791098"/>
                <a:ext cx="1360714" cy="307777"/>
              </a:xfrm>
              <a:prstGeom prst="rect">
                <a:avLst/>
              </a:prstGeom>
              <a:blipFill>
                <a:blip r:embed="rId9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8090263" y="1166948"/>
                <a:ext cx="2508069" cy="28931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You can split the movement into the </a:t>
                </a:r>
                <a14:m>
                  <m:oMath xmlns:m="http://schemas.openxmlformats.org/officeDocument/2006/math">
                    <m:r>
                      <a:rPr lang="en-US" sz="14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US" sz="14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and </a:t>
                </a:r>
                <a14:m>
                  <m:oMath xmlns:m="http://schemas.openxmlformats.org/officeDocument/2006/math">
                    <m:r>
                      <a:rPr lang="en-US" sz="14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components</a:t>
                </a:r>
              </a:p>
              <a:p>
                <a:pPr algn="ctr"/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Since the surfaces are smooth, the velocity parallel to the wall will remain constant</a:t>
                </a: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Only the velocity perpendicular to the wall will be affected by the coefficient of restitution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90263" y="1166948"/>
                <a:ext cx="2508069" cy="2893100"/>
              </a:xfrm>
              <a:prstGeom prst="rect">
                <a:avLst/>
              </a:prstGeom>
              <a:blipFill>
                <a:blip r:embed="rId10"/>
                <a:stretch>
                  <a:fillRect r="-1005" b="-13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Straight Arrow Connector 22"/>
          <p:cNvCxnSpPr/>
          <p:nvPr/>
        </p:nvCxnSpPr>
        <p:spPr>
          <a:xfrm flipH="1">
            <a:off x="6322424" y="1698172"/>
            <a:ext cx="1201782" cy="0"/>
          </a:xfrm>
          <a:prstGeom prst="straightConnector1">
            <a:avLst/>
          </a:prstGeom>
          <a:ln w="444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6331132" y="3143794"/>
            <a:ext cx="631372" cy="4354"/>
          </a:xfrm>
          <a:prstGeom prst="straightConnector1">
            <a:avLst/>
          </a:prstGeom>
          <a:ln w="444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6339841" y="1715590"/>
            <a:ext cx="1" cy="696685"/>
          </a:xfrm>
          <a:prstGeom prst="straightConnector1">
            <a:avLst/>
          </a:prstGeom>
          <a:ln w="4445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6335487" y="2460173"/>
            <a:ext cx="1" cy="696685"/>
          </a:xfrm>
          <a:prstGeom prst="straightConnector1">
            <a:avLst/>
          </a:prstGeom>
          <a:ln w="4445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6664236" y="1410791"/>
                <a:ext cx="45937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−6</m:t>
                      </m:r>
                      <m:r>
                        <a:rPr lang="en-US" sz="1400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𝒊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4236" y="1410791"/>
                <a:ext cx="459376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5902235" y="1894116"/>
                <a:ext cx="45937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US" sz="1400" b="1" i="1" dirty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sz="1400" b="1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2235" y="1894116"/>
                <a:ext cx="459376" cy="307777"/>
              </a:xfrm>
              <a:prstGeom prst="rect">
                <a:avLst/>
              </a:prstGeom>
              <a:blipFill>
                <a:blip r:embed="rId12"/>
                <a:stretch>
                  <a:fillRect r="-2703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5897881" y="2612573"/>
                <a:ext cx="45937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US" sz="1400" b="1" i="1" dirty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sz="1400" b="1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7881" y="2612573"/>
                <a:ext cx="459376" cy="307777"/>
              </a:xfrm>
              <a:prstGeom prst="rect">
                <a:avLst/>
              </a:prstGeom>
              <a:blipFill>
                <a:blip r:embed="rId13"/>
                <a:stretch>
                  <a:fillRect r="-2632" b="-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5980612" y="2590802"/>
                <a:ext cx="45937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en-US" sz="1400" b="1" i="1" dirty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sz="1400" b="1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0612" y="2590802"/>
                <a:ext cx="459376" cy="307777"/>
              </a:xfrm>
              <a:prstGeom prst="rect">
                <a:avLst/>
              </a:prstGeom>
              <a:blipFill>
                <a:blip r:embed="rId14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6385561" y="3126380"/>
                <a:ext cx="45937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sz="1400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𝒊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5561" y="3126380"/>
                <a:ext cx="459376" cy="307777"/>
              </a:xfrm>
              <a:prstGeom prst="rect">
                <a:avLst/>
              </a:prstGeom>
              <a:blipFill>
                <a:blip r:embed="rId15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6376852" y="3135088"/>
                <a:ext cx="45937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400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𝒊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6852" y="3135088"/>
                <a:ext cx="459376" cy="307777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817326" y="4188823"/>
                <a:ext cx="543675" cy="4221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</a:rPr>
                        <m:t>𝑒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𝑣</m:t>
                          </m:r>
                        </m:num>
                        <m:den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𝑢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7326" y="4188823"/>
                <a:ext cx="543675" cy="422167"/>
              </a:xfrm>
              <a:prstGeom prst="rect">
                <a:avLst/>
              </a:prstGeom>
              <a:blipFill>
                <a:blip r:embed="rId17"/>
                <a:stretch>
                  <a:fillRect l="-2273" r="-2273" b="-88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5812971" y="4811485"/>
                <a:ext cx="546432" cy="4626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𝑣</m:t>
                          </m:r>
                        </m:num>
                        <m:den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2971" y="4811485"/>
                <a:ext cx="546432" cy="462627"/>
              </a:xfrm>
              <a:prstGeom prst="rect">
                <a:avLst/>
              </a:prstGeom>
              <a:blipFill>
                <a:blip r:embed="rId18"/>
                <a:stretch>
                  <a:fillRect l="-6818" t="-2703" r="-6818" b="-135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5817326" y="5495108"/>
                <a:ext cx="546432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</a:rPr>
                        <m:t>2=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7326" y="5495108"/>
                <a:ext cx="546432" cy="246221"/>
              </a:xfrm>
              <a:prstGeom prst="rect">
                <a:avLst/>
              </a:prstGeom>
              <a:blipFill>
                <a:blip r:embed="rId19"/>
                <a:stretch>
                  <a:fillRect l="-6818" r="-4545" b="-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Arc 41"/>
          <p:cNvSpPr/>
          <p:nvPr/>
        </p:nvSpPr>
        <p:spPr>
          <a:xfrm>
            <a:off x="6317457" y="4458662"/>
            <a:ext cx="308499" cy="572609"/>
          </a:xfrm>
          <a:prstGeom prst="arc">
            <a:avLst>
              <a:gd name="adj1" fmla="val 16200000"/>
              <a:gd name="adj2" fmla="val 53378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6522720" y="4481727"/>
                <a:ext cx="422365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Sub in values. The value of </a:t>
                </a:r>
                <a14:m>
                  <m:oMath xmlns:m="http://schemas.openxmlformats.org/officeDocument/2006/math">
                    <m:r>
                      <a:rPr lang="en-US" sz="14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is taken as positive since it is the speed of approach (not velocity)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22720" y="4481727"/>
                <a:ext cx="4223657" cy="523220"/>
              </a:xfrm>
              <a:prstGeom prst="rect">
                <a:avLst/>
              </a:prstGeom>
              <a:blipFill>
                <a:blip r:embed="rId20"/>
                <a:stretch>
                  <a:fillRect t="-2381" r="-901" b="-119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Arc 43"/>
          <p:cNvSpPr/>
          <p:nvPr/>
        </p:nvSpPr>
        <p:spPr>
          <a:xfrm>
            <a:off x="6339229" y="5055199"/>
            <a:ext cx="308499" cy="572609"/>
          </a:xfrm>
          <a:prstGeom prst="arc">
            <a:avLst>
              <a:gd name="adj1" fmla="val 16200000"/>
              <a:gd name="adj2" fmla="val 53378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TextBox 44"/>
          <p:cNvSpPr txBox="1"/>
          <p:nvPr/>
        </p:nvSpPr>
        <p:spPr>
          <a:xfrm>
            <a:off x="6609805" y="5187122"/>
            <a:ext cx="9666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6756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8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/>
      <p:bldP spid="12" grpId="0"/>
      <p:bldP spid="14" grpId="0" animBg="1"/>
      <p:bldP spid="15" grpId="0" animBg="1"/>
      <p:bldP spid="20" grpId="0"/>
      <p:bldP spid="21" grpId="0"/>
      <p:bldP spid="33" grpId="0"/>
      <p:bldP spid="34" grpId="0"/>
      <p:bldP spid="35" grpId="0"/>
      <p:bldP spid="36" grpId="0"/>
      <p:bldP spid="36" grpId="1"/>
      <p:bldP spid="37" grpId="0"/>
      <p:bldP spid="37" grpId="1"/>
      <p:bldP spid="38" grpId="0"/>
      <p:bldP spid="28" grpId="0"/>
      <p:bldP spid="40" grpId="0"/>
      <p:bldP spid="41" grpId="0"/>
      <p:bldP spid="42" grpId="0" animBg="1"/>
      <p:bldP spid="43" grpId="0"/>
      <p:bldP spid="44" grpId="0" animBg="1"/>
      <p:bldP spid="4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44"/>
          <p:cNvSpPr/>
          <p:nvPr/>
        </p:nvSpPr>
        <p:spPr>
          <a:xfrm rot="5400000">
            <a:off x="5122817" y="2425339"/>
            <a:ext cx="2209800" cy="228601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5897881" y="2612573"/>
                <a:ext cx="45937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US" sz="1400" b="1" i="1" dirty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sz="1400" b="1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7881" y="2612573"/>
                <a:ext cx="459376" cy="307777"/>
              </a:xfrm>
              <a:prstGeom prst="rect">
                <a:avLst/>
              </a:prstGeom>
              <a:blipFill>
                <a:blip r:embed="rId2"/>
                <a:stretch>
                  <a:fillRect r="-2632" b="-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6376852" y="3135088"/>
                <a:ext cx="45937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400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𝒊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6852" y="3135088"/>
                <a:ext cx="459376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>
                <a:latin typeface="Comic Sans MS" pitchFamily="66" charset="0"/>
              </a:rPr>
              <a:t>Elastic Collisions in two dimensions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173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715589" y="1576251"/>
                <a:ext cx="3683725" cy="40601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b="1" dirty="0">
                    <a:latin typeface="Comic Sans MS" panose="030F0702030302020204" pitchFamily="66" charset="0"/>
                  </a:rPr>
                  <a:t>You need to be able to solve problems involving the oblique impact of a smooth sphere on a smooth fixed surface</a:t>
                </a:r>
              </a:p>
              <a:p>
                <a:pPr algn="ctr"/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US" sz="1400" dirty="0">
                    <a:latin typeface="Comic Sans MS" panose="030F0702030302020204" pitchFamily="66" charset="0"/>
                  </a:rPr>
                  <a:t>A small smooth ball of mass 2kg is moving in the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</a:rPr>
                      <m:t>𝑥𝑦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plane and collides with a smooth fixed vertical wall which contains the   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𝑎𝑥𝑖𝑠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. The velocity of the ball just before impact is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−6</m:t>
                        </m:r>
                        <m:r>
                          <a:rPr lang="en-US" sz="1400" b="1" i="1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−4</m:t>
                        </m:r>
                        <m:r>
                          <a:rPr lang="en-US" sz="1400" b="1" i="1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𝑚𝑠</m:t>
                        </m:r>
                      </m:e>
                      <m:sup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. The coefficient of restitution between the ball and the wall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. Find:</a:t>
                </a:r>
              </a:p>
              <a:p>
                <a:pPr algn="ctr"/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The velocity of the ball immediately after the impact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The kinetic energy lost as a result of the impact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The angle of deflection of the ball</a:t>
                </a:r>
              </a:p>
              <a:p>
                <a:pPr algn="ctr"/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5589" y="1576251"/>
                <a:ext cx="3683725" cy="4060150"/>
              </a:xfrm>
              <a:prstGeom prst="rect">
                <a:avLst/>
              </a:prstGeom>
              <a:blipFill>
                <a:blip r:embed="rId4"/>
                <a:stretch>
                  <a:fillRect r="-20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1600201" y="76201"/>
                <a:ext cx="157690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𝑣𝑐𝑜𝑠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𝑢𝑐𝑜𝑠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1" y="76201"/>
                <a:ext cx="1576907" cy="276999"/>
              </a:xfrm>
              <a:prstGeom prst="rect">
                <a:avLst/>
              </a:prstGeom>
              <a:blipFill>
                <a:blip r:embed="rId5"/>
                <a:stretch>
                  <a:fillRect l="-4000" r="-800" b="-304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3657601" y="76201"/>
                <a:ext cx="164583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𝑣𝑠𝑖𝑛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𝑒𝑢𝑠𝑖𝑛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1" y="76201"/>
                <a:ext cx="1645835" cy="276999"/>
              </a:xfrm>
              <a:prstGeom prst="rect">
                <a:avLst/>
              </a:prstGeom>
              <a:blipFill>
                <a:blip r:embed="rId6"/>
                <a:stretch>
                  <a:fillRect l="-3077" r="-1538" b="-304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5715000" y="76201"/>
                <a:ext cx="1540896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𝑡𝑎𝑛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𝑒𝑡𝑎𝑛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76201"/>
                <a:ext cx="1540896" cy="276999"/>
              </a:xfrm>
              <a:prstGeom prst="rect">
                <a:avLst/>
              </a:prstGeom>
              <a:blipFill>
                <a:blip r:embed="rId7"/>
                <a:stretch>
                  <a:fillRect b="-304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518360" y="4366631"/>
                <a:ext cx="2721194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𝐶h𝑎𝑛𝑔𝑒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𝑖𝑛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𝐾𝐸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𝑚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𝑚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8360" y="4366631"/>
                <a:ext cx="2721194" cy="495649"/>
              </a:xfrm>
              <a:prstGeom prst="rect">
                <a:avLst/>
              </a:prstGeom>
              <a:blipFill>
                <a:blip r:embed="rId8"/>
                <a:stretch>
                  <a:fillRect b="-2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8429898" y="1382298"/>
                <a:ext cx="2148650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We need to know the speed of the particle before and after, which is given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𝒗</m:t>
                        </m:r>
                      </m:e>
                    </m:d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29898" y="1382298"/>
                <a:ext cx="2148650" cy="954107"/>
              </a:xfrm>
              <a:prstGeom prst="rect">
                <a:avLst/>
              </a:prstGeom>
              <a:blipFill>
                <a:blip r:embed="rId9"/>
                <a:stretch>
                  <a:fillRect b="-65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8556044" y="2437260"/>
                <a:ext cx="1782924" cy="26090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1" i="1">
                              <a:latin typeface="Cambria Math" panose="02040503050406030204" pitchFamily="18" charset="0"/>
                            </a:rPr>
                            <m:t>𝒖</m:t>
                          </m:r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−6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−4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56044" y="2437260"/>
                <a:ext cx="1782924" cy="260905"/>
              </a:xfrm>
              <a:prstGeom prst="rect">
                <a:avLst/>
              </a:prstGeom>
              <a:blipFill>
                <a:blip r:embed="rId10"/>
                <a:stretch>
                  <a:fillRect b="-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8557525" y="2864867"/>
                <a:ext cx="820225" cy="24519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1" i="1">
                              <a:latin typeface="Cambria Math" panose="02040503050406030204" pitchFamily="18" charset="0"/>
                            </a:rPr>
                            <m:t>𝒖</m:t>
                          </m:r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52</m:t>
                          </m:r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57525" y="2864867"/>
                <a:ext cx="820225" cy="245195"/>
              </a:xfrm>
              <a:prstGeom prst="rect">
                <a:avLst/>
              </a:prstGeom>
              <a:blipFill>
                <a:blip r:embed="rId11"/>
                <a:stretch>
                  <a:fillRect r="-4615" b="-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8548646" y="3344262"/>
                <a:ext cx="1640256" cy="26090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1" i="1">
                              <a:latin typeface="Cambria Math" panose="02040503050406030204" pitchFamily="18" charset="0"/>
                            </a:rPr>
                            <m:t>𝒗</m:t>
                          </m:r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−4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48646" y="3344262"/>
                <a:ext cx="1640256" cy="260905"/>
              </a:xfrm>
              <a:prstGeom prst="rect">
                <a:avLst/>
              </a:prstGeom>
              <a:blipFill>
                <a:blip r:embed="rId12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8550127" y="3771869"/>
                <a:ext cx="812209" cy="2408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1" i="1">
                              <a:latin typeface="Cambria Math" panose="02040503050406030204" pitchFamily="18" charset="0"/>
                            </a:rPr>
                            <m:t>𝒗</m:t>
                          </m:r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20</m:t>
                          </m:r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50127" y="3771869"/>
                <a:ext cx="812209" cy="240835"/>
              </a:xfrm>
              <a:prstGeom prst="rect">
                <a:avLst/>
              </a:prstGeom>
              <a:blipFill>
                <a:blip r:embed="rId13"/>
                <a:stretch>
                  <a:fillRect r="-46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5510963" y="4998425"/>
                <a:ext cx="3482941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𝐶h𝑎𝑛𝑔𝑒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𝑖𝑛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𝐾𝐸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(2)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20</m:t>
                              </m:r>
                            </m:e>
                          </m:d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(2)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ad>
                                <m:radPr>
                                  <m:degHide m:val="on"/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52</m:t>
                                  </m:r>
                                </m:e>
                              </m:rad>
                            </m:e>
                          </m:d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0963" y="4998425"/>
                <a:ext cx="3482941" cy="49564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5503563" y="5665730"/>
                <a:ext cx="196432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𝐶h𝑎𝑛𝑔𝑒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𝑖𝑛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𝐾𝐸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=−20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𝐽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3563" y="5665730"/>
                <a:ext cx="1964320" cy="307777"/>
              </a:xfrm>
              <a:prstGeom prst="rect">
                <a:avLst/>
              </a:prstGeom>
              <a:blipFill>
                <a:blip r:embed="rId15"/>
                <a:stretch>
                  <a:fillRect b="-1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Arc 39"/>
          <p:cNvSpPr/>
          <p:nvPr/>
        </p:nvSpPr>
        <p:spPr>
          <a:xfrm>
            <a:off x="8816100" y="4658748"/>
            <a:ext cx="308499" cy="572609"/>
          </a:xfrm>
          <a:prstGeom prst="arc">
            <a:avLst>
              <a:gd name="adj1" fmla="val 16200000"/>
              <a:gd name="adj2" fmla="val 53378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8997900" y="4666382"/>
            <a:ext cx="9666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2" name="Arc 41"/>
          <p:cNvSpPr/>
          <p:nvPr/>
        </p:nvSpPr>
        <p:spPr>
          <a:xfrm>
            <a:off x="8764314" y="5246153"/>
            <a:ext cx="308499" cy="572609"/>
          </a:xfrm>
          <a:prstGeom prst="arc">
            <a:avLst>
              <a:gd name="adj1" fmla="val 16200000"/>
              <a:gd name="adj2" fmla="val 53378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TextBox 42"/>
          <p:cNvSpPr txBox="1"/>
          <p:nvPr/>
        </p:nvSpPr>
        <p:spPr>
          <a:xfrm>
            <a:off x="9034890" y="5378076"/>
            <a:ext cx="9666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829671" y="6072013"/>
            <a:ext cx="43855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So 20J of energy has been lost due to the impact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46" name="Straight Arrow Connector 45"/>
          <p:cNvCxnSpPr/>
          <p:nvPr/>
        </p:nvCxnSpPr>
        <p:spPr>
          <a:xfrm flipH="1">
            <a:off x="6331132" y="1689465"/>
            <a:ext cx="1227908" cy="73587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6305007" y="2623459"/>
                <a:ext cx="35041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5007" y="2623459"/>
                <a:ext cx="350417" cy="307777"/>
              </a:xfrm>
              <a:prstGeom prst="rect">
                <a:avLst/>
              </a:prstGeom>
              <a:blipFill>
                <a:blip r:embed="rId16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8" name="Straight Arrow Connector 47"/>
          <p:cNvCxnSpPr/>
          <p:nvPr/>
        </p:nvCxnSpPr>
        <p:spPr>
          <a:xfrm>
            <a:off x="6348550" y="2416630"/>
            <a:ext cx="616133" cy="72865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6733905" y="2116184"/>
                <a:ext cx="152182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b="1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 dirty="0">
                              <a:latin typeface="Cambria Math" panose="02040503050406030204" pitchFamily="18" charset="0"/>
                            </a:rPr>
                            <m:t>−6</m:t>
                          </m:r>
                          <m:r>
                            <a:rPr lang="en-US" sz="1400" b="1" i="1" dirty="0"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US" sz="1400" i="1" dirty="0">
                              <a:latin typeface="Cambria Math" panose="02040503050406030204" pitchFamily="18" charset="0"/>
                            </a:rPr>
                            <m:t>−4</m:t>
                          </m:r>
                          <m:r>
                            <a:rPr lang="en-US" sz="1400" b="1" i="1" dirty="0">
                              <a:latin typeface="Cambria Math" panose="02040503050406030204" pitchFamily="18" charset="0"/>
                            </a:rPr>
                            <m:t>𝒋</m:t>
                          </m:r>
                        </m:e>
                      </m:d>
                      <m:r>
                        <a:rPr lang="en-US" sz="1400" b="1" i="1" dirty="0"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US" sz="1400" i="1" dirty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 dirty="0">
                              <a:latin typeface="Cambria Math" panose="02040503050406030204" pitchFamily="18" charset="0"/>
                            </a:rPr>
                            <m:t>𝑚𝑠</m:t>
                          </m:r>
                        </m:e>
                        <m:sup>
                          <m:r>
                            <a:rPr lang="en-US" sz="1400" i="1" dirty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3905" y="2116184"/>
                <a:ext cx="1521823" cy="307777"/>
              </a:xfrm>
              <a:prstGeom prst="rect">
                <a:avLst/>
              </a:prstGeom>
              <a:blipFill>
                <a:blip r:embed="rId17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Arc 49"/>
          <p:cNvSpPr/>
          <p:nvPr/>
        </p:nvSpPr>
        <p:spPr>
          <a:xfrm rot="7133948">
            <a:off x="5824404" y="2126710"/>
            <a:ext cx="914400" cy="914400"/>
          </a:xfrm>
          <a:prstGeom prst="arc">
            <a:avLst>
              <a:gd name="adj1" fmla="val 9479525"/>
              <a:gd name="adj2" fmla="val 11752782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Arc 50"/>
          <p:cNvSpPr/>
          <p:nvPr/>
        </p:nvSpPr>
        <p:spPr>
          <a:xfrm rot="7133948">
            <a:off x="5839828" y="1790342"/>
            <a:ext cx="914400" cy="914400"/>
          </a:xfrm>
          <a:prstGeom prst="arc">
            <a:avLst>
              <a:gd name="adj1" fmla="val 18066445"/>
              <a:gd name="adj2" fmla="val 1951011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6370322" y="1905002"/>
                <a:ext cx="35201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0322" y="1905002"/>
                <a:ext cx="352019" cy="307777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6834053" y="2791098"/>
                <a:ext cx="136071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b="1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 dirty="0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en-US" sz="1400" b="1" i="1" dirty="0"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US" sz="1400" i="1" dirty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i="1" dirty="0">
                              <a:latin typeface="Cambria Math" panose="02040503050406030204" pitchFamily="18" charset="0"/>
                            </a:rPr>
                            <m:t>𝑞</m:t>
                          </m:r>
                          <m:r>
                            <a:rPr lang="en-US" sz="1400" b="1" i="1" dirty="0">
                              <a:latin typeface="Cambria Math" panose="02040503050406030204" pitchFamily="18" charset="0"/>
                            </a:rPr>
                            <m:t>𝒋</m:t>
                          </m:r>
                        </m:e>
                      </m:d>
                      <m:r>
                        <a:rPr lang="en-US" sz="1400" b="1" i="1" dirty="0"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US" sz="1400" i="1" dirty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 dirty="0">
                              <a:latin typeface="Cambria Math" panose="02040503050406030204" pitchFamily="18" charset="0"/>
                            </a:rPr>
                            <m:t>𝑚𝑠</m:t>
                          </m:r>
                        </m:e>
                        <m:sup>
                          <m:r>
                            <a:rPr lang="en-US" sz="1400" i="1" dirty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4053" y="2791098"/>
                <a:ext cx="1360714" cy="307777"/>
              </a:xfrm>
              <a:prstGeom prst="rect">
                <a:avLst/>
              </a:prstGeom>
              <a:blipFill>
                <a:blip r:embed="rId19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7" name="Straight Arrow Connector 56"/>
          <p:cNvCxnSpPr/>
          <p:nvPr/>
        </p:nvCxnSpPr>
        <p:spPr>
          <a:xfrm flipH="1">
            <a:off x="6322424" y="1698172"/>
            <a:ext cx="1201782" cy="0"/>
          </a:xfrm>
          <a:prstGeom prst="straightConnector1">
            <a:avLst/>
          </a:prstGeom>
          <a:ln w="444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>
            <a:off x="6331132" y="3143794"/>
            <a:ext cx="631372" cy="4354"/>
          </a:xfrm>
          <a:prstGeom prst="straightConnector1">
            <a:avLst/>
          </a:prstGeom>
          <a:ln w="444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6339841" y="1715590"/>
            <a:ext cx="1" cy="696685"/>
          </a:xfrm>
          <a:prstGeom prst="straightConnector1">
            <a:avLst/>
          </a:prstGeom>
          <a:ln w="4445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6335487" y="2460173"/>
            <a:ext cx="1" cy="696685"/>
          </a:xfrm>
          <a:prstGeom prst="straightConnector1">
            <a:avLst/>
          </a:prstGeom>
          <a:ln w="4445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6664236" y="1410791"/>
                <a:ext cx="45937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−6</m:t>
                      </m:r>
                      <m:r>
                        <a:rPr lang="en-US" sz="1400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𝒊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4236" y="1410791"/>
                <a:ext cx="459376" cy="307777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5902235" y="1894116"/>
                <a:ext cx="45937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US" sz="1400" b="1" i="1" dirty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sz="1400" b="1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2235" y="1894116"/>
                <a:ext cx="459376" cy="307777"/>
              </a:xfrm>
              <a:prstGeom prst="rect">
                <a:avLst/>
              </a:prstGeom>
              <a:blipFill>
                <a:blip r:embed="rId21"/>
                <a:stretch>
                  <a:fillRect r="-2703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92036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13" grpId="0"/>
      <p:bldP spid="30" grpId="0"/>
      <p:bldP spid="32" grpId="0"/>
      <p:bldP spid="36" grpId="0"/>
      <p:bldP spid="37" grpId="0"/>
      <p:bldP spid="39" grpId="0"/>
      <p:bldP spid="40" grpId="0" animBg="1"/>
      <p:bldP spid="41" grpId="0"/>
      <p:bldP spid="42" grpId="0" animBg="1"/>
      <p:bldP spid="43" grpId="0"/>
      <p:bldP spid="4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44"/>
          <p:cNvSpPr/>
          <p:nvPr/>
        </p:nvSpPr>
        <p:spPr>
          <a:xfrm rot="5400000">
            <a:off x="5122817" y="2425339"/>
            <a:ext cx="2209800" cy="228601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>
                <a:latin typeface="Comic Sans MS" pitchFamily="66" charset="0"/>
              </a:rPr>
              <a:t>Elastic Collisions in two dimensions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173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715589" y="1576251"/>
                <a:ext cx="3683725" cy="40601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b="1" dirty="0">
                    <a:latin typeface="Comic Sans MS" panose="030F0702030302020204" pitchFamily="66" charset="0"/>
                  </a:rPr>
                  <a:t>You need to be able to solve problems involving the oblique impact of a smooth sphere on a smooth fixed surface</a:t>
                </a:r>
              </a:p>
              <a:p>
                <a:pPr algn="ctr"/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US" sz="1400" dirty="0">
                    <a:latin typeface="Comic Sans MS" panose="030F0702030302020204" pitchFamily="66" charset="0"/>
                  </a:rPr>
                  <a:t>A small smooth ball of mass 2kg is moving in the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</a:rPr>
                      <m:t>𝑥𝑦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plane and collides with a smooth fixed vertical wall which contains the   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𝑎𝑥𝑖𝑠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. The velocity of the ball just before impact is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−6</m:t>
                        </m:r>
                        <m:r>
                          <a:rPr lang="en-US" sz="1400" b="1" i="1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−4</m:t>
                        </m:r>
                        <m:r>
                          <a:rPr lang="en-US" sz="1400" b="1" i="1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𝑚𝑠</m:t>
                        </m:r>
                      </m:e>
                      <m:sup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. The coefficient of restitution between the ball and the wall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. Find:</a:t>
                </a:r>
              </a:p>
              <a:p>
                <a:pPr algn="ctr"/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The velocity of the ball immediately after the impact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The kinetic energy lost as a result of the impact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The angle of deflection of the ball</a:t>
                </a:r>
              </a:p>
              <a:p>
                <a:pPr algn="ctr"/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5589" y="1576251"/>
                <a:ext cx="3683725" cy="4060150"/>
              </a:xfrm>
              <a:prstGeom prst="rect">
                <a:avLst/>
              </a:prstGeom>
              <a:blipFill>
                <a:blip r:embed="rId2"/>
                <a:stretch>
                  <a:fillRect r="-20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1600201" y="76201"/>
                <a:ext cx="157690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𝑣𝑐𝑜𝑠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𝑢𝑐𝑜𝑠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1" y="76201"/>
                <a:ext cx="1576907" cy="276999"/>
              </a:xfrm>
              <a:prstGeom prst="rect">
                <a:avLst/>
              </a:prstGeom>
              <a:blipFill>
                <a:blip r:embed="rId3"/>
                <a:stretch>
                  <a:fillRect l="-4000" r="-800" b="-304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3657601" y="76201"/>
                <a:ext cx="164583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𝑣𝑠𝑖𝑛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𝑒𝑢𝑠𝑖𝑛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1" y="76201"/>
                <a:ext cx="1645835" cy="276999"/>
              </a:xfrm>
              <a:prstGeom prst="rect">
                <a:avLst/>
              </a:prstGeom>
              <a:blipFill>
                <a:blip r:embed="rId4"/>
                <a:stretch>
                  <a:fillRect l="-3077" r="-1538" b="-304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5715000" y="76201"/>
                <a:ext cx="1540896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𝑡𝑎𝑛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𝑒𝑡𝑎𝑛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76201"/>
                <a:ext cx="1540896" cy="276999"/>
              </a:xfrm>
              <a:prstGeom prst="rect">
                <a:avLst/>
              </a:prstGeom>
              <a:blipFill>
                <a:blip r:embed="rId5"/>
                <a:stretch>
                  <a:fillRect b="-304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6" name="Straight Arrow Connector 45"/>
          <p:cNvCxnSpPr/>
          <p:nvPr/>
        </p:nvCxnSpPr>
        <p:spPr>
          <a:xfrm flipH="1">
            <a:off x="6331132" y="1689465"/>
            <a:ext cx="1227908" cy="73587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6305007" y="2623459"/>
                <a:ext cx="35041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5007" y="2623459"/>
                <a:ext cx="350417" cy="307777"/>
              </a:xfrm>
              <a:prstGeom prst="rect">
                <a:avLst/>
              </a:prstGeom>
              <a:blipFill>
                <a:blip r:embed="rId6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8" name="Straight Arrow Connector 47"/>
          <p:cNvCxnSpPr/>
          <p:nvPr/>
        </p:nvCxnSpPr>
        <p:spPr>
          <a:xfrm>
            <a:off x="6348550" y="2416630"/>
            <a:ext cx="616133" cy="72865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6733905" y="2116184"/>
                <a:ext cx="152182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b="1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 dirty="0">
                              <a:latin typeface="Cambria Math" panose="02040503050406030204" pitchFamily="18" charset="0"/>
                            </a:rPr>
                            <m:t>−6</m:t>
                          </m:r>
                          <m:r>
                            <a:rPr lang="en-US" sz="1400" b="1" i="1" dirty="0"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US" sz="1400" i="1" dirty="0">
                              <a:latin typeface="Cambria Math" panose="02040503050406030204" pitchFamily="18" charset="0"/>
                            </a:rPr>
                            <m:t>−4</m:t>
                          </m:r>
                          <m:r>
                            <a:rPr lang="en-US" sz="1400" b="1" i="1" dirty="0">
                              <a:latin typeface="Cambria Math" panose="02040503050406030204" pitchFamily="18" charset="0"/>
                            </a:rPr>
                            <m:t>𝒋</m:t>
                          </m:r>
                        </m:e>
                      </m:d>
                      <m:r>
                        <a:rPr lang="en-US" sz="1400" b="1" i="1" dirty="0"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US" sz="1400" i="1" dirty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 dirty="0">
                              <a:latin typeface="Cambria Math" panose="02040503050406030204" pitchFamily="18" charset="0"/>
                            </a:rPr>
                            <m:t>𝑚𝑠</m:t>
                          </m:r>
                        </m:e>
                        <m:sup>
                          <m:r>
                            <a:rPr lang="en-US" sz="1400" i="1" dirty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3905" y="2116184"/>
                <a:ext cx="1521823" cy="307777"/>
              </a:xfrm>
              <a:prstGeom prst="rect">
                <a:avLst/>
              </a:prstGeom>
              <a:blipFill>
                <a:blip r:embed="rId7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Arc 49"/>
          <p:cNvSpPr/>
          <p:nvPr/>
        </p:nvSpPr>
        <p:spPr>
          <a:xfrm rot="7133948">
            <a:off x="5824404" y="2126710"/>
            <a:ext cx="914400" cy="914400"/>
          </a:xfrm>
          <a:prstGeom prst="arc">
            <a:avLst>
              <a:gd name="adj1" fmla="val 9479525"/>
              <a:gd name="adj2" fmla="val 11752782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Arc 50"/>
          <p:cNvSpPr/>
          <p:nvPr/>
        </p:nvSpPr>
        <p:spPr>
          <a:xfrm rot="7133948">
            <a:off x="5839828" y="1790342"/>
            <a:ext cx="914400" cy="914400"/>
          </a:xfrm>
          <a:prstGeom prst="arc">
            <a:avLst>
              <a:gd name="adj1" fmla="val 18066445"/>
              <a:gd name="adj2" fmla="val 1951011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6370322" y="1905002"/>
                <a:ext cx="35201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0322" y="1905002"/>
                <a:ext cx="352019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6834053" y="2791098"/>
                <a:ext cx="136071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b="1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 dirty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b="1" i="1" dirty="0"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US" sz="1400" i="1" dirty="0">
                              <a:latin typeface="Cambria Math" panose="02040503050406030204" pitchFamily="18" charset="0"/>
                            </a:rPr>
                            <m:t>−4</m:t>
                          </m:r>
                          <m:r>
                            <a:rPr lang="en-US" sz="1400" b="1" i="1" dirty="0">
                              <a:latin typeface="Cambria Math" panose="02040503050406030204" pitchFamily="18" charset="0"/>
                            </a:rPr>
                            <m:t>𝒋</m:t>
                          </m:r>
                        </m:e>
                      </m:d>
                      <m:r>
                        <a:rPr lang="en-US" sz="1400" b="1" i="1" dirty="0"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US" sz="1400" i="1" dirty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 dirty="0">
                              <a:latin typeface="Cambria Math" panose="02040503050406030204" pitchFamily="18" charset="0"/>
                            </a:rPr>
                            <m:t>𝑚𝑠</m:t>
                          </m:r>
                        </m:e>
                        <m:sup>
                          <m:r>
                            <a:rPr lang="en-US" sz="1400" i="1" dirty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4053" y="2791098"/>
                <a:ext cx="1360714" cy="307777"/>
              </a:xfrm>
              <a:prstGeom prst="rect">
                <a:avLst/>
              </a:prstGeom>
              <a:blipFill>
                <a:blip r:embed="rId9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8" name="Straight Arrow Connector 37"/>
          <p:cNvCxnSpPr/>
          <p:nvPr/>
        </p:nvCxnSpPr>
        <p:spPr>
          <a:xfrm flipH="1">
            <a:off x="5133704" y="2399214"/>
            <a:ext cx="1227908" cy="73587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6017625" y="2571208"/>
                <a:ext cx="35201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7625" y="2571208"/>
                <a:ext cx="352019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Arc 64"/>
          <p:cNvSpPr/>
          <p:nvPr/>
        </p:nvSpPr>
        <p:spPr>
          <a:xfrm rot="7133948">
            <a:off x="6002930" y="1800138"/>
            <a:ext cx="914400" cy="914400"/>
          </a:xfrm>
          <a:prstGeom prst="arc">
            <a:avLst>
              <a:gd name="adj1" fmla="val 20747604"/>
              <a:gd name="adj2" fmla="val 1315938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8235518" y="1537022"/>
            <a:ext cx="243248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As seen earlier, the angle of deflection is the angle which the direction of motion has turned though</a:t>
            </a:r>
          </a:p>
          <a:p>
            <a:pPr algn="ctr"/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You can calculate these angles separately, or you can use the scalar product (the angle between two vectors)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9327473" y="84339"/>
                <a:ext cx="1250279" cy="4582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𝒖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  <m:r>
                            <a:rPr lang="en-US" sz="16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𝒗</m:t>
                          </m:r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𝒖</m:t>
                              </m:r>
                            </m:e>
                          </m:d>
                          <m:d>
                            <m:dPr>
                              <m:begChr m:val="|"/>
                              <m:endChr m:val="|"/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𝒗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27473" y="84339"/>
                <a:ext cx="1250279" cy="458267"/>
              </a:xfrm>
              <a:prstGeom prst="rect">
                <a:avLst/>
              </a:prstGeom>
              <a:blipFill>
                <a:blip r:embed="rId11"/>
                <a:stretch>
                  <a:fillRect l="-1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5635841" y="3867705"/>
                <a:ext cx="1093696" cy="40087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𝒖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  <m:r>
                            <a:rPr lang="en-US" sz="1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𝒗</m:t>
                          </m:r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𝒖</m:t>
                              </m:r>
                            </m:e>
                          </m:d>
                          <m:d>
                            <m:dPr>
                              <m:begChr m:val="|"/>
                              <m:endChr m:val="|"/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𝒗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5841" y="3867705"/>
                <a:ext cx="1093696" cy="400879"/>
              </a:xfrm>
              <a:prstGeom prst="rect">
                <a:avLst/>
              </a:prstGeom>
              <a:blipFill>
                <a:blip r:embed="rId12"/>
                <a:stretch>
                  <a:fillRect l="-2326" b="-31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5619566" y="4259802"/>
                <a:ext cx="3328026" cy="70961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1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6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−4</m:t>
                                    </m:r>
                                  </m:e>
                                </m:mr>
                              </m:m>
                            </m:e>
                          </m:d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1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−4</m:t>
                                    </m:r>
                                  </m:e>
                                </m:mr>
                              </m:m>
                            </m:e>
                          </m:d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ad>
                                <m:radPr>
                                  <m:degHide m:val="on"/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US" sz="14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14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−6</m:t>
                                          </m:r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US" sz="14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14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−4</m:t>
                                          </m:r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e>
                          </m:d>
                          <m:d>
                            <m:dPr>
                              <m:begChr m:val="|"/>
                              <m:endChr m:val="|"/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ad>
                                <m:radPr>
                                  <m:degHide m:val="on"/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US" sz="14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14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US" sz="14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14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−4</m:t>
                                          </m:r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e>
                          </m:d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9566" y="4259802"/>
                <a:ext cx="3328026" cy="709618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5612168" y="5166805"/>
                <a:ext cx="3328026" cy="56848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−6</m:t>
                              </m:r>
                            </m:e>
                          </m:d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e>
                          </m:d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+(−4)(4)</m:t>
                          </m:r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ad>
                                <m:radPr>
                                  <m:degHide m:val="on"/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US" sz="14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14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−6</m:t>
                                          </m:r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US" sz="14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14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−4</m:t>
                                          </m:r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e>
                          </m:d>
                          <m:d>
                            <m:dPr>
                              <m:begChr m:val="|"/>
                              <m:endChr m:val="|"/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ad>
                                <m:radPr>
                                  <m:degHide m:val="on"/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US" sz="14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14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US" sz="14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14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−4</m:t>
                                          </m:r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e>
                          </m:d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2168" y="5166805"/>
                <a:ext cx="3328026" cy="568489"/>
              </a:xfrm>
              <a:prstGeom prst="rect">
                <a:avLst/>
              </a:prstGeom>
              <a:blipFill>
                <a:blip r:embed="rId14"/>
                <a:stretch>
                  <a:fillRect t="-21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5631403" y="5922886"/>
                <a:ext cx="124264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=0.124…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1403" y="5922886"/>
                <a:ext cx="1242648" cy="215444"/>
              </a:xfrm>
              <a:prstGeom prst="rect">
                <a:avLst/>
              </a:prstGeom>
              <a:blipFill>
                <a:blip r:embed="rId15"/>
                <a:stretch>
                  <a:fillRect l="-1010" b="-5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5899214" y="6348748"/>
                <a:ext cx="802847" cy="2202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=82.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9214" y="6348748"/>
                <a:ext cx="802847" cy="220253"/>
              </a:xfrm>
              <a:prstGeom prst="rect">
                <a:avLst/>
              </a:prstGeom>
              <a:blipFill>
                <a:blip r:embed="rId16"/>
                <a:stretch>
                  <a:fillRect l="-4688" b="-1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2" name="Arc 71"/>
          <p:cNvSpPr/>
          <p:nvPr/>
        </p:nvSpPr>
        <p:spPr>
          <a:xfrm>
            <a:off x="8860489" y="4101483"/>
            <a:ext cx="271675" cy="535068"/>
          </a:xfrm>
          <a:prstGeom prst="arc">
            <a:avLst>
              <a:gd name="adj1" fmla="val 16200000"/>
              <a:gd name="adj2" fmla="val 53378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TextBox 72"/>
          <p:cNvSpPr txBox="1"/>
          <p:nvPr/>
        </p:nvSpPr>
        <p:spPr>
          <a:xfrm>
            <a:off x="9042290" y="4107088"/>
            <a:ext cx="9666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4" name="Arc 73"/>
          <p:cNvSpPr/>
          <p:nvPr/>
        </p:nvSpPr>
        <p:spPr>
          <a:xfrm>
            <a:off x="8879725" y="4768788"/>
            <a:ext cx="271675" cy="535068"/>
          </a:xfrm>
          <a:prstGeom prst="arc">
            <a:avLst>
              <a:gd name="adj1" fmla="val 16200000"/>
              <a:gd name="adj2" fmla="val 53378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Arc 74"/>
          <p:cNvSpPr/>
          <p:nvPr/>
        </p:nvSpPr>
        <p:spPr>
          <a:xfrm>
            <a:off x="8890082" y="5453847"/>
            <a:ext cx="271675" cy="535068"/>
          </a:xfrm>
          <a:prstGeom prst="arc">
            <a:avLst>
              <a:gd name="adj1" fmla="val 16200000"/>
              <a:gd name="adj2" fmla="val 53378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Arc 75"/>
          <p:cNvSpPr/>
          <p:nvPr/>
        </p:nvSpPr>
        <p:spPr>
          <a:xfrm>
            <a:off x="6814187" y="6050130"/>
            <a:ext cx="258358" cy="448324"/>
          </a:xfrm>
          <a:prstGeom prst="arc">
            <a:avLst>
              <a:gd name="adj1" fmla="val 16200000"/>
              <a:gd name="adj2" fmla="val 53378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TextBox 76"/>
          <p:cNvSpPr txBox="1"/>
          <p:nvPr/>
        </p:nvSpPr>
        <p:spPr>
          <a:xfrm>
            <a:off x="9043769" y="4694493"/>
            <a:ext cx="162423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Write the dot product as a calculation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9134025" y="5574863"/>
            <a:ext cx="10190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7040374" y="6126757"/>
            <a:ext cx="13105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Inverse cos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9106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/>
      <p:bldP spid="65" grpId="0" animBg="1"/>
      <p:bldP spid="8" grpId="0"/>
      <p:bldP spid="67" grpId="0"/>
      <p:bldP spid="68" grpId="0"/>
      <p:bldP spid="69" grpId="0"/>
      <p:bldP spid="70" grpId="0"/>
      <p:bldP spid="71" grpId="0"/>
      <p:bldP spid="72" grpId="0" animBg="1"/>
      <p:bldP spid="73" grpId="0"/>
      <p:bldP spid="74" grpId="0" animBg="1"/>
      <p:bldP spid="75" grpId="0" animBg="1"/>
      <p:bldP spid="76" grpId="0" animBg="1"/>
      <p:bldP spid="77" grpId="0"/>
      <p:bldP spid="78" grpId="0"/>
      <p:bldP spid="7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524000" y="1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5A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6" name="Straight Connector 5"/>
          <p:cNvCxnSpPr/>
          <p:nvPr/>
        </p:nvCxnSpPr>
        <p:spPr>
          <a:xfrm>
            <a:off x="152400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075B4E23-3E17-D047-94EF-0811F871D3C4}"/>
              </a:ext>
            </a:extLst>
          </p:cNvPr>
          <p:cNvSpPr txBox="1"/>
          <p:nvPr/>
        </p:nvSpPr>
        <p:spPr>
          <a:xfrm>
            <a:off x="2135560" y="2682537"/>
            <a:ext cx="734481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		Q1-3</a:t>
            </a:r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		</a:t>
            </a:r>
            <a:r>
              <a:rPr lang="en-US" sz="2400" dirty="0" smtClean="0"/>
              <a:t>Q4-8</a:t>
            </a:r>
            <a:endParaRPr lang="en-US" sz="2400" dirty="0"/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			</a:t>
            </a:r>
            <a:r>
              <a:rPr lang="en-US" sz="2400" dirty="0" smtClean="0"/>
              <a:t>Q9-14</a:t>
            </a:r>
            <a:endParaRPr lang="en-US" sz="2400" dirty="0"/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			</a:t>
            </a:r>
            <a:r>
              <a:rPr lang="en-US" sz="2400" dirty="0" smtClean="0"/>
              <a:t>Q15-18 </a:t>
            </a:r>
            <a:r>
              <a:rPr lang="en-US" sz="2400" dirty="0"/>
              <a:t>&amp; challenge</a:t>
            </a:r>
          </a:p>
          <a:p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1524000" y="748233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Further Mechanics 1</a:t>
            </a:r>
          </a:p>
          <a:p>
            <a:r>
              <a:rPr lang="en-GB" sz="2400" dirty="0"/>
              <a:t>Pages </a:t>
            </a:r>
            <a:r>
              <a:rPr lang="en-GB" sz="2400" dirty="0" smtClean="0"/>
              <a:t>99-101 questions 1 - 14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608094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>
                <a:latin typeface="Comic Sans MS" pitchFamily="66" charset="0"/>
              </a:rPr>
              <a:t>Elastic Collisions in two dimensions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173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5A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15589" y="1576251"/>
            <a:ext cx="3683725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atin typeface="Comic Sans MS" panose="030F0702030302020204" pitchFamily="66" charset="0"/>
              </a:rPr>
              <a:t>You need to be able to solve problems involving the oblique impact of a smooth sphere on a smooth fixed surface</a:t>
            </a:r>
            <a:endParaRPr lang="en-US" sz="1400" dirty="0">
              <a:latin typeface="Comic Sans MS" panose="030F0702030302020204" pitchFamily="66" charset="0"/>
            </a:endParaRPr>
          </a:p>
          <a:p>
            <a:pPr algn="ctr"/>
            <a:endParaRPr lang="en-US" sz="1400" dirty="0">
              <a:latin typeface="Comic Sans MS" panose="030F0702030302020204" pitchFamily="66" charset="0"/>
            </a:endParaRPr>
          </a:p>
          <a:p>
            <a:pPr algn="ctr"/>
            <a:endParaRPr lang="en-US" sz="1400" dirty="0">
              <a:latin typeface="Comic Sans MS" panose="030F0702030302020204" pitchFamily="66" charset="0"/>
            </a:endParaRPr>
          </a:p>
          <a:p>
            <a:pPr algn="ctr"/>
            <a:r>
              <a:rPr lang="en-US" sz="1400" dirty="0">
                <a:latin typeface="Comic Sans MS" panose="030F0702030302020204" pitchFamily="66" charset="0"/>
              </a:rPr>
              <a:t>An oblique impact is one where an object does not strike a surface normally (</a:t>
            </a:r>
            <a:r>
              <a:rPr lang="en-US" sz="1400" dirty="0" err="1">
                <a:latin typeface="Comic Sans MS" panose="030F0702030302020204" pitchFamily="66" charset="0"/>
              </a:rPr>
              <a:t>ie</a:t>
            </a:r>
            <a:r>
              <a:rPr lang="en-US" sz="1400" dirty="0">
                <a:latin typeface="Comic Sans MS" panose="030F0702030302020204" pitchFamily="66" charset="0"/>
              </a:rPr>
              <a:t> perpendicular to)</a:t>
            </a:r>
          </a:p>
          <a:p>
            <a:pPr algn="ctr"/>
            <a:endParaRPr lang="en-US" sz="1400" dirty="0">
              <a:latin typeface="Comic Sans MS" panose="030F0702030302020204" pitchFamily="66" charset="0"/>
            </a:endParaRPr>
          </a:p>
          <a:p>
            <a:pPr algn="ctr"/>
            <a:r>
              <a:rPr lang="en-US" sz="1400" dirty="0">
                <a:latin typeface="Comic Sans MS" panose="030F0702030302020204" pitchFamily="66" charset="0"/>
              </a:rPr>
              <a:t>When a smooth sphere collides with a smooth surface and bounces away, the velocity will change, and hence the momentum also changes</a:t>
            </a:r>
          </a:p>
          <a:p>
            <a:pPr algn="ctr"/>
            <a:endParaRPr lang="en-US" sz="1400" dirty="0">
              <a:latin typeface="Comic Sans MS" panose="030F0702030302020204" pitchFamily="66" charset="0"/>
            </a:endParaRPr>
          </a:p>
          <a:p>
            <a:pPr algn="ctr"/>
            <a:r>
              <a:rPr lang="en-US" sz="1400" dirty="0">
                <a:latin typeface="Comic Sans MS" panose="030F0702030302020204" pitchFamily="66" charset="0"/>
              </a:rPr>
              <a:t>The impulse on the sphere will act perpendicular to the surface, through the </a:t>
            </a:r>
            <a:r>
              <a:rPr lang="en-US" sz="1400" dirty="0" err="1">
                <a:latin typeface="Comic Sans MS" panose="030F0702030302020204" pitchFamily="66" charset="0"/>
              </a:rPr>
              <a:t>centre</a:t>
            </a:r>
            <a:r>
              <a:rPr lang="en-US" sz="1400" dirty="0">
                <a:latin typeface="Comic Sans MS" panose="030F0702030302020204" pitchFamily="66" charset="0"/>
              </a:rPr>
              <a:t> of the sphere</a:t>
            </a:r>
          </a:p>
          <a:p>
            <a:pPr algn="ctr"/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/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 Note that the sphere will not necessarily bounce away at the same angle with which it hit the surface – why not?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 rot="19927508">
            <a:off x="6697344" y="2428376"/>
            <a:ext cx="2937999" cy="234505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6487886" y="2177143"/>
            <a:ext cx="1524000" cy="30480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8007531" y="1358538"/>
            <a:ext cx="692332" cy="111905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Arc 15"/>
          <p:cNvSpPr/>
          <p:nvPr/>
        </p:nvSpPr>
        <p:spPr>
          <a:xfrm>
            <a:off x="7680961" y="1976845"/>
            <a:ext cx="914400" cy="914400"/>
          </a:xfrm>
          <a:prstGeom prst="arc">
            <a:avLst>
              <a:gd name="adj1" fmla="val 9292877"/>
              <a:gd name="adj2" fmla="val 10819155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7467601" y="2120537"/>
            <a:ext cx="914400" cy="914400"/>
          </a:xfrm>
          <a:prstGeom prst="arc">
            <a:avLst>
              <a:gd name="adj1" fmla="val 18170036"/>
              <a:gd name="adj2" fmla="val 19674623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8" name="Straight Arrow Connector 17"/>
          <p:cNvCxnSpPr/>
          <p:nvPr/>
        </p:nvCxnSpPr>
        <p:spPr>
          <a:xfrm flipH="1" flipV="1">
            <a:off x="7620000" y="1750424"/>
            <a:ext cx="374468" cy="72281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7419703" y="1497876"/>
                <a:ext cx="31059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>
                          <a:latin typeface="Cambria Math" panose="02040503050406030204" pitchFamily="18" charset="0"/>
                        </a:rPr>
                        <m:t>𝐼</m:t>
                      </m:r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9703" y="1497876"/>
                <a:ext cx="310598" cy="30777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7014754" y="2024745"/>
                <a:ext cx="34471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>
                          <a:latin typeface="Cambria Math" panose="02040503050406030204" pitchFamily="18" charset="0"/>
                        </a:rPr>
                        <m:t>𝑢</m:t>
                      </m:r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4754" y="2024745"/>
                <a:ext cx="344710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8107680" y="1663339"/>
                <a:ext cx="34471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07680" y="1663339"/>
                <a:ext cx="344710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7406641" y="2373086"/>
                <a:ext cx="35041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06641" y="2373086"/>
                <a:ext cx="350417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8203476" y="1994263"/>
                <a:ext cx="35041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03476" y="1994263"/>
                <a:ext cx="350417" cy="307777"/>
              </a:xfrm>
              <a:prstGeom prst="rect">
                <a:avLst/>
              </a:prstGeom>
              <a:blipFill>
                <a:blip r:embed="rId6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Oval 25"/>
          <p:cNvSpPr/>
          <p:nvPr/>
        </p:nvSpPr>
        <p:spPr>
          <a:xfrm>
            <a:off x="6435635" y="2116184"/>
            <a:ext cx="130628" cy="13062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5774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6" grpId="0" animBg="1"/>
      <p:bldP spid="17" grpId="0" animBg="1"/>
      <p:bldP spid="21" grpId="0"/>
      <p:bldP spid="22" grpId="0"/>
      <p:bldP spid="23" grpId="0"/>
      <p:bldP spid="24" grpId="0"/>
      <p:bldP spid="25" grpId="0"/>
      <p:bldP spid="2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>
                <a:latin typeface="Comic Sans MS" pitchFamily="66" charset="0"/>
              </a:rPr>
              <a:t>Elastic Collisions in two dimensions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173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5A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15589" y="1576252"/>
            <a:ext cx="368372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atin typeface="Comic Sans MS" panose="030F0702030302020204" pitchFamily="66" charset="0"/>
              </a:rPr>
              <a:t>You need to be able to solve problems involving the oblique impact of a smooth sphere on a smooth fixed surface</a:t>
            </a:r>
            <a:endParaRPr lang="en-US" sz="1400" dirty="0">
              <a:latin typeface="Comic Sans MS" panose="030F0702030302020204" pitchFamily="66" charset="0"/>
            </a:endParaRPr>
          </a:p>
          <a:p>
            <a:pPr algn="ctr"/>
            <a:endParaRPr lang="en-US" sz="1400" dirty="0">
              <a:latin typeface="Comic Sans MS" panose="030F0702030302020204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09800" y="3657601"/>
            <a:ext cx="3200400" cy="228601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3657600" y="2590801"/>
            <a:ext cx="0" cy="106680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Arc 7"/>
          <p:cNvSpPr/>
          <p:nvPr/>
        </p:nvSpPr>
        <p:spPr>
          <a:xfrm>
            <a:off x="7924800" y="3200400"/>
            <a:ext cx="914400" cy="914400"/>
          </a:xfrm>
          <a:prstGeom prst="arc">
            <a:avLst>
              <a:gd name="adj1" fmla="val 10758669"/>
              <a:gd name="adj2" fmla="val 1280340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7162800" y="2743200"/>
            <a:ext cx="1143000" cy="9144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352800" y="2895601"/>
                <a:ext cx="34471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>
                          <a:latin typeface="Cambria Math" panose="02040503050406030204" pitchFamily="18" charset="0"/>
                        </a:rPr>
                        <m:t>𝑢</m:t>
                      </m:r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2800" y="2895601"/>
                <a:ext cx="344710" cy="30777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810000" y="3048001"/>
                <a:ext cx="34471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3048001"/>
                <a:ext cx="344710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8686801" y="3352801"/>
                <a:ext cx="35041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86801" y="3352801"/>
                <a:ext cx="350417" cy="307777"/>
              </a:xfrm>
              <a:prstGeom prst="rect">
                <a:avLst/>
              </a:prstGeom>
              <a:blipFill>
                <a:blip r:embed="rId4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Arrow Connector 20"/>
          <p:cNvCxnSpPr/>
          <p:nvPr/>
        </p:nvCxnSpPr>
        <p:spPr>
          <a:xfrm flipV="1">
            <a:off x="3886200" y="2819400"/>
            <a:ext cx="0" cy="83820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V="1">
            <a:off x="8305800" y="3048000"/>
            <a:ext cx="1143000" cy="6096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Arc 26"/>
          <p:cNvSpPr/>
          <p:nvPr/>
        </p:nvSpPr>
        <p:spPr>
          <a:xfrm>
            <a:off x="7848600" y="3200400"/>
            <a:ext cx="914400" cy="914400"/>
          </a:xfrm>
          <a:prstGeom prst="arc">
            <a:avLst>
              <a:gd name="adj1" fmla="val 19941059"/>
              <a:gd name="adj2" fmla="val 21519057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/>
        </p:nvSpPr>
        <p:spPr>
          <a:xfrm>
            <a:off x="6705600" y="3657601"/>
            <a:ext cx="3200400" cy="228601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7620000" y="2895601"/>
                <a:ext cx="34471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>
                          <a:latin typeface="Cambria Math" panose="02040503050406030204" pitchFamily="18" charset="0"/>
                        </a:rPr>
                        <m:t>𝑢</m:t>
                      </m:r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0" y="2895601"/>
                <a:ext cx="344710" cy="30777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8686800" y="3048001"/>
                <a:ext cx="34471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86800" y="3048001"/>
                <a:ext cx="344710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Box 31"/>
          <p:cNvSpPr txBox="1"/>
          <p:nvPr/>
        </p:nvSpPr>
        <p:spPr>
          <a:xfrm>
            <a:off x="1752600" y="4038601"/>
            <a:ext cx="3962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If a sphere collides with a surface normally (perpendicular to), then the coefficient of restitution will mean it bounces away at a lower velocity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096000" y="4038601"/>
            <a:ext cx="4343400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When the collision is oblique, the velocity is split into two components, parallel to the plane, and perpendicular to it</a:t>
            </a:r>
          </a:p>
          <a:p>
            <a:pPr algn="ctr"/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The </a:t>
            </a:r>
            <a:r>
              <a:rPr lang="en-US" sz="1400" u="sng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parallel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component’s actual velocity will not change after the impact, since the surfaces are smooth</a:t>
            </a:r>
          </a:p>
          <a:p>
            <a:pPr marL="285750" indent="-285750" algn="ctr">
              <a:buFont typeface="Wingdings" panose="05000000000000000000" pitchFamily="2" charset="2"/>
              <a:buChar char="à"/>
            </a:pPr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The </a:t>
            </a:r>
            <a:r>
              <a:rPr lang="en-US" sz="1400" u="sng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perpendicular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component will however be reduced by the coefficient of restitution, hence the angle changes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7162800" y="2743200"/>
            <a:ext cx="0" cy="914400"/>
          </a:xfrm>
          <a:prstGeom prst="straightConnector1">
            <a:avLst/>
          </a:prstGeom>
          <a:ln w="4445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V="1">
            <a:off x="9448800" y="3048000"/>
            <a:ext cx="0" cy="609600"/>
          </a:xfrm>
          <a:prstGeom prst="straightConnector1">
            <a:avLst/>
          </a:prstGeom>
          <a:ln w="4445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7162800" y="3657600"/>
            <a:ext cx="1143000" cy="0"/>
          </a:xfrm>
          <a:prstGeom prst="straightConnector1">
            <a:avLst/>
          </a:prstGeom>
          <a:ln w="444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6477000" y="3048001"/>
                <a:ext cx="69506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𝑢𝑠𝑖𝑛</m:t>
                      </m:r>
                      <m:r>
                        <a:rPr lang="en-US" sz="1400" i="1" dirty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sz="1400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7000" y="3048001"/>
                <a:ext cx="695062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9372600" y="3200401"/>
                <a:ext cx="69185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𝑣𝑠𝑖𝑛</m:t>
                      </m:r>
                      <m:r>
                        <a:rPr lang="en-US" sz="1400" i="1" dirty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</m:oMath>
                  </m:oMathPara>
                </a14:m>
                <a:endParaRPr lang="en-GB" sz="1400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72600" y="3200401"/>
                <a:ext cx="691856" cy="307777"/>
              </a:xfrm>
              <a:prstGeom prst="rect">
                <a:avLst/>
              </a:prstGeom>
              <a:blipFill>
                <a:blip r:embed="rId6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7315200" y="3581401"/>
                <a:ext cx="71590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𝑢𝑐𝑜𝑠</m:t>
                      </m:r>
                      <m:r>
                        <a:rPr lang="en-US" sz="1400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5200" y="3581401"/>
                <a:ext cx="715902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8534400" y="3581401"/>
                <a:ext cx="71269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𝑣𝑐𝑜𝑠</m:t>
                      </m:r>
                      <m:r>
                        <a:rPr lang="en-US" sz="1400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34400" y="3581401"/>
                <a:ext cx="712696" cy="307777"/>
              </a:xfrm>
              <a:prstGeom prst="rect">
                <a:avLst/>
              </a:prstGeom>
              <a:blipFill>
                <a:blip r:embed="rId8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TextBox 48"/>
          <p:cNvSpPr txBox="1"/>
          <p:nvPr/>
        </p:nvSpPr>
        <p:spPr>
          <a:xfrm>
            <a:off x="6705601" y="1752600"/>
            <a:ext cx="32287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Why does the angle change?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7696201" y="3352801"/>
                <a:ext cx="35041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96201" y="3352801"/>
                <a:ext cx="350417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0" name="Straight Arrow Connector 49"/>
          <p:cNvCxnSpPr/>
          <p:nvPr/>
        </p:nvCxnSpPr>
        <p:spPr>
          <a:xfrm>
            <a:off x="8305800" y="3657600"/>
            <a:ext cx="1143000" cy="0"/>
          </a:xfrm>
          <a:prstGeom prst="straightConnector1">
            <a:avLst/>
          </a:prstGeom>
          <a:ln w="444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0228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12" grpId="0"/>
      <p:bldP spid="13" grpId="0"/>
      <p:bldP spid="15" grpId="0"/>
      <p:bldP spid="27" grpId="0" animBg="1"/>
      <p:bldP spid="18" grpId="0" animBg="1"/>
      <p:bldP spid="29" grpId="0"/>
      <p:bldP spid="30" grpId="0"/>
      <p:bldP spid="32" grpId="0"/>
      <p:bldP spid="43" grpId="0"/>
      <p:bldP spid="44" grpId="0"/>
      <p:bldP spid="45" grpId="0"/>
      <p:bldP spid="46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>
                <a:latin typeface="Comic Sans MS" pitchFamily="66" charset="0"/>
              </a:rPr>
              <a:t>Elastic Collisions in two dimensions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173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5A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15589" y="1576252"/>
            <a:ext cx="368372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atin typeface="Comic Sans MS" panose="030F0702030302020204" pitchFamily="66" charset="0"/>
              </a:rPr>
              <a:t>You need to be able to solve problems involving the oblique impact of a smooth sphere on a smooth fixed surface</a:t>
            </a:r>
            <a:endParaRPr lang="en-US" sz="1400" dirty="0">
              <a:latin typeface="Comic Sans MS" panose="030F0702030302020204" pitchFamily="66" charset="0"/>
            </a:endParaRPr>
          </a:p>
          <a:p>
            <a:pPr algn="ctr"/>
            <a:endParaRPr lang="en-US" sz="1400" dirty="0">
              <a:latin typeface="Comic Sans MS" panose="030F0702030302020204" pitchFamily="66" charset="0"/>
            </a:endParaRPr>
          </a:p>
        </p:txBody>
      </p:sp>
      <p:sp>
        <p:nvSpPr>
          <p:cNvPr id="8" name="Arc 7"/>
          <p:cNvSpPr/>
          <p:nvPr/>
        </p:nvSpPr>
        <p:spPr>
          <a:xfrm>
            <a:off x="7543800" y="1981200"/>
            <a:ext cx="914400" cy="914400"/>
          </a:xfrm>
          <a:prstGeom prst="arc">
            <a:avLst>
              <a:gd name="adj1" fmla="val 10758669"/>
              <a:gd name="adj2" fmla="val 1280340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6781800" y="1524000"/>
            <a:ext cx="1143000" cy="9144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8305801" y="2133601"/>
                <a:ext cx="35041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05801" y="2133601"/>
                <a:ext cx="350417" cy="307777"/>
              </a:xfrm>
              <a:prstGeom prst="rect">
                <a:avLst/>
              </a:prstGeom>
              <a:blipFill>
                <a:blip r:embed="rId2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Arrow Connector 24"/>
          <p:cNvCxnSpPr/>
          <p:nvPr/>
        </p:nvCxnSpPr>
        <p:spPr>
          <a:xfrm flipV="1">
            <a:off x="7924800" y="1828800"/>
            <a:ext cx="1143000" cy="6096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Arc 26"/>
          <p:cNvSpPr/>
          <p:nvPr/>
        </p:nvSpPr>
        <p:spPr>
          <a:xfrm>
            <a:off x="7467600" y="1981200"/>
            <a:ext cx="914400" cy="914400"/>
          </a:xfrm>
          <a:prstGeom prst="arc">
            <a:avLst>
              <a:gd name="adj1" fmla="val 19941059"/>
              <a:gd name="adj2" fmla="val 21519057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/>
        </p:nvSpPr>
        <p:spPr>
          <a:xfrm>
            <a:off x="6324600" y="2438401"/>
            <a:ext cx="3200400" cy="228601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7239000" y="1676401"/>
                <a:ext cx="34471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>
                          <a:latin typeface="Cambria Math" panose="02040503050406030204" pitchFamily="18" charset="0"/>
                        </a:rPr>
                        <m:t>𝑢</m:t>
                      </m:r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9000" y="1676401"/>
                <a:ext cx="344710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8305800" y="1828801"/>
                <a:ext cx="34471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05800" y="1828801"/>
                <a:ext cx="344710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4" name="Straight Arrow Connector 33"/>
          <p:cNvCxnSpPr/>
          <p:nvPr/>
        </p:nvCxnSpPr>
        <p:spPr>
          <a:xfrm>
            <a:off x="6781800" y="1524000"/>
            <a:ext cx="0" cy="914400"/>
          </a:xfrm>
          <a:prstGeom prst="straightConnector1">
            <a:avLst/>
          </a:prstGeom>
          <a:ln w="4445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V="1">
            <a:off x="9067800" y="1828800"/>
            <a:ext cx="0" cy="609600"/>
          </a:xfrm>
          <a:prstGeom prst="straightConnector1">
            <a:avLst/>
          </a:prstGeom>
          <a:ln w="4445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6781800" y="2438400"/>
            <a:ext cx="1143000" cy="0"/>
          </a:xfrm>
          <a:prstGeom prst="straightConnector1">
            <a:avLst/>
          </a:prstGeom>
          <a:ln w="444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6096000" y="1828801"/>
                <a:ext cx="69506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𝑢𝑠𝑖𝑛</m:t>
                      </m:r>
                      <m:r>
                        <a:rPr lang="en-US" sz="1400" i="1" dirty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sz="1400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1828801"/>
                <a:ext cx="695062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8991600" y="1981201"/>
                <a:ext cx="69185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𝑣𝑠𝑖𝑛</m:t>
                      </m:r>
                      <m:r>
                        <a:rPr lang="en-US" sz="1400" i="1" dirty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</m:oMath>
                  </m:oMathPara>
                </a14:m>
                <a:endParaRPr lang="en-GB" sz="1400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1600" y="1981201"/>
                <a:ext cx="691856" cy="307777"/>
              </a:xfrm>
              <a:prstGeom prst="rect">
                <a:avLst/>
              </a:prstGeom>
              <a:blipFill>
                <a:blip r:embed="rId6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6934200" y="2362201"/>
                <a:ext cx="71590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𝑢𝑐𝑜𝑠</m:t>
                      </m:r>
                      <m:r>
                        <a:rPr lang="en-US" sz="1400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4200" y="2362201"/>
                <a:ext cx="715902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8153400" y="2362201"/>
                <a:ext cx="71269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𝑣𝑐𝑜𝑠</m:t>
                      </m:r>
                      <m:r>
                        <a:rPr lang="en-US" sz="1400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53400" y="2362201"/>
                <a:ext cx="712696" cy="307777"/>
              </a:xfrm>
              <a:prstGeom prst="rect">
                <a:avLst/>
              </a:prstGeom>
              <a:blipFill>
                <a:blip r:embed="rId8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7315201" y="2133601"/>
                <a:ext cx="35041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5201" y="2133601"/>
                <a:ext cx="350417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0" name="Straight Arrow Connector 49"/>
          <p:cNvCxnSpPr/>
          <p:nvPr/>
        </p:nvCxnSpPr>
        <p:spPr>
          <a:xfrm>
            <a:off x="7924800" y="2438400"/>
            <a:ext cx="1143000" cy="0"/>
          </a:xfrm>
          <a:prstGeom prst="straightConnector1">
            <a:avLst/>
          </a:prstGeom>
          <a:ln w="444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981200" y="2590800"/>
            <a:ext cx="3124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This relationship leads to several formulae…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828801" y="3429000"/>
            <a:ext cx="27431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u="sng" dirty="0">
                <a:latin typeface="Comic Sans MS" panose="030F0702030302020204" pitchFamily="66" charset="0"/>
              </a:rPr>
              <a:t>The horizontal component of the velocity does not change</a:t>
            </a:r>
            <a:endParaRPr lang="en-GB" sz="1400" u="sng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2438401" y="4114801"/>
                <a:ext cx="157690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𝑣𝑐𝑜𝑠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𝑢𝑐𝑜𝑠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1" y="4114801"/>
                <a:ext cx="1576907" cy="276999"/>
              </a:xfrm>
              <a:prstGeom prst="rect">
                <a:avLst/>
              </a:prstGeom>
              <a:blipFill>
                <a:blip r:embed="rId10"/>
                <a:stretch>
                  <a:fillRect l="-5645" t="-4545" r="-806" b="-318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xtBox 35"/>
          <p:cNvSpPr txBox="1"/>
          <p:nvPr/>
        </p:nvSpPr>
        <p:spPr>
          <a:xfrm>
            <a:off x="4800600" y="3429000"/>
            <a:ext cx="28956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u="sng" dirty="0">
                <a:latin typeface="Comic Sans MS" panose="030F0702030302020204" pitchFamily="66" charset="0"/>
              </a:rPr>
              <a:t>The speed of separation is the speed of approach, multiplied by the coefficient of restitution</a:t>
            </a:r>
            <a:endParaRPr lang="en-GB" sz="1400" u="sng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5410201" y="4343401"/>
                <a:ext cx="164583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𝑣𝑠𝑖𝑛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𝑒𝑢𝑠𝑖𝑛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1" y="4343401"/>
                <a:ext cx="1645835" cy="276999"/>
              </a:xfrm>
              <a:prstGeom prst="rect">
                <a:avLst/>
              </a:prstGeom>
              <a:blipFill>
                <a:blip r:embed="rId11"/>
                <a:stretch>
                  <a:fillRect l="-2290" r="-1527" b="-304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TextBox 46"/>
          <p:cNvSpPr txBox="1"/>
          <p:nvPr/>
        </p:nvSpPr>
        <p:spPr>
          <a:xfrm>
            <a:off x="7696200" y="3429000"/>
            <a:ext cx="289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u="sng" dirty="0">
                <a:latin typeface="Comic Sans MS" panose="030F0702030302020204" pitchFamily="66" charset="0"/>
              </a:rPr>
              <a:t>You can divide the second equation by the first…</a:t>
            </a:r>
            <a:endParaRPr lang="en-GB" sz="1400" u="sng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8305801" y="4114801"/>
                <a:ext cx="1714187" cy="57265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𝑣𝑠𝑖𝑛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𝑣𝑐𝑜𝑠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𝑒𝑢𝑠𝑖𝑛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m:rPr>
                              <m:nor/>
                            </m:rPr>
                            <a:rPr lang="en-GB" dirty="0"/>
                            <m:t> 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𝑢𝑐𝑜𝑠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m:rPr>
                              <m:nor/>
                            </m:rPr>
                            <a:rPr lang="en-GB" dirty="0"/>
                            <m:t> 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05801" y="4114801"/>
                <a:ext cx="1714187" cy="572657"/>
              </a:xfrm>
              <a:prstGeom prst="rect">
                <a:avLst/>
              </a:prstGeom>
              <a:blipFill>
                <a:blip r:embed="rId12"/>
                <a:stretch>
                  <a:fillRect l="-3676" t="-15556" r="-4412" b="-22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8382000" y="4953001"/>
                <a:ext cx="1540896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𝑡𝑎𝑛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𝑒𝑡𝑎𝑛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0" y="4953001"/>
                <a:ext cx="1540896" cy="276999"/>
              </a:xfrm>
              <a:prstGeom prst="rect">
                <a:avLst/>
              </a:prstGeom>
              <a:blipFill>
                <a:blip r:embed="rId13"/>
                <a:stretch>
                  <a:fillRect b="-304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1600201" y="76201"/>
                <a:ext cx="157690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𝑣𝑐𝑜𝑠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𝑢𝑐𝑜𝑠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1" y="76201"/>
                <a:ext cx="1576907" cy="276999"/>
              </a:xfrm>
              <a:prstGeom prst="rect">
                <a:avLst/>
              </a:prstGeom>
              <a:blipFill>
                <a:blip r:embed="rId14"/>
                <a:stretch>
                  <a:fillRect l="-4000" r="-800" b="-304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3657601" y="76201"/>
                <a:ext cx="164583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𝑣𝑠𝑖𝑛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𝑒𝑢𝑠𝑖𝑛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1" y="76201"/>
                <a:ext cx="1645835" cy="276999"/>
              </a:xfrm>
              <a:prstGeom prst="rect">
                <a:avLst/>
              </a:prstGeom>
              <a:blipFill>
                <a:blip r:embed="rId11"/>
                <a:stretch>
                  <a:fillRect l="-3077" r="-1538" b="-304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5715000" y="76201"/>
                <a:ext cx="1540896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𝑡𝑎𝑛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𝑒𝑡𝑎𝑛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76201"/>
                <a:ext cx="1540896" cy="276999"/>
              </a:xfrm>
              <a:prstGeom prst="rect">
                <a:avLst/>
              </a:prstGeom>
              <a:blipFill>
                <a:blip r:embed="rId15"/>
                <a:stretch>
                  <a:fillRect b="-304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angle 15"/>
          <p:cNvSpPr/>
          <p:nvPr/>
        </p:nvSpPr>
        <p:spPr>
          <a:xfrm>
            <a:off x="8305800" y="4114800"/>
            <a:ext cx="16764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Rectangle 54"/>
          <p:cNvSpPr/>
          <p:nvPr/>
        </p:nvSpPr>
        <p:spPr>
          <a:xfrm>
            <a:off x="5410200" y="4343400"/>
            <a:ext cx="16764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Rectangle 55"/>
          <p:cNvSpPr/>
          <p:nvPr/>
        </p:nvSpPr>
        <p:spPr>
          <a:xfrm>
            <a:off x="2438400" y="4114800"/>
            <a:ext cx="1676400" cy="304800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Rectangle 56"/>
          <p:cNvSpPr/>
          <p:nvPr/>
        </p:nvSpPr>
        <p:spPr>
          <a:xfrm>
            <a:off x="8305800" y="4419600"/>
            <a:ext cx="1676400" cy="304800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6549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36" grpId="0"/>
      <p:bldP spid="38" grpId="0"/>
      <p:bldP spid="47" grpId="0"/>
      <p:bldP spid="48" grpId="0"/>
      <p:bldP spid="51" grpId="0"/>
      <p:bldP spid="52" grpId="0"/>
      <p:bldP spid="53" grpId="0"/>
      <p:bldP spid="54" grpId="0"/>
      <p:bldP spid="16" grpId="0" animBg="1"/>
      <p:bldP spid="16" grpId="1" animBg="1"/>
      <p:bldP spid="55" grpId="0" animBg="1"/>
      <p:bldP spid="55" grpId="1" animBg="1"/>
      <p:bldP spid="56" grpId="0" animBg="1"/>
      <p:bldP spid="56" grpId="1" animBg="1"/>
      <p:bldP spid="57" grpId="0" animBg="1"/>
      <p:bldP spid="57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>
                <a:latin typeface="Comic Sans MS" pitchFamily="66" charset="0"/>
              </a:rPr>
              <a:t>Elastic Collisions in two dimensions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173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715589" y="1576251"/>
                <a:ext cx="3683725" cy="36329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b="1" dirty="0">
                    <a:latin typeface="Comic Sans MS" panose="030F0702030302020204" pitchFamily="66" charset="0"/>
                  </a:rPr>
                  <a:t>You need to be able to solve problems involving the oblique impact of a smooth sphere on a smooth fixed surface</a:t>
                </a:r>
              </a:p>
              <a:p>
                <a:pPr algn="ctr"/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US" sz="1400" dirty="0">
                    <a:latin typeface="Comic Sans MS" panose="030F0702030302020204" pitchFamily="66" charset="0"/>
                  </a:rPr>
                  <a:t>A smooth sphere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is moving on a smooth horizontal plane with speed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when it collides with a smooth fixed vertical wall. At the instant of collision the direction of motion of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makes an angle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60</m:t>
                        </m:r>
                      </m:e>
                      <m:sup>
                        <m:r>
                          <a:rPr lang="en-US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</m:t>
                        </m:r>
                      </m:sup>
                    </m:sSup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with the wall. The coefficient of restitution between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and the wall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. Find:</a:t>
                </a:r>
              </a:p>
              <a:p>
                <a:pPr algn="ctr"/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The speed of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immediately after the collision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The angle of deflection of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/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5589" y="1576251"/>
                <a:ext cx="3683725" cy="3632982"/>
              </a:xfrm>
              <a:prstGeom prst="rect">
                <a:avLst/>
              </a:prstGeom>
              <a:blipFill>
                <a:blip r:embed="rId2"/>
                <a:stretch>
                  <a:fillRect l="-344" r="-20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1600201" y="76201"/>
                <a:ext cx="157690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𝑣𝑐𝑜𝑠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𝑢𝑐𝑜𝑠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1" y="76201"/>
                <a:ext cx="1576907" cy="276999"/>
              </a:xfrm>
              <a:prstGeom prst="rect">
                <a:avLst/>
              </a:prstGeom>
              <a:blipFill>
                <a:blip r:embed="rId3"/>
                <a:stretch>
                  <a:fillRect l="-4000" r="-800" b="-304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3657601" y="76201"/>
                <a:ext cx="164583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𝑣𝑠𝑖𝑛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𝑒𝑢𝑠𝑖𝑛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1" y="76201"/>
                <a:ext cx="1645835" cy="276999"/>
              </a:xfrm>
              <a:prstGeom prst="rect">
                <a:avLst/>
              </a:prstGeom>
              <a:blipFill>
                <a:blip r:embed="rId4"/>
                <a:stretch>
                  <a:fillRect l="-3077" r="-1538" b="-304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5715000" y="76201"/>
                <a:ext cx="1540896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𝑡𝑎𝑛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𝑒𝑡𝑎𝑛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76201"/>
                <a:ext cx="1540896" cy="276999"/>
              </a:xfrm>
              <a:prstGeom prst="rect">
                <a:avLst/>
              </a:prstGeom>
              <a:blipFill>
                <a:blip r:embed="rId5"/>
                <a:stretch>
                  <a:fillRect b="-304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Parallelogram 4"/>
          <p:cNvSpPr/>
          <p:nvPr/>
        </p:nvSpPr>
        <p:spPr>
          <a:xfrm>
            <a:off x="5791200" y="1981200"/>
            <a:ext cx="4724400" cy="1295400"/>
          </a:xfrm>
          <a:prstGeom prst="parallelogram">
            <a:avLst>
              <a:gd name="adj" fmla="val 126194"/>
            </a:avLst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 useBgFill="1">
        <p:nvSpPr>
          <p:cNvPr id="44" name="Parallelogram 43"/>
          <p:cNvSpPr/>
          <p:nvPr/>
        </p:nvSpPr>
        <p:spPr>
          <a:xfrm rot="5400000" flipV="1">
            <a:off x="6743700" y="800100"/>
            <a:ext cx="1676400" cy="2209800"/>
          </a:xfrm>
          <a:prstGeom prst="parallelogram">
            <a:avLst>
              <a:gd name="adj" fmla="val 45919"/>
            </a:avLst>
          </a:prstGeom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6705600" y="2209800"/>
            <a:ext cx="914400" cy="80010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flipV="1">
            <a:off x="7620000" y="2133600"/>
            <a:ext cx="1295400" cy="11430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6" name="Oval 5"/>
          <p:cNvSpPr>
            <a:spLocks noChangeAspect="1"/>
          </p:cNvSpPr>
          <p:nvPr/>
        </p:nvSpPr>
        <p:spPr>
          <a:xfrm>
            <a:off x="6477000" y="2819400"/>
            <a:ext cx="381000" cy="381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5867401" y="3505201"/>
            <a:ext cx="457200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Since the ball is moving in a horizontal plane, we will be ignoring gravity</a:t>
            </a:r>
          </a:p>
          <a:p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Remember this when we do a sketch – it is essentially an overhead view of the situation!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982200" y="1676401"/>
            <a:ext cx="68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Plane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943600" y="1600201"/>
            <a:ext cx="68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Wall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781800" y="2971801"/>
            <a:ext cx="83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Sphere</a:t>
            </a:r>
            <a:endParaRPr lang="en-GB" sz="1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9036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4" grpId="0" animBg="1"/>
      <p:bldP spid="6" grpId="0" animBg="1"/>
      <p:bldP spid="14" grpId="0"/>
      <p:bldP spid="15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>
                <a:latin typeface="Comic Sans MS" pitchFamily="66" charset="0"/>
              </a:rPr>
              <a:t>Elastic Collisions in two dimensions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173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715589" y="1576251"/>
                <a:ext cx="3683725" cy="36329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b="1" dirty="0">
                    <a:latin typeface="Comic Sans MS" panose="030F0702030302020204" pitchFamily="66" charset="0"/>
                  </a:rPr>
                  <a:t>You need to be able to solve problems involving the oblique impact of a smooth sphere on a smooth fixed surface</a:t>
                </a:r>
              </a:p>
              <a:p>
                <a:pPr algn="ctr"/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US" sz="1400" dirty="0">
                    <a:latin typeface="Comic Sans MS" panose="030F0702030302020204" pitchFamily="66" charset="0"/>
                  </a:rPr>
                  <a:t>A smooth sphere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is moving on a smooth horizontal plane with speed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when it collides with a smooth fixed vertical wall. At the instant of collision the direction of motion of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makes an angle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60</m:t>
                        </m:r>
                      </m:e>
                      <m:sup>
                        <m:r>
                          <a:rPr lang="en-US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</m:t>
                        </m:r>
                      </m:sup>
                    </m:sSup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with the wall. The coefficient of restitution between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and the wall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. Find:</a:t>
                </a:r>
              </a:p>
              <a:p>
                <a:pPr algn="ctr"/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The speed of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immediately after the collision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The angle of deflection of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/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5589" y="1576251"/>
                <a:ext cx="3683725" cy="3632982"/>
              </a:xfrm>
              <a:prstGeom prst="rect">
                <a:avLst/>
              </a:prstGeom>
              <a:blipFill>
                <a:blip r:embed="rId2"/>
                <a:stretch>
                  <a:fillRect l="-344" r="-20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1600201" y="76201"/>
                <a:ext cx="157690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𝑣𝑐𝑜𝑠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𝑢𝑐𝑜𝑠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1" y="76201"/>
                <a:ext cx="1576907" cy="276999"/>
              </a:xfrm>
              <a:prstGeom prst="rect">
                <a:avLst/>
              </a:prstGeom>
              <a:blipFill>
                <a:blip r:embed="rId3"/>
                <a:stretch>
                  <a:fillRect l="-4000" r="-800" b="-304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3657601" y="76201"/>
                <a:ext cx="164583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𝑣𝑠𝑖𝑛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𝑒𝑢𝑠𝑖𝑛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1" y="76201"/>
                <a:ext cx="1645835" cy="276999"/>
              </a:xfrm>
              <a:prstGeom prst="rect">
                <a:avLst/>
              </a:prstGeom>
              <a:blipFill>
                <a:blip r:embed="rId4"/>
                <a:stretch>
                  <a:fillRect l="-3077" r="-1538" b="-304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5715000" y="76201"/>
                <a:ext cx="1540896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𝑡𝑎𝑛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𝑒𝑡𝑎𝑛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76201"/>
                <a:ext cx="1540896" cy="276999"/>
              </a:xfrm>
              <a:prstGeom prst="rect">
                <a:avLst/>
              </a:prstGeom>
              <a:blipFill>
                <a:blip r:embed="rId5"/>
                <a:stretch>
                  <a:fillRect b="-304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Rectangle 39"/>
          <p:cNvSpPr/>
          <p:nvPr/>
        </p:nvSpPr>
        <p:spPr>
          <a:xfrm rot="5400000">
            <a:off x="8458200" y="2286000"/>
            <a:ext cx="2209800" cy="228601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8610600" y="1524000"/>
            <a:ext cx="838200" cy="7620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9144001" y="2667001"/>
                <a:ext cx="35041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1" y="2667001"/>
                <a:ext cx="350417" cy="307777"/>
              </a:xfrm>
              <a:prstGeom prst="rect">
                <a:avLst/>
              </a:prstGeom>
              <a:blipFill>
                <a:blip r:embed="rId6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9" name="Straight Arrow Connector 48"/>
          <p:cNvCxnSpPr/>
          <p:nvPr/>
        </p:nvCxnSpPr>
        <p:spPr>
          <a:xfrm flipH="1">
            <a:off x="8839200" y="2286000"/>
            <a:ext cx="609600" cy="9906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8763000" y="1828801"/>
                <a:ext cx="34471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>
                          <a:latin typeface="Cambria Math" panose="02040503050406030204" pitchFamily="18" charset="0"/>
                        </a:rPr>
                        <m:t>𝑢</m:t>
                      </m:r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63000" y="1828801"/>
                <a:ext cx="344710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8915400" y="2514601"/>
                <a:ext cx="34471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15400" y="2514601"/>
                <a:ext cx="344710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Arc 11"/>
          <p:cNvSpPr/>
          <p:nvPr/>
        </p:nvSpPr>
        <p:spPr>
          <a:xfrm rot="7133948">
            <a:off x="9079417" y="1992816"/>
            <a:ext cx="914400" cy="914400"/>
          </a:xfrm>
          <a:prstGeom prst="arc">
            <a:avLst>
              <a:gd name="adj1" fmla="val 6571164"/>
              <a:gd name="adj2" fmla="val 8362457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Arc 59"/>
          <p:cNvSpPr/>
          <p:nvPr/>
        </p:nvSpPr>
        <p:spPr>
          <a:xfrm rot="7133948">
            <a:off x="9079417" y="1764215"/>
            <a:ext cx="914400" cy="914400"/>
          </a:xfrm>
          <a:prstGeom prst="arc">
            <a:avLst>
              <a:gd name="adj1" fmla="val 20560965"/>
              <a:gd name="adj2" fmla="val 41856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9067800" y="1752600"/>
                <a:ext cx="493468" cy="3125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60</m:t>
                          </m:r>
                        </m:e>
                        <m:sup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sup>
                      </m:sSup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67800" y="1752600"/>
                <a:ext cx="493468" cy="31258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5791201" y="1371600"/>
                <a:ext cx="122796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𝑣𝑐𝑜𝑠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𝑢𝑐𝑜𝑠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1" y="1371600"/>
                <a:ext cx="1227965" cy="215444"/>
              </a:xfrm>
              <a:prstGeom prst="rect">
                <a:avLst/>
              </a:prstGeom>
              <a:blipFill>
                <a:blip r:embed="rId10"/>
                <a:stretch>
                  <a:fillRect l="-5155" t="-5882" b="-294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5791201" y="1828800"/>
                <a:ext cx="131388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𝑣𝑐𝑜𝑠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𝑢𝑐𝑜𝑠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60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1" y="1828800"/>
                <a:ext cx="1313885" cy="215444"/>
              </a:xfrm>
              <a:prstGeom prst="rect">
                <a:avLst/>
              </a:prstGeom>
              <a:blipFill>
                <a:blip r:embed="rId11"/>
                <a:stretch>
                  <a:fillRect l="-4854" t="-5882" r="-2913" b="-294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5791201" y="2209800"/>
                <a:ext cx="986103" cy="4033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𝑣𝑐𝑜𝑠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𝑢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1" y="2209800"/>
                <a:ext cx="986103" cy="403316"/>
              </a:xfrm>
              <a:prstGeom prst="rect">
                <a:avLst/>
              </a:prstGeom>
              <a:blipFill>
                <a:blip r:embed="rId12"/>
                <a:stretch>
                  <a:fillRect l="-6410" t="-3030" r="-1282" b="-121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Arc 12"/>
          <p:cNvSpPr/>
          <p:nvPr/>
        </p:nvSpPr>
        <p:spPr>
          <a:xfrm>
            <a:off x="7010400" y="1524000"/>
            <a:ext cx="304800" cy="457200"/>
          </a:xfrm>
          <a:prstGeom prst="arc">
            <a:avLst>
              <a:gd name="adj1" fmla="val 16200000"/>
              <a:gd name="adj2" fmla="val 53378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Arc 64"/>
          <p:cNvSpPr/>
          <p:nvPr/>
        </p:nvSpPr>
        <p:spPr>
          <a:xfrm>
            <a:off x="7010400" y="1981200"/>
            <a:ext cx="304800" cy="457200"/>
          </a:xfrm>
          <a:prstGeom prst="arc">
            <a:avLst>
              <a:gd name="adj1" fmla="val 16200000"/>
              <a:gd name="adj2" fmla="val 53378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7239000" y="1524000"/>
                <a:ext cx="8382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We know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9000" y="1524000"/>
                <a:ext cx="838200" cy="523220"/>
              </a:xfrm>
              <a:prstGeom prst="rect">
                <a:avLst/>
              </a:prstGeom>
              <a:blipFill>
                <a:blip r:embed="rId13"/>
                <a:stretch>
                  <a:fillRect t="-2439" b="-121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6" name="TextBox 65"/>
          <p:cNvSpPr txBox="1"/>
          <p:nvPr/>
        </p:nvSpPr>
        <p:spPr>
          <a:xfrm>
            <a:off x="7239000" y="2057401"/>
            <a:ext cx="990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2057400" y="5029200"/>
            <a:ext cx="3124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You can form simultaneous equations to help solve part a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5791201" y="3048000"/>
                <a:ext cx="127605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𝑣𝑠𝑖𝑛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𝑒𝑢𝑠𝑖𝑛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1" y="3048000"/>
                <a:ext cx="1276055" cy="215444"/>
              </a:xfrm>
              <a:prstGeom prst="rect">
                <a:avLst/>
              </a:prstGeom>
              <a:blipFill>
                <a:blip r:embed="rId14"/>
                <a:stretch>
                  <a:fillRect l="-3000" t="-5882" r="-2000" b="-294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5791201" y="4114801"/>
                <a:ext cx="1083181" cy="45320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𝑣𝑠𝑖𝑛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𝑢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1" y="4114801"/>
                <a:ext cx="1083181" cy="453201"/>
              </a:xfrm>
              <a:prstGeom prst="rect">
                <a:avLst/>
              </a:prstGeom>
              <a:blipFill>
                <a:blip r:embed="rId15"/>
                <a:stretch>
                  <a:fillRect l="-5882" r="-1176" b="-1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1" name="Arc 70"/>
          <p:cNvSpPr/>
          <p:nvPr/>
        </p:nvSpPr>
        <p:spPr>
          <a:xfrm>
            <a:off x="7315200" y="3200400"/>
            <a:ext cx="304800" cy="533400"/>
          </a:xfrm>
          <a:prstGeom prst="arc">
            <a:avLst>
              <a:gd name="adj1" fmla="val 16200000"/>
              <a:gd name="adj2" fmla="val 53378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7543800" y="3200400"/>
                <a:ext cx="10668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We know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𝑒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3800" y="3200400"/>
                <a:ext cx="1066800" cy="523220"/>
              </a:xfrm>
              <a:prstGeom prst="rect">
                <a:avLst/>
              </a:prstGeom>
              <a:blipFill>
                <a:blip r:embed="rId16"/>
                <a:stretch>
                  <a:fillRect t="-2439" b="-121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5791201" y="3505201"/>
                <a:ext cx="1580625" cy="40927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𝑣𝑠𝑖𝑛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𝑢𝑠𝑖𝑛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60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1" y="3505201"/>
                <a:ext cx="1580625" cy="409279"/>
              </a:xfrm>
              <a:prstGeom prst="rect">
                <a:avLst/>
              </a:prstGeom>
              <a:blipFill>
                <a:blip r:embed="rId17"/>
                <a:stretch>
                  <a:fillRect l="-2419" t="-6250" r="-2419" b="-12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6" name="Arc 75"/>
          <p:cNvSpPr/>
          <p:nvPr/>
        </p:nvSpPr>
        <p:spPr>
          <a:xfrm>
            <a:off x="7315200" y="3810000"/>
            <a:ext cx="304800" cy="533400"/>
          </a:xfrm>
          <a:prstGeom prst="arc">
            <a:avLst>
              <a:gd name="adj1" fmla="val 16200000"/>
              <a:gd name="adj2" fmla="val 53378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TextBox 76"/>
          <p:cNvSpPr txBox="1"/>
          <p:nvPr/>
        </p:nvSpPr>
        <p:spPr>
          <a:xfrm>
            <a:off x="7543800" y="3962401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/>
              <p:cNvSpPr txBox="1"/>
              <p:nvPr/>
            </p:nvSpPr>
            <p:spPr>
              <a:xfrm>
                <a:off x="5791201" y="5410200"/>
                <a:ext cx="986103" cy="4033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𝑣𝑐𝑜𝑠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𝑢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0" name="TextBox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1" y="5410200"/>
                <a:ext cx="986103" cy="403316"/>
              </a:xfrm>
              <a:prstGeom prst="rect">
                <a:avLst/>
              </a:prstGeom>
              <a:blipFill>
                <a:blip r:embed="rId12"/>
                <a:stretch>
                  <a:fillRect l="-6410" t="-3030" r="-1282" b="-121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/>
              <p:cNvSpPr txBox="1"/>
              <p:nvPr/>
            </p:nvSpPr>
            <p:spPr>
              <a:xfrm>
                <a:off x="5562600" y="6019800"/>
                <a:ext cx="1371600" cy="40331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𝑢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6019800"/>
                <a:ext cx="1371600" cy="403316"/>
              </a:xfrm>
              <a:prstGeom prst="rect">
                <a:avLst/>
              </a:prstGeom>
              <a:blipFill>
                <a:blip r:embed="rId18"/>
                <a:stretch>
                  <a:fillRect t="-3030" b="-121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81"/>
              <p:cNvSpPr txBox="1"/>
              <p:nvPr/>
            </p:nvSpPr>
            <p:spPr>
              <a:xfrm>
                <a:off x="8153400" y="5410201"/>
                <a:ext cx="1083182" cy="45320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𝑣𝑠𝑖𝑛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𝑢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2" name="TextBox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53400" y="5410201"/>
                <a:ext cx="1083182" cy="453201"/>
              </a:xfrm>
              <a:prstGeom prst="rect">
                <a:avLst/>
              </a:prstGeom>
              <a:blipFill>
                <a:blip r:embed="rId19"/>
                <a:stretch>
                  <a:fillRect l="-5814" r="-1163" b="-108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3" name="TextBox 82"/>
              <p:cNvSpPr txBox="1"/>
              <p:nvPr/>
            </p:nvSpPr>
            <p:spPr>
              <a:xfrm>
                <a:off x="8001000" y="6019800"/>
                <a:ext cx="1371600" cy="40331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𝑠𝑖𝑛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64</m:t>
                          </m:r>
                        </m:den>
                      </m:f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𝑢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3" name="TextBox 8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1000" y="6019800"/>
                <a:ext cx="1371600" cy="403316"/>
              </a:xfrm>
              <a:prstGeom prst="rect">
                <a:avLst/>
              </a:prstGeom>
              <a:blipFill>
                <a:blip r:embed="rId20"/>
                <a:stretch>
                  <a:fillRect t="-3030" b="-121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4" name="Arc 83"/>
          <p:cNvSpPr/>
          <p:nvPr/>
        </p:nvSpPr>
        <p:spPr>
          <a:xfrm>
            <a:off x="6705600" y="5715000"/>
            <a:ext cx="304800" cy="533400"/>
          </a:xfrm>
          <a:prstGeom prst="arc">
            <a:avLst>
              <a:gd name="adj1" fmla="val 16200000"/>
              <a:gd name="adj2" fmla="val 53378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5" name="TextBox 84"/>
          <p:cNvSpPr txBox="1"/>
          <p:nvPr/>
        </p:nvSpPr>
        <p:spPr>
          <a:xfrm>
            <a:off x="6858000" y="5791201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Square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6" name="Arc 85"/>
          <p:cNvSpPr/>
          <p:nvPr/>
        </p:nvSpPr>
        <p:spPr>
          <a:xfrm>
            <a:off x="9220200" y="5715000"/>
            <a:ext cx="304800" cy="533400"/>
          </a:xfrm>
          <a:prstGeom prst="arc">
            <a:avLst>
              <a:gd name="adj1" fmla="val 16200000"/>
              <a:gd name="adj2" fmla="val 53378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7" name="TextBox 86"/>
          <p:cNvSpPr txBox="1"/>
          <p:nvPr/>
        </p:nvSpPr>
        <p:spPr>
          <a:xfrm>
            <a:off x="9372600" y="5791201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Square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8" name="TextBox 87"/>
              <p:cNvSpPr txBox="1"/>
              <p:nvPr/>
            </p:nvSpPr>
            <p:spPr>
              <a:xfrm>
                <a:off x="5181600" y="4724400"/>
                <a:ext cx="57150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We can eliminate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𝛽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by using one of the trigonometrical identities. We will need to square both equations first…</a:t>
                </a:r>
              </a:p>
            </p:txBody>
          </p:sp>
        </mc:Choice>
        <mc:Fallback xmlns="">
          <p:sp>
            <p:nvSpPr>
              <p:cNvPr id="88" name="TextBox 8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4724400"/>
                <a:ext cx="5715000" cy="523220"/>
              </a:xfrm>
              <a:prstGeom prst="rect">
                <a:avLst/>
              </a:prstGeom>
              <a:blipFill>
                <a:blip r:embed="rId21"/>
                <a:stretch>
                  <a:fillRect t="-4878" b="-121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49203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2" grpId="0"/>
      <p:bldP spid="58" grpId="0"/>
      <p:bldP spid="59" grpId="0"/>
      <p:bldP spid="12" grpId="0" animBg="1"/>
      <p:bldP spid="60" grpId="0" animBg="1"/>
      <p:bldP spid="61" grpId="0"/>
      <p:bldP spid="62" grpId="0"/>
      <p:bldP spid="63" grpId="0"/>
      <p:bldP spid="64" grpId="0"/>
      <p:bldP spid="13" grpId="0" animBg="1"/>
      <p:bldP spid="65" grpId="0" animBg="1"/>
      <p:bldP spid="17" grpId="0"/>
      <p:bldP spid="66" grpId="0"/>
      <p:bldP spid="67" grpId="0"/>
      <p:bldP spid="68" grpId="0"/>
      <p:bldP spid="70" grpId="0"/>
      <p:bldP spid="71" grpId="0" animBg="1"/>
      <p:bldP spid="73" grpId="0"/>
      <p:bldP spid="75" grpId="0"/>
      <p:bldP spid="76" grpId="0" animBg="1"/>
      <p:bldP spid="77" grpId="0"/>
      <p:bldP spid="80" grpId="0"/>
      <p:bldP spid="81" grpId="0"/>
      <p:bldP spid="82" grpId="0"/>
      <p:bldP spid="83" grpId="0"/>
      <p:bldP spid="84" grpId="0" animBg="1"/>
      <p:bldP spid="85" grpId="0"/>
      <p:bldP spid="86" grpId="0" animBg="1"/>
      <p:bldP spid="87" grpId="0"/>
      <p:bldP spid="8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>
                <a:latin typeface="Comic Sans MS" pitchFamily="66" charset="0"/>
              </a:rPr>
              <a:t>Elastic Collisions in two dimensions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173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715589" y="1576251"/>
                <a:ext cx="3683725" cy="36329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b="1" dirty="0">
                    <a:latin typeface="Comic Sans MS" panose="030F0702030302020204" pitchFamily="66" charset="0"/>
                  </a:rPr>
                  <a:t>You need to be able to solve problems involving the oblique impact of a smooth sphere on a smooth fixed surface</a:t>
                </a:r>
              </a:p>
              <a:p>
                <a:pPr algn="ctr"/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US" sz="1400" dirty="0">
                    <a:latin typeface="Comic Sans MS" panose="030F0702030302020204" pitchFamily="66" charset="0"/>
                  </a:rPr>
                  <a:t>A smooth sphere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is moving on a smooth horizontal plane with speed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when it collides with a smooth fixed vertical wall. At the instant of collision the direction of motion of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makes an angle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60</m:t>
                        </m:r>
                      </m:e>
                      <m:sup>
                        <m:r>
                          <a:rPr lang="en-US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</m:t>
                        </m:r>
                      </m:sup>
                    </m:sSup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with the wall. The coefficient of restitution between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and the wall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. Find:</a:t>
                </a:r>
              </a:p>
              <a:p>
                <a:pPr algn="ctr"/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The speed of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immediately after the collision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The angle of deflection of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/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5589" y="1576251"/>
                <a:ext cx="3683725" cy="3632982"/>
              </a:xfrm>
              <a:prstGeom prst="rect">
                <a:avLst/>
              </a:prstGeom>
              <a:blipFill>
                <a:blip r:embed="rId2"/>
                <a:stretch>
                  <a:fillRect l="-344" r="-20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1600201" y="76201"/>
                <a:ext cx="157690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𝑣𝑐𝑜𝑠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𝑢𝑐𝑜𝑠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1" y="76201"/>
                <a:ext cx="1576907" cy="276999"/>
              </a:xfrm>
              <a:prstGeom prst="rect">
                <a:avLst/>
              </a:prstGeom>
              <a:blipFill>
                <a:blip r:embed="rId3"/>
                <a:stretch>
                  <a:fillRect l="-4000" r="-800" b="-304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3657601" y="76201"/>
                <a:ext cx="164583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𝑣𝑠𝑖𝑛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𝑒𝑢𝑠𝑖𝑛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1" y="76201"/>
                <a:ext cx="1645835" cy="276999"/>
              </a:xfrm>
              <a:prstGeom prst="rect">
                <a:avLst/>
              </a:prstGeom>
              <a:blipFill>
                <a:blip r:embed="rId4"/>
                <a:stretch>
                  <a:fillRect l="-3077" r="-1538" b="-304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5715000" y="76201"/>
                <a:ext cx="1540896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𝑡𝑎𝑛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𝑒𝑡𝑎𝑛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76201"/>
                <a:ext cx="1540896" cy="276999"/>
              </a:xfrm>
              <a:prstGeom prst="rect">
                <a:avLst/>
              </a:prstGeom>
              <a:blipFill>
                <a:blip r:embed="rId5"/>
                <a:stretch>
                  <a:fillRect b="-304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Rectangle 39"/>
          <p:cNvSpPr/>
          <p:nvPr/>
        </p:nvSpPr>
        <p:spPr>
          <a:xfrm rot="5400000">
            <a:off x="8458200" y="2286000"/>
            <a:ext cx="2209800" cy="228601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8610600" y="1524000"/>
            <a:ext cx="838200" cy="7620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9144001" y="2667001"/>
                <a:ext cx="35041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1" y="2667001"/>
                <a:ext cx="350417" cy="307777"/>
              </a:xfrm>
              <a:prstGeom prst="rect">
                <a:avLst/>
              </a:prstGeom>
              <a:blipFill>
                <a:blip r:embed="rId6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9" name="Straight Arrow Connector 48"/>
          <p:cNvCxnSpPr/>
          <p:nvPr/>
        </p:nvCxnSpPr>
        <p:spPr>
          <a:xfrm flipH="1">
            <a:off x="8839200" y="2286000"/>
            <a:ext cx="609600" cy="9906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8763000" y="1828801"/>
                <a:ext cx="34471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>
                          <a:latin typeface="Cambria Math" panose="02040503050406030204" pitchFamily="18" charset="0"/>
                        </a:rPr>
                        <m:t>𝑢</m:t>
                      </m:r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63000" y="1828801"/>
                <a:ext cx="344710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8915400" y="2514601"/>
                <a:ext cx="34471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15400" y="2514601"/>
                <a:ext cx="344710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Arc 11"/>
          <p:cNvSpPr/>
          <p:nvPr/>
        </p:nvSpPr>
        <p:spPr>
          <a:xfrm rot="7133948">
            <a:off x="9079417" y="1992816"/>
            <a:ext cx="914400" cy="914400"/>
          </a:xfrm>
          <a:prstGeom prst="arc">
            <a:avLst>
              <a:gd name="adj1" fmla="val 6571164"/>
              <a:gd name="adj2" fmla="val 8362457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Arc 59"/>
          <p:cNvSpPr/>
          <p:nvPr/>
        </p:nvSpPr>
        <p:spPr>
          <a:xfrm rot="7133948">
            <a:off x="9079417" y="1764215"/>
            <a:ext cx="914400" cy="914400"/>
          </a:xfrm>
          <a:prstGeom prst="arc">
            <a:avLst>
              <a:gd name="adj1" fmla="val 20560965"/>
              <a:gd name="adj2" fmla="val 41856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9067800" y="1752600"/>
                <a:ext cx="493468" cy="3125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60</m:t>
                          </m:r>
                        </m:e>
                        <m:sup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sup>
                      </m:sSup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67800" y="1752600"/>
                <a:ext cx="493468" cy="31258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TextBox 66"/>
          <p:cNvSpPr txBox="1"/>
          <p:nvPr/>
        </p:nvSpPr>
        <p:spPr>
          <a:xfrm>
            <a:off x="2057400" y="5029200"/>
            <a:ext cx="3124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You can form simultaneous equations to help solve part a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/>
              <p:cNvSpPr txBox="1"/>
              <p:nvPr/>
            </p:nvSpPr>
            <p:spPr>
              <a:xfrm>
                <a:off x="5791200" y="3581400"/>
                <a:ext cx="1371600" cy="40331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𝑢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3581400"/>
                <a:ext cx="1371600" cy="403316"/>
              </a:xfrm>
              <a:prstGeom prst="rect">
                <a:avLst/>
              </a:prstGeom>
              <a:blipFill>
                <a:blip r:embed="rId10"/>
                <a:stretch>
                  <a:fillRect t="-3030" b="-121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3" name="TextBox 82"/>
              <p:cNvSpPr txBox="1"/>
              <p:nvPr/>
            </p:nvSpPr>
            <p:spPr>
              <a:xfrm>
                <a:off x="8153400" y="3581400"/>
                <a:ext cx="1371600" cy="40331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𝑠𝑖𝑛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64</m:t>
                          </m:r>
                        </m:den>
                      </m:f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𝑢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3" name="TextBox 8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53400" y="3581400"/>
                <a:ext cx="1371600" cy="403316"/>
              </a:xfrm>
              <a:prstGeom prst="rect">
                <a:avLst/>
              </a:prstGeom>
              <a:blipFill>
                <a:blip r:embed="rId11"/>
                <a:stretch>
                  <a:fillRect t="-3030" b="-121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5638800" y="4419600"/>
                <a:ext cx="3048000" cy="40331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𝑠𝑖𝑛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𝑢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64</m:t>
                          </m:r>
                        </m:den>
                      </m:f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𝑢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4419600"/>
                <a:ext cx="3048000" cy="403316"/>
              </a:xfrm>
              <a:prstGeom prst="rect">
                <a:avLst/>
              </a:prstGeom>
              <a:blipFill>
                <a:blip r:embed="rId12"/>
                <a:stretch>
                  <a:fillRect t="-6250" b="-12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5715000" y="5029200"/>
                <a:ext cx="2362200" cy="40331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𝑐𝑜𝑠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𝑠𝑖𝑛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19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64</m:t>
                          </m:r>
                        </m:den>
                      </m:f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𝑢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5029200"/>
                <a:ext cx="2362200" cy="403316"/>
              </a:xfrm>
              <a:prstGeom prst="rect">
                <a:avLst/>
              </a:prstGeom>
              <a:blipFill>
                <a:blip r:embed="rId13"/>
                <a:stretch>
                  <a:fillRect t="-6250" b="-12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7010400" y="5638800"/>
                <a:ext cx="1066800" cy="40331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19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64</m:t>
                          </m:r>
                        </m:den>
                      </m:f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𝑢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0400" y="5638800"/>
                <a:ext cx="1066800" cy="403316"/>
              </a:xfrm>
              <a:prstGeom prst="rect">
                <a:avLst/>
              </a:prstGeom>
              <a:blipFill>
                <a:blip r:embed="rId14"/>
                <a:stretch>
                  <a:fillRect t="-6250" b="-12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7086600" y="6172200"/>
                <a:ext cx="1066800" cy="46320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𝑣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19</m:t>
                              </m:r>
                            </m:e>
                          </m:rad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64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𝑢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6600" y="6172200"/>
                <a:ext cx="1066800" cy="463204"/>
              </a:xfrm>
              <a:prstGeom prst="rect">
                <a:avLst/>
              </a:prstGeom>
              <a:blipFill>
                <a:blip r:embed="rId15"/>
                <a:stretch>
                  <a:fillRect b="-108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Arc 46"/>
          <p:cNvSpPr/>
          <p:nvPr/>
        </p:nvSpPr>
        <p:spPr>
          <a:xfrm>
            <a:off x="8458200" y="4724400"/>
            <a:ext cx="304800" cy="533400"/>
          </a:xfrm>
          <a:prstGeom prst="arc">
            <a:avLst>
              <a:gd name="adj1" fmla="val 16200000"/>
              <a:gd name="adj2" fmla="val 53378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TextBox 47"/>
          <p:cNvSpPr txBox="1"/>
          <p:nvPr/>
        </p:nvSpPr>
        <p:spPr>
          <a:xfrm>
            <a:off x="8763000" y="4800601"/>
            <a:ext cx="1752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Factorise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left side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0" name="Arc 49"/>
          <p:cNvSpPr/>
          <p:nvPr/>
        </p:nvSpPr>
        <p:spPr>
          <a:xfrm>
            <a:off x="8001000" y="5334000"/>
            <a:ext cx="304800" cy="533400"/>
          </a:xfrm>
          <a:prstGeom prst="arc">
            <a:avLst>
              <a:gd name="adj1" fmla="val 16200000"/>
              <a:gd name="adj2" fmla="val 53378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TextBox 50"/>
          <p:cNvSpPr txBox="1"/>
          <p:nvPr/>
        </p:nvSpPr>
        <p:spPr>
          <a:xfrm>
            <a:off x="8229600" y="5486401"/>
            <a:ext cx="2209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bracketed part = 1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5" name="Arc 54"/>
          <p:cNvSpPr/>
          <p:nvPr/>
        </p:nvSpPr>
        <p:spPr>
          <a:xfrm>
            <a:off x="8001000" y="5943600"/>
            <a:ext cx="304800" cy="533400"/>
          </a:xfrm>
          <a:prstGeom prst="arc">
            <a:avLst>
              <a:gd name="adj1" fmla="val 16200000"/>
              <a:gd name="adj2" fmla="val 53378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TextBox 55"/>
          <p:cNvSpPr txBox="1"/>
          <p:nvPr/>
        </p:nvSpPr>
        <p:spPr>
          <a:xfrm>
            <a:off x="8153400" y="594360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Square root both sides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6400800" y="4038601"/>
            <a:ext cx="304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Add both equations together!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5867400" y="3657600"/>
            <a:ext cx="6858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Rectangle 71"/>
          <p:cNvSpPr/>
          <p:nvPr/>
        </p:nvSpPr>
        <p:spPr>
          <a:xfrm>
            <a:off x="8153400" y="3657600"/>
            <a:ext cx="6858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Rectangle 73"/>
          <p:cNvSpPr/>
          <p:nvPr/>
        </p:nvSpPr>
        <p:spPr>
          <a:xfrm>
            <a:off x="6629400" y="4495800"/>
            <a:ext cx="6858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8" name="Rectangle 77"/>
          <p:cNvSpPr/>
          <p:nvPr/>
        </p:nvSpPr>
        <p:spPr>
          <a:xfrm>
            <a:off x="5791200" y="4495800"/>
            <a:ext cx="6858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Rectangle 78"/>
          <p:cNvSpPr/>
          <p:nvPr/>
        </p:nvSpPr>
        <p:spPr>
          <a:xfrm>
            <a:off x="7467600" y="4419600"/>
            <a:ext cx="457200" cy="4572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9" name="Rectangle 88"/>
          <p:cNvSpPr/>
          <p:nvPr/>
        </p:nvSpPr>
        <p:spPr>
          <a:xfrm>
            <a:off x="8001000" y="4419600"/>
            <a:ext cx="533400" cy="4572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0" name="Rectangle 89"/>
          <p:cNvSpPr/>
          <p:nvPr/>
        </p:nvSpPr>
        <p:spPr>
          <a:xfrm>
            <a:off x="8991600" y="3581400"/>
            <a:ext cx="533400" cy="4572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1" name="Rectangle 90"/>
          <p:cNvSpPr/>
          <p:nvPr/>
        </p:nvSpPr>
        <p:spPr>
          <a:xfrm>
            <a:off x="6705600" y="3581400"/>
            <a:ext cx="457200" cy="4572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6735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6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9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4" grpId="0"/>
      <p:bldP spid="45" grpId="0"/>
      <p:bldP spid="46" grpId="0"/>
      <p:bldP spid="47" grpId="0" animBg="1"/>
      <p:bldP spid="48" grpId="0"/>
      <p:bldP spid="50" grpId="0" animBg="1"/>
      <p:bldP spid="51" grpId="0"/>
      <p:bldP spid="55" grpId="0" animBg="1"/>
      <p:bldP spid="56" grpId="0"/>
      <p:bldP spid="57" grpId="0"/>
      <p:bldP spid="69" grpId="0" animBg="1"/>
      <p:bldP spid="69" grpId="1" animBg="1"/>
      <p:bldP spid="72" grpId="0" animBg="1"/>
      <p:bldP spid="72" grpId="1" animBg="1"/>
      <p:bldP spid="74" grpId="0" animBg="1"/>
      <p:bldP spid="74" grpId="1" animBg="1"/>
      <p:bldP spid="78" grpId="0" animBg="1"/>
      <p:bldP spid="78" grpId="1" animBg="1"/>
      <p:bldP spid="79" grpId="0" animBg="1"/>
      <p:bldP spid="79" grpId="1" animBg="1"/>
      <p:bldP spid="89" grpId="0" animBg="1"/>
      <p:bldP spid="89" grpId="1" animBg="1"/>
      <p:bldP spid="90" grpId="0" animBg="1"/>
      <p:bldP spid="90" grpId="1" animBg="1"/>
      <p:bldP spid="91" grpId="0" animBg="1"/>
      <p:bldP spid="91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>
                <a:latin typeface="Comic Sans MS" pitchFamily="66" charset="0"/>
              </a:rPr>
              <a:t>Elastic Collisions in two dimensions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173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715589" y="1576251"/>
                <a:ext cx="3683725" cy="36329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b="1" dirty="0">
                    <a:latin typeface="Comic Sans MS" panose="030F0702030302020204" pitchFamily="66" charset="0"/>
                  </a:rPr>
                  <a:t>You need to be able to solve problems involving the oblique impact of a smooth sphere on a smooth fixed surface</a:t>
                </a:r>
              </a:p>
              <a:p>
                <a:pPr algn="ctr"/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US" sz="1400" dirty="0">
                    <a:latin typeface="Comic Sans MS" panose="030F0702030302020204" pitchFamily="66" charset="0"/>
                  </a:rPr>
                  <a:t>A smooth sphere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is moving on a smooth horizontal plane with speed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when it collides with a smooth fixed vertical wall. At the instant of collision the direction of motion of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makes an angle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60</m:t>
                        </m:r>
                      </m:e>
                      <m:sup>
                        <m:r>
                          <a:rPr lang="en-US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</m:t>
                        </m:r>
                      </m:sup>
                    </m:sSup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with the wall. The coefficient of restitution between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and the wall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. Find:</a:t>
                </a:r>
              </a:p>
              <a:p>
                <a:pPr algn="ctr"/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The speed of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immediately after the collision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The angle of deflection of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/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5589" y="1576251"/>
                <a:ext cx="3683725" cy="3632982"/>
              </a:xfrm>
              <a:prstGeom prst="rect">
                <a:avLst/>
              </a:prstGeom>
              <a:blipFill>
                <a:blip r:embed="rId2"/>
                <a:stretch>
                  <a:fillRect l="-344" r="-20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1600201" y="76201"/>
                <a:ext cx="157690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𝑣𝑐𝑜𝑠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𝑢𝑐𝑜𝑠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1" y="76201"/>
                <a:ext cx="1576907" cy="276999"/>
              </a:xfrm>
              <a:prstGeom prst="rect">
                <a:avLst/>
              </a:prstGeom>
              <a:blipFill>
                <a:blip r:embed="rId3"/>
                <a:stretch>
                  <a:fillRect l="-4000" r="-800" b="-304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3657601" y="76201"/>
                <a:ext cx="164583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𝑣𝑠𝑖𝑛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𝑒𝑢𝑠𝑖𝑛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1" y="76201"/>
                <a:ext cx="1645835" cy="276999"/>
              </a:xfrm>
              <a:prstGeom prst="rect">
                <a:avLst/>
              </a:prstGeom>
              <a:blipFill>
                <a:blip r:embed="rId4"/>
                <a:stretch>
                  <a:fillRect l="-3077" r="-1538" b="-304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5715000" y="76201"/>
                <a:ext cx="1540896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𝑡𝑎𝑛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𝑒𝑡𝑎𝑛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76201"/>
                <a:ext cx="1540896" cy="276999"/>
              </a:xfrm>
              <a:prstGeom prst="rect">
                <a:avLst/>
              </a:prstGeom>
              <a:blipFill>
                <a:blip r:embed="rId5"/>
                <a:stretch>
                  <a:fillRect b="-304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Rectangle 39"/>
          <p:cNvSpPr/>
          <p:nvPr/>
        </p:nvSpPr>
        <p:spPr>
          <a:xfrm rot="5400000">
            <a:off x="8458200" y="2286000"/>
            <a:ext cx="2209800" cy="228601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8610600" y="1524000"/>
            <a:ext cx="838200" cy="7620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9144001" y="2667001"/>
                <a:ext cx="35041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1" y="2667001"/>
                <a:ext cx="350417" cy="307777"/>
              </a:xfrm>
              <a:prstGeom prst="rect">
                <a:avLst/>
              </a:prstGeom>
              <a:blipFill>
                <a:blip r:embed="rId6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9" name="Straight Arrow Connector 48"/>
          <p:cNvCxnSpPr/>
          <p:nvPr/>
        </p:nvCxnSpPr>
        <p:spPr>
          <a:xfrm flipH="1">
            <a:off x="8839200" y="2286000"/>
            <a:ext cx="609600" cy="9906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8763000" y="1828801"/>
                <a:ext cx="34471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>
                          <a:latin typeface="Cambria Math" panose="02040503050406030204" pitchFamily="18" charset="0"/>
                        </a:rPr>
                        <m:t>𝑢</m:t>
                      </m:r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63000" y="1828801"/>
                <a:ext cx="344710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8915400" y="2514601"/>
                <a:ext cx="34471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15400" y="2514601"/>
                <a:ext cx="344710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Arc 11"/>
          <p:cNvSpPr/>
          <p:nvPr/>
        </p:nvSpPr>
        <p:spPr>
          <a:xfrm rot="7133948">
            <a:off x="9079417" y="1992816"/>
            <a:ext cx="914400" cy="914400"/>
          </a:xfrm>
          <a:prstGeom prst="arc">
            <a:avLst>
              <a:gd name="adj1" fmla="val 6571164"/>
              <a:gd name="adj2" fmla="val 8362457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Arc 59"/>
          <p:cNvSpPr/>
          <p:nvPr/>
        </p:nvSpPr>
        <p:spPr>
          <a:xfrm rot="7133948">
            <a:off x="9079417" y="1764215"/>
            <a:ext cx="914400" cy="914400"/>
          </a:xfrm>
          <a:prstGeom prst="arc">
            <a:avLst>
              <a:gd name="adj1" fmla="val 20560965"/>
              <a:gd name="adj2" fmla="val 41856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9067800" y="1752600"/>
                <a:ext cx="493468" cy="3125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60</m:t>
                          </m:r>
                        </m:e>
                        <m:sup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sup>
                      </m:sSup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67800" y="1752600"/>
                <a:ext cx="493468" cy="31258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2057400" y="5029200"/>
                <a:ext cx="1066800" cy="46320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𝑣</m:t>
                      </m:r>
                      <m:r>
                        <a:rPr lang="en-US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19</m:t>
                              </m:r>
                            </m:e>
                          </m:rad>
                        </m:num>
                        <m:den>
                          <m: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64</m:t>
                          </m:r>
                        </m:den>
                      </m:f>
                      <m:r>
                        <a:rPr lang="en-US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𝑢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400" y="5029200"/>
                <a:ext cx="1066800" cy="463204"/>
              </a:xfrm>
              <a:prstGeom prst="rect">
                <a:avLst/>
              </a:prstGeom>
              <a:blipFill>
                <a:blip r:embed="rId10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562600" y="1295401"/>
                <a:ext cx="2895600" cy="33759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The angle of deflection of </a:t>
                </a:r>
                <a14:m>
                  <m:oMath xmlns:m="http://schemas.openxmlformats.org/officeDocument/2006/math">
                    <m:r>
                      <a:rPr lang="en-US" sz="14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𝑆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is the angle which the direction of motion has rotated through…</a:t>
                </a: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Check where S would go if the wall were not present…</a:t>
                </a: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You can see from this that the angle of deflection will be the sum of angles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𝛼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𝛽</m:t>
                    </m:r>
                  </m:oMath>
                </a14:m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So to answer this question we need to find angle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𝛽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, and add 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60</m:t>
                        </m:r>
                      </m:e>
                      <m:sup>
                        <m: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°</m:t>
                        </m:r>
                      </m:sup>
                    </m:sSup>
                  </m:oMath>
                </a14:m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1295401"/>
                <a:ext cx="2895600" cy="3375989"/>
              </a:xfrm>
              <a:prstGeom prst="rect">
                <a:avLst/>
              </a:prstGeom>
              <a:blipFill>
                <a:blip r:embed="rId11"/>
                <a:stretch>
                  <a:fillRect l="-4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3" name="Straight Arrow Connector 62"/>
          <p:cNvCxnSpPr/>
          <p:nvPr/>
        </p:nvCxnSpPr>
        <p:spPr>
          <a:xfrm>
            <a:off x="9448800" y="2286000"/>
            <a:ext cx="838200" cy="76200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Arc 63"/>
          <p:cNvSpPr/>
          <p:nvPr/>
        </p:nvSpPr>
        <p:spPr>
          <a:xfrm rot="7133948">
            <a:off x="8927017" y="1764217"/>
            <a:ext cx="914400" cy="914400"/>
          </a:xfrm>
          <a:prstGeom prst="arc">
            <a:avLst>
              <a:gd name="adj1" fmla="val 17067007"/>
              <a:gd name="adj2" fmla="val 19395119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9372600" y="2590800"/>
                <a:ext cx="381000" cy="3125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𝟔𝟎</m:t>
                          </m:r>
                        </m:e>
                        <m:sup>
                          <m:r>
                            <a:rPr lang="en-GB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sup>
                      </m:sSup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72600" y="2590800"/>
                <a:ext cx="381000" cy="312586"/>
              </a:xfrm>
              <a:prstGeom prst="rect">
                <a:avLst/>
              </a:prstGeom>
              <a:blipFill>
                <a:blip r:embed="rId12"/>
                <a:stretch>
                  <a:fillRect r="-32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9829800" y="2438401"/>
                <a:ext cx="34471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29800" y="2438401"/>
                <a:ext cx="344710" cy="30777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88064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animBg="1"/>
      <p:bldP spid="65" grpId="0"/>
      <p:bldP spid="6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>
                <a:latin typeface="Comic Sans MS" pitchFamily="66" charset="0"/>
              </a:rPr>
              <a:t>Elastic Collisions in two dimensions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173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715589" y="1576251"/>
                <a:ext cx="3683725" cy="36329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b="1" dirty="0">
                    <a:latin typeface="Comic Sans MS" panose="030F0702030302020204" pitchFamily="66" charset="0"/>
                  </a:rPr>
                  <a:t>You need to be able to solve problems involving the oblique impact of a smooth sphere on a smooth fixed surface</a:t>
                </a:r>
              </a:p>
              <a:p>
                <a:pPr algn="ctr"/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US" sz="1400" dirty="0">
                    <a:latin typeface="Comic Sans MS" panose="030F0702030302020204" pitchFamily="66" charset="0"/>
                  </a:rPr>
                  <a:t>A smooth sphere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is moving on a smooth horizontal plane with speed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when it collides with a smooth fixed vertical wall. At the instant of collision the direction of motion of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makes an angle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60</m:t>
                        </m:r>
                      </m:e>
                      <m:sup>
                        <m:r>
                          <a:rPr lang="en-US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</m:t>
                        </m:r>
                      </m:sup>
                    </m:sSup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with the wall. The coefficient of restitution between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and the wall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. Find:</a:t>
                </a:r>
              </a:p>
              <a:p>
                <a:pPr algn="ctr"/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The speed of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immediately after the collision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The angle of deflection of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/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5589" y="1576251"/>
                <a:ext cx="3683725" cy="3632982"/>
              </a:xfrm>
              <a:prstGeom prst="rect">
                <a:avLst/>
              </a:prstGeom>
              <a:blipFill>
                <a:blip r:embed="rId2"/>
                <a:stretch>
                  <a:fillRect l="-344" r="-20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1600201" y="76201"/>
                <a:ext cx="157690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𝑣𝑐𝑜𝑠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𝑢𝑐𝑜𝑠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1" y="76201"/>
                <a:ext cx="1576907" cy="276999"/>
              </a:xfrm>
              <a:prstGeom prst="rect">
                <a:avLst/>
              </a:prstGeom>
              <a:blipFill>
                <a:blip r:embed="rId3"/>
                <a:stretch>
                  <a:fillRect l="-4000" r="-800" b="-304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3657601" y="76201"/>
                <a:ext cx="164583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𝑣𝑠𝑖𝑛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𝑒𝑢𝑠𝑖𝑛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1" y="76201"/>
                <a:ext cx="1645835" cy="276999"/>
              </a:xfrm>
              <a:prstGeom prst="rect">
                <a:avLst/>
              </a:prstGeom>
              <a:blipFill>
                <a:blip r:embed="rId4"/>
                <a:stretch>
                  <a:fillRect l="-3077" r="-1538" b="-304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5715000" y="76201"/>
                <a:ext cx="1540896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𝑡𝑎𝑛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𝑒𝑡𝑎𝑛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76201"/>
                <a:ext cx="1540896" cy="276999"/>
              </a:xfrm>
              <a:prstGeom prst="rect">
                <a:avLst/>
              </a:prstGeom>
              <a:blipFill>
                <a:blip r:embed="rId5"/>
                <a:stretch>
                  <a:fillRect b="-304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Rectangle 39"/>
          <p:cNvSpPr/>
          <p:nvPr/>
        </p:nvSpPr>
        <p:spPr>
          <a:xfrm rot="5400000">
            <a:off x="8458200" y="2286000"/>
            <a:ext cx="2209800" cy="228601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8610600" y="1524000"/>
            <a:ext cx="838200" cy="7620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9144001" y="2667001"/>
                <a:ext cx="35041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1" y="2667001"/>
                <a:ext cx="350417" cy="307777"/>
              </a:xfrm>
              <a:prstGeom prst="rect">
                <a:avLst/>
              </a:prstGeom>
              <a:blipFill>
                <a:blip r:embed="rId6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9" name="Straight Arrow Connector 48"/>
          <p:cNvCxnSpPr/>
          <p:nvPr/>
        </p:nvCxnSpPr>
        <p:spPr>
          <a:xfrm flipH="1">
            <a:off x="8839200" y="2286000"/>
            <a:ext cx="609600" cy="9906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8763000" y="1828801"/>
                <a:ext cx="34471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>
                          <a:latin typeface="Cambria Math" panose="02040503050406030204" pitchFamily="18" charset="0"/>
                        </a:rPr>
                        <m:t>𝑢</m:t>
                      </m:r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63000" y="1828801"/>
                <a:ext cx="344710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8915400" y="2514601"/>
                <a:ext cx="34471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15400" y="2514601"/>
                <a:ext cx="344710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Arc 11"/>
          <p:cNvSpPr/>
          <p:nvPr/>
        </p:nvSpPr>
        <p:spPr>
          <a:xfrm rot="7133948">
            <a:off x="9079417" y="1992816"/>
            <a:ext cx="914400" cy="914400"/>
          </a:xfrm>
          <a:prstGeom prst="arc">
            <a:avLst>
              <a:gd name="adj1" fmla="val 6571164"/>
              <a:gd name="adj2" fmla="val 8362457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Arc 59"/>
          <p:cNvSpPr/>
          <p:nvPr/>
        </p:nvSpPr>
        <p:spPr>
          <a:xfrm rot="7133948">
            <a:off x="9079417" y="1764215"/>
            <a:ext cx="914400" cy="914400"/>
          </a:xfrm>
          <a:prstGeom prst="arc">
            <a:avLst>
              <a:gd name="adj1" fmla="val 20560965"/>
              <a:gd name="adj2" fmla="val 41856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9067800" y="1752600"/>
                <a:ext cx="493468" cy="3125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60</m:t>
                          </m:r>
                        </m:e>
                        <m:sup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sup>
                      </m:sSup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67800" y="1752600"/>
                <a:ext cx="493468" cy="31258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2057400" y="5029200"/>
                <a:ext cx="1066800" cy="46320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𝑣</m:t>
                      </m:r>
                      <m:r>
                        <a:rPr lang="en-US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19</m:t>
                              </m:r>
                            </m:e>
                          </m:rad>
                        </m:num>
                        <m:den>
                          <m: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64</m:t>
                          </m:r>
                        </m:den>
                      </m:f>
                      <m:r>
                        <a:rPr lang="en-US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𝑢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400" y="5029200"/>
                <a:ext cx="1066800" cy="463204"/>
              </a:xfrm>
              <a:prstGeom prst="rect">
                <a:avLst/>
              </a:prstGeom>
              <a:blipFill>
                <a:blip r:embed="rId10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5562600" y="1600201"/>
                <a:ext cx="1540896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</a:rPr>
                        <m:t>𝑡𝑎𝑛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𝑒𝑡𝑎𝑛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1600201"/>
                <a:ext cx="1540896" cy="246221"/>
              </a:xfrm>
              <a:prstGeom prst="rect">
                <a:avLst/>
              </a:prstGeom>
              <a:blipFill>
                <a:blip r:embed="rId11"/>
                <a:stretch>
                  <a:fillRect b="-3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5638800" y="1981200"/>
                <a:ext cx="1752600" cy="46782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</a:rPr>
                        <m:t>𝑡𝑎𝑛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e>
                      </m:d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𝑡𝑎𝑛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60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1981200"/>
                <a:ext cx="1752600" cy="467820"/>
              </a:xfrm>
              <a:prstGeom prst="rect">
                <a:avLst/>
              </a:prstGeom>
              <a:blipFill>
                <a:blip r:embed="rId12"/>
                <a:stretch>
                  <a:fillRect t="-2703" b="-81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562600" y="2667001"/>
                <a:ext cx="1219200" cy="52783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</a:rPr>
                        <m:t>𝑡𝑎𝑛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2667001"/>
                <a:ext cx="1219200" cy="527837"/>
              </a:xfrm>
              <a:prstGeom prst="rect">
                <a:avLst/>
              </a:prstGeom>
              <a:blipFill>
                <a:blip r:embed="rId13"/>
                <a:stretch>
                  <a:fillRect b="-69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5867400" y="3505200"/>
                <a:ext cx="1219200" cy="25180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=23.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41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0" y="3505200"/>
                <a:ext cx="1219200" cy="251800"/>
              </a:xfrm>
              <a:prstGeom prst="rect">
                <a:avLst/>
              </a:prstGeom>
              <a:blipFill>
                <a:blip r:embed="rId14"/>
                <a:stretch>
                  <a:fillRect b="-3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6629400" y="4648200"/>
                <a:ext cx="2743200" cy="25180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𝐴𝑛𝑔𝑙𝑒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𝑜𝑓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𝑑𝑒𝑓𝑙𝑒𝑐𝑡𝑖𝑜𝑛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=83.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41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400" y="4648200"/>
                <a:ext cx="2743200" cy="251800"/>
              </a:xfrm>
              <a:prstGeom prst="rect">
                <a:avLst/>
              </a:prstGeom>
              <a:blipFill>
                <a:blip r:embed="rId15"/>
                <a:stretch>
                  <a:fillRect l="-1843" b="-3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Arc 28"/>
          <p:cNvSpPr/>
          <p:nvPr/>
        </p:nvSpPr>
        <p:spPr>
          <a:xfrm>
            <a:off x="7239000" y="1752600"/>
            <a:ext cx="304800" cy="533400"/>
          </a:xfrm>
          <a:prstGeom prst="arc">
            <a:avLst>
              <a:gd name="adj1" fmla="val 16200000"/>
              <a:gd name="adj2" fmla="val 53378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7391400" y="1752600"/>
            <a:ext cx="106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1" name="Arc 30"/>
          <p:cNvSpPr/>
          <p:nvPr/>
        </p:nvSpPr>
        <p:spPr>
          <a:xfrm>
            <a:off x="7239000" y="2362200"/>
            <a:ext cx="304800" cy="609600"/>
          </a:xfrm>
          <a:prstGeom prst="arc">
            <a:avLst>
              <a:gd name="adj1" fmla="val 16200000"/>
              <a:gd name="adj2" fmla="val 53378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Arc 31"/>
          <p:cNvSpPr/>
          <p:nvPr/>
        </p:nvSpPr>
        <p:spPr>
          <a:xfrm>
            <a:off x="7239000" y="3048000"/>
            <a:ext cx="304800" cy="533400"/>
          </a:xfrm>
          <a:prstGeom prst="arc">
            <a:avLst>
              <a:gd name="adj1" fmla="val 16200000"/>
              <a:gd name="adj2" fmla="val 53378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TextBox 32"/>
          <p:cNvSpPr txBox="1"/>
          <p:nvPr/>
        </p:nvSpPr>
        <p:spPr>
          <a:xfrm>
            <a:off x="7467600" y="2514601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467600" y="3124201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5867400" y="4114800"/>
                <a:ext cx="4267200" cy="3125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Add 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60</m:t>
                        </m:r>
                      </m:e>
                      <m:sup>
                        <m: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</m:t>
                        </m:r>
                      </m:sup>
                    </m:sSup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to find the angle of deflection</a:t>
                </a: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0" y="4114800"/>
                <a:ext cx="4267200" cy="312586"/>
              </a:xfrm>
              <a:prstGeom prst="rect">
                <a:avLst/>
              </a:prstGeom>
              <a:blipFill>
                <a:blip r:embed="rId16"/>
                <a:stretch>
                  <a:fillRect b="-2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41552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26" grpId="0"/>
      <p:bldP spid="27" grpId="0"/>
      <p:bldP spid="28" grpId="0"/>
      <p:bldP spid="29" grpId="0" animBg="1"/>
      <p:bldP spid="30" grpId="0"/>
      <p:bldP spid="31" grpId="0" animBg="1"/>
      <p:bldP spid="32" grpId="0" animBg="1"/>
      <p:bldP spid="33" grpId="0"/>
      <p:bldP spid="34" grpId="0"/>
      <p:bldP spid="3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1848</Words>
  <Application>Microsoft Office PowerPoint</Application>
  <PresentationFormat>Widescreen</PresentationFormat>
  <Paragraphs>361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Calibri Light</vt:lpstr>
      <vt:lpstr>Cambria Math</vt:lpstr>
      <vt:lpstr>Comic Sans MS</vt:lpstr>
      <vt:lpstr>Wingdings</vt:lpstr>
      <vt:lpstr>Office Theme</vt:lpstr>
      <vt:lpstr>Prior Knowledge Check</vt:lpstr>
      <vt:lpstr>Elastic Collisions in two dimensions</vt:lpstr>
      <vt:lpstr>Elastic Collisions in two dimensions</vt:lpstr>
      <vt:lpstr>Elastic Collisions in two dimensions</vt:lpstr>
      <vt:lpstr>Elastic Collisions in two dimensions</vt:lpstr>
      <vt:lpstr>Elastic Collisions in two dimensions</vt:lpstr>
      <vt:lpstr>Elastic Collisions in two dimensions</vt:lpstr>
      <vt:lpstr>Elastic Collisions in two dimensions</vt:lpstr>
      <vt:lpstr>Elastic Collisions in two dimensions</vt:lpstr>
      <vt:lpstr>Elastic Collisions in two dimensions</vt:lpstr>
      <vt:lpstr>Elastic Collisions in two dimensions</vt:lpstr>
      <vt:lpstr>Elastic Collisions in two dimensions</vt:lpstr>
      <vt:lpstr>Elastic Collisions in two dimensions</vt:lpstr>
      <vt:lpstr>Elastic Collisions in two dimensions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Prior Knowledge Check</dc:title>
  <dc:creator>Richard Lawton</dc:creator>
  <cp:lastModifiedBy>Richard Lawton</cp:lastModifiedBy>
  <cp:revision>3</cp:revision>
  <dcterms:created xsi:type="dcterms:W3CDTF">2019-08-06T16:32:53Z</dcterms:created>
  <dcterms:modified xsi:type="dcterms:W3CDTF">2019-08-26T06:35:40Z</dcterms:modified>
</cp:coreProperties>
</file>