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81" r:id="rId2"/>
    <p:sldId id="642" r:id="rId3"/>
    <p:sldId id="483" r:id="rId4"/>
    <p:sldId id="627" r:id="rId5"/>
    <p:sldId id="628" r:id="rId6"/>
    <p:sldId id="629" r:id="rId7"/>
    <p:sldId id="630" r:id="rId8"/>
    <p:sldId id="624" r:id="rId9"/>
    <p:sldId id="631" r:id="rId10"/>
    <p:sldId id="632" r:id="rId11"/>
    <p:sldId id="633" r:id="rId12"/>
    <p:sldId id="634" r:id="rId13"/>
    <p:sldId id="635" r:id="rId14"/>
    <p:sldId id="636" r:id="rId15"/>
    <p:sldId id="638" r:id="rId16"/>
    <p:sldId id="637" r:id="rId17"/>
    <p:sldId id="639" r:id="rId18"/>
    <p:sldId id="640" r:id="rId19"/>
    <p:sldId id="6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 autoAdjust="0"/>
    <p:restoredTop sz="88534" autoAdjust="0"/>
  </p:normalViewPr>
  <p:slideViewPr>
    <p:cSldViewPr>
      <p:cViewPr varScale="1">
        <p:scale>
          <a:sx n="54" d="100"/>
          <a:sy n="54" d="100"/>
        </p:scale>
        <p:origin x="-104" y="31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3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46.png"/><Relationship Id="rId7" Type="http://schemas.openxmlformats.org/officeDocument/2006/relationships/image" Target="../media/image158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8.png"/><Relationship Id="rId5" Type="http://schemas.openxmlformats.org/officeDocument/2006/relationships/image" Target="../media/image150.png"/><Relationship Id="rId10" Type="http://schemas.openxmlformats.org/officeDocument/2006/relationships/image" Target="../media/image165.png"/><Relationship Id="rId4" Type="http://schemas.openxmlformats.org/officeDocument/2006/relationships/image" Target="../media/image149.png"/><Relationship Id="rId9" Type="http://schemas.openxmlformats.org/officeDocument/2006/relationships/image" Target="../media/image1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CorePure1 Chapter 5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Volumes of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14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393FAC-3F0C-4CF0-AF5F-6402420F5EF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BFB22FA-7A35-4712-A1B1-57A49CAFEE1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38FE153-0FE2-4E72-94BE-3EFF34039C4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DF67DC-3A92-4A69-9BD5-CD5B7957DD6E}"/>
                  </a:ext>
                </a:extLst>
              </p:cNvPr>
              <p:cNvSpPr txBox="1"/>
              <p:nvPr/>
            </p:nvSpPr>
            <p:spPr>
              <a:xfrm>
                <a:off x="449380" y="1054777"/>
                <a:ext cx="7651012" cy="9487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b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. The region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is bounded by the curve,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 and the lines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. The region is rotated through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 about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-axis. Find the volume of the solid generated.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DF67DC-3A92-4A69-9BD5-CD5B7957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80" y="1054777"/>
                <a:ext cx="7651012" cy="948786"/>
              </a:xfrm>
              <a:prstGeom prst="rect">
                <a:avLst/>
              </a:prstGeom>
              <a:blipFill>
                <a:blip r:embed="rId2"/>
                <a:stretch>
                  <a:fillRect b="-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31EC21-7873-42FF-9537-DC5637DB97CA}"/>
                  </a:ext>
                </a:extLst>
              </p:cNvPr>
              <p:cNvSpPr txBox="1"/>
              <p:nvPr/>
            </p:nvSpPr>
            <p:spPr>
              <a:xfrm>
                <a:off x="827584" y="2348880"/>
                <a:ext cx="4032448" cy="236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7715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31EC21-7873-42FF-9537-DC5637DB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348880"/>
                <a:ext cx="4032448" cy="2366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E89A841-CC34-4FBB-9A66-AD4E56DFA208}"/>
              </a:ext>
            </a:extLst>
          </p:cNvPr>
          <p:cNvSpPr/>
          <p:nvPr/>
        </p:nvSpPr>
        <p:spPr>
          <a:xfrm>
            <a:off x="845198" y="2276872"/>
            <a:ext cx="3744416" cy="28574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83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Mathematics Year 1</a:t>
            </a:r>
          </a:p>
          <a:p>
            <a:r>
              <a:rPr lang="en-GB" sz="2400" dirty="0"/>
              <a:t>Pages 77-78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519254" y="2214637"/>
            <a:ext cx="7429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Q1-2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Q3-4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Q5-6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Q7-8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2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9C3F148-491B-4F86-B4C4-21171F707BA9}"/>
              </a:ext>
            </a:extLst>
          </p:cNvPr>
          <p:cNvSpPr/>
          <p:nvPr/>
        </p:nvSpPr>
        <p:spPr>
          <a:xfrm flipV="1">
            <a:off x="1346958" y="2419243"/>
            <a:ext cx="1343025" cy="942975"/>
          </a:xfrm>
          <a:custGeom>
            <a:avLst/>
            <a:gdLst>
              <a:gd name="connsiteX0" fmla="*/ 0 w 1343025"/>
              <a:gd name="connsiteY0" fmla="*/ 942975 h 942975"/>
              <a:gd name="connsiteX1" fmla="*/ 671512 w 1343025"/>
              <a:gd name="connsiteY1" fmla="*/ 942975 h 942975"/>
              <a:gd name="connsiteX2" fmla="*/ 1343025 w 1343025"/>
              <a:gd name="connsiteY2" fmla="*/ 0 h 942975"/>
              <a:gd name="connsiteX3" fmla="*/ 1223962 w 1343025"/>
              <a:gd name="connsiteY3" fmla="*/ 28575 h 942975"/>
              <a:gd name="connsiteX4" fmla="*/ 1066800 w 1343025"/>
              <a:gd name="connsiteY4" fmla="*/ 61913 h 942975"/>
              <a:gd name="connsiteX5" fmla="*/ 814387 w 1343025"/>
              <a:gd name="connsiteY5" fmla="*/ 128588 h 942975"/>
              <a:gd name="connsiteX6" fmla="*/ 657225 w 1343025"/>
              <a:gd name="connsiteY6" fmla="*/ 195263 h 942975"/>
              <a:gd name="connsiteX7" fmla="*/ 476250 w 1343025"/>
              <a:gd name="connsiteY7" fmla="*/ 304800 h 942975"/>
              <a:gd name="connsiteX8" fmla="*/ 352425 w 1343025"/>
              <a:gd name="connsiteY8" fmla="*/ 419100 h 942975"/>
              <a:gd name="connsiteX9" fmla="*/ 257175 w 1343025"/>
              <a:gd name="connsiteY9" fmla="*/ 533400 h 942975"/>
              <a:gd name="connsiteX10" fmla="*/ 166687 w 1343025"/>
              <a:gd name="connsiteY10" fmla="*/ 661988 h 942975"/>
              <a:gd name="connsiteX11" fmla="*/ 61912 w 1343025"/>
              <a:gd name="connsiteY11" fmla="*/ 833438 h 942975"/>
              <a:gd name="connsiteX12" fmla="*/ 0 w 13430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3025" h="942975">
                <a:moveTo>
                  <a:pt x="0" y="942975"/>
                </a:moveTo>
                <a:lnTo>
                  <a:pt x="671512" y="942975"/>
                </a:lnTo>
                <a:lnTo>
                  <a:pt x="1343025" y="0"/>
                </a:lnTo>
                <a:lnTo>
                  <a:pt x="1223962" y="28575"/>
                </a:lnTo>
                <a:lnTo>
                  <a:pt x="1066800" y="61913"/>
                </a:lnTo>
                <a:lnTo>
                  <a:pt x="814387" y="128588"/>
                </a:lnTo>
                <a:lnTo>
                  <a:pt x="657225" y="195263"/>
                </a:lnTo>
                <a:lnTo>
                  <a:pt x="476250" y="304800"/>
                </a:lnTo>
                <a:lnTo>
                  <a:pt x="352425" y="419100"/>
                </a:lnTo>
                <a:lnTo>
                  <a:pt x="257175" y="533400"/>
                </a:lnTo>
                <a:lnTo>
                  <a:pt x="166687" y="661988"/>
                </a:lnTo>
                <a:lnTo>
                  <a:pt x="61912" y="833438"/>
                </a:lnTo>
                <a:lnTo>
                  <a:pt x="0" y="9429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59D855-B4DC-42AD-B2A0-6B75ADE69B86}"/>
              </a:ext>
            </a:extLst>
          </p:cNvPr>
          <p:cNvSpPr/>
          <p:nvPr/>
        </p:nvSpPr>
        <p:spPr>
          <a:xfrm>
            <a:off x="1328738" y="1466850"/>
            <a:ext cx="1343025" cy="942975"/>
          </a:xfrm>
          <a:custGeom>
            <a:avLst/>
            <a:gdLst>
              <a:gd name="connsiteX0" fmla="*/ 0 w 1343025"/>
              <a:gd name="connsiteY0" fmla="*/ 942975 h 942975"/>
              <a:gd name="connsiteX1" fmla="*/ 671512 w 1343025"/>
              <a:gd name="connsiteY1" fmla="*/ 942975 h 942975"/>
              <a:gd name="connsiteX2" fmla="*/ 1343025 w 1343025"/>
              <a:gd name="connsiteY2" fmla="*/ 0 h 942975"/>
              <a:gd name="connsiteX3" fmla="*/ 1223962 w 1343025"/>
              <a:gd name="connsiteY3" fmla="*/ 28575 h 942975"/>
              <a:gd name="connsiteX4" fmla="*/ 1066800 w 1343025"/>
              <a:gd name="connsiteY4" fmla="*/ 61913 h 942975"/>
              <a:gd name="connsiteX5" fmla="*/ 814387 w 1343025"/>
              <a:gd name="connsiteY5" fmla="*/ 128588 h 942975"/>
              <a:gd name="connsiteX6" fmla="*/ 657225 w 1343025"/>
              <a:gd name="connsiteY6" fmla="*/ 195263 h 942975"/>
              <a:gd name="connsiteX7" fmla="*/ 476250 w 1343025"/>
              <a:gd name="connsiteY7" fmla="*/ 304800 h 942975"/>
              <a:gd name="connsiteX8" fmla="*/ 352425 w 1343025"/>
              <a:gd name="connsiteY8" fmla="*/ 419100 h 942975"/>
              <a:gd name="connsiteX9" fmla="*/ 257175 w 1343025"/>
              <a:gd name="connsiteY9" fmla="*/ 533400 h 942975"/>
              <a:gd name="connsiteX10" fmla="*/ 166687 w 1343025"/>
              <a:gd name="connsiteY10" fmla="*/ 661988 h 942975"/>
              <a:gd name="connsiteX11" fmla="*/ 61912 w 1343025"/>
              <a:gd name="connsiteY11" fmla="*/ 833438 h 942975"/>
              <a:gd name="connsiteX12" fmla="*/ 0 w 1343025"/>
              <a:gd name="connsiteY1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3025" h="942975">
                <a:moveTo>
                  <a:pt x="0" y="942975"/>
                </a:moveTo>
                <a:lnTo>
                  <a:pt x="671512" y="942975"/>
                </a:lnTo>
                <a:lnTo>
                  <a:pt x="1343025" y="0"/>
                </a:lnTo>
                <a:lnTo>
                  <a:pt x="1223962" y="28575"/>
                </a:lnTo>
                <a:lnTo>
                  <a:pt x="1066800" y="61913"/>
                </a:lnTo>
                <a:lnTo>
                  <a:pt x="814387" y="128588"/>
                </a:lnTo>
                <a:lnTo>
                  <a:pt x="657225" y="195263"/>
                </a:lnTo>
                <a:lnTo>
                  <a:pt x="476250" y="304800"/>
                </a:lnTo>
                <a:lnTo>
                  <a:pt x="352425" y="419100"/>
                </a:lnTo>
                <a:lnTo>
                  <a:pt x="257175" y="533400"/>
                </a:lnTo>
                <a:lnTo>
                  <a:pt x="166687" y="661988"/>
                </a:lnTo>
                <a:lnTo>
                  <a:pt x="61912" y="833438"/>
                </a:lnTo>
                <a:lnTo>
                  <a:pt x="0" y="9429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D05697-A6D6-40DC-A97D-079E3B30B7B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DAD8BCE-F584-4B65-B9F9-C4913F79A94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Adding and Subtracting Volumes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3DA5E4-7CB3-4A77-A396-250661C46EE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4730A5-0A6C-4902-9CAE-AE889A3D8EDA}"/>
              </a:ext>
            </a:extLst>
          </p:cNvPr>
          <p:cNvCxnSpPr/>
          <p:nvPr/>
        </p:nvCxnSpPr>
        <p:spPr>
          <a:xfrm flipV="1">
            <a:off x="968319" y="1258411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B4E19C-5B5B-47CD-868C-D2D0EA7F1EDE}"/>
              </a:ext>
            </a:extLst>
          </p:cNvPr>
          <p:cNvCxnSpPr>
            <a:cxnSpLocks/>
          </p:cNvCxnSpPr>
          <p:nvPr/>
        </p:nvCxnSpPr>
        <p:spPr>
          <a:xfrm flipV="1">
            <a:off x="978367" y="2410539"/>
            <a:ext cx="17134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2A6D8-40C2-4B5E-B8A7-6E4B278744B9}"/>
                  </a:ext>
                </a:extLst>
              </p:cNvPr>
              <p:cNvSpPr txBox="1"/>
              <p:nvPr/>
            </p:nvSpPr>
            <p:spPr>
              <a:xfrm>
                <a:off x="2612991" y="2212942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2A6D8-40C2-4B5E-B8A7-6E4B27874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91" y="2212942"/>
                <a:ext cx="46560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52D34C-4467-48FF-9721-D97C76CD052B}"/>
                  </a:ext>
                </a:extLst>
              </p:cNvPr>
              <p:cNvSpPr txBox="1"/>
              <p:nvPr/>
            </p:nvSpPr>
            <p:spPr>
              <a:xfrm>
                <a:off x="724136" y="967193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52D34C-4467-48FF-9721-D97C76CD0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36" y="967193"/>
                <a:ext cx="465604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2226C1-716D-4F53-8722-2EDD3B6DFF7B}"/>
              </a:ext>
            </a:extLst>
          </p:cNvPr>
          <p:cNvSpPr/>
          <p:nvPr/>
        </p:nvSpPr>
        <p:spPr>
          <a:xfrm>
            <a:off x="1320102" y="1470409"/>
            <a:ext cx="1356528" cy="954593"/>
          </a:xfrm>
          <a:custGeom>
            <a:avLst/>
            <a:gdLst>
              <a:gd name="connsiteX0" fmla="*/ 0 w 1356528"/>
              <a:gd name="connsiteY0" fmla="*/ 954593 h 954593"/>
              <a:gd name="connsiteX1" fmla="*/ 522514 w 1356528"/>
              <a:gd name="connsiteY1" fmla="*/ 271305 h 954593"/>
              <a:gd name="connsiteX2" fmla="*/ 1356528 w 1356528"/>
              <a:gd name="connsiteY2" fmla="*/ 0 h 95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6528" h="954593">
                <a:moveTo>
                  <a:pt x="0" y="954593"/>
                </a:moveTo>
                <a:cubicBezTo>
                  <a:pt x="148213" y="692498"/>
                  <a:pt x="296426" y="430404"/>
                  <a:pt x="522514" y="271305"/>
                </a:cubicBezTo>
                <a:cubicBezTo>
                  <a:pt x="748602" y="112206"/>
                  <a:pt x="1052565" y="56103"/>
                  <a:pt x="1356528" y="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5DE26-585F-4194-AF98-57B6C53B37C7}"/>
                  </a:ext>
                </a:extLst>
              </p:cNvPr>
              <p:cNvSpPr txBox="1"/>
              <p:nvPr/>
            </p:nvSpPr>
            <p:spPr>
              <a:xfrm>
                <a:off x="3485171" y="1126465"/>
                <a:ext cx="48965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we wanted to revolve the following area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 What strategy might we use to find the volume of this resulting solid?</a:t>
                </a:r>
              </a:p>
              <a:p>
                <a:r>
                  <a:rPr lang="en-GB" b="1" dirty="0"/>
                  <a:t>Find the volume of revolution for the top curve. Then cut out (subtract) the cone.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45DE26-585F-4194-AF98-57B6C53B3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71" y="1126465"/>
                <a:ext cx="4896544" cy="1477328"/>
              </a:xfrm>
              <a:prstGeom prst="rect">
                <a:avLst/>
              </a:prstGeom>
              <a:blipFill>
                <a:blip r:embed="rId4"/>
                <a:stretch>
                  <a:fillRect l="-1121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25E29-E75A-42A0-8B45-3D86A988FCB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004060" y="1470409"/>
            <a:ext cx="672570" cy="93751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7FEFA3-4F28-46D4-9536-E0488E05AF4E}"/>
                  </a:ext>
                </a:extLst>
              </p:cNvPr>
              <p:cNvSpPr txBox="1"/>
              <p:nvPr/>
            </p:nvSpPr>
            <p:spPr>
              <a:xfrm>
                <a:off x="1699732" y="1827629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7FEFA3-4F28-46D4-9536-E0488E05A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32" y="1827629"/>
                <a:ext cx="4656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C3C2C33F-50C4-445B-86EE-DDB266839290}"/>
              </a:ext>
            </a:extLst>
          </p:cNvPr>
          <p:cNvSpPr/>
          <p:nvPr/>
        </p:nvSpPr>
        <p:spPr>
          <a:xfrm>
            <a:off x="1433923" y="2196961"/>
            <a:ext cx="116235" cy="43995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299C3E8-667A-432B-A52D-E8BFA6B30110}"/>
              </a:ext>
            </a:extLst>
          </p:cNvPr>
          <p:cNvSpPr/>
          <p:nvPr/>
        </p:nvSpPr>
        <p:spPr>
          <a:xfrm>
            <a:off x="1624290" y="1938337"/>
            <a:ext cx="128310" cy="982663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E177E5D-A34A-4072-97A2-01B7F44C50C2}"/>
              </a:ext>
            </a:extLst>
          </p:cNvPr>
          <p:cNvSpPr/>
          <p:nvPr/>
        </p:nvSpPr>
        <p:spPr>
          <a:xfrm>
            <a:off x="1859916" y="1721610"/>
            <a:ext cx="159384" cy="137084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7B88CAA-0D9E-40E1-A28E-C92828AC3F5A}"/>
              </a:ext>
            </a:extLst>
          </p:cNvPr>
          <p:cNvSpPr/>
          <p:nvPr/>
        </p:nvSpPr>
        <p:spPr>
          <a:xfrm>
            <a:off x="2288673" y="1911350"/>
            <a:ext cx="117977" cy="9779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DACA532-77E1-424A-A848-3F6BA3EC9B34}"/>
              </a:ext>
            </a:extLst>
          </p:cNvPr>
          <p:cNvSpPr/>
          <p:nvPr/>
        </p:nvSpPr>
        <p:spPr>
          <a:xfrm>
            <a:off x="2571751" y="1492740"/>
            <a:ext cx="164790" cy="184736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E08BB0-9169-49A1-B818-9AB9E66A5059}"/>
              </a:ext>
            </a:extLst>
          </p:cNvPr>
          <p:cNvSpPr txBox="1"/>
          <p:nvPr/>
        </p:nvSpPr>
        <p:spPr>
          <a:xfrm rot="17886067">
            <a:off x="1976506" y="2157113"/>
            <a:ext cx="8828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This bit is a cone.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CAEF59-039F-4956-BA73-2A8D9BB4276A}"/>
              </a:ext>
            </a:extLst>
          </p:cNvPr>
          <p:cNvSpPr/>
          <p:nvPr/>
        </p:nvSpPr>
        <p:spPr>
          <a:xfrm>
            <a:off x="3544491" y="2037264"/>
            <a:ext cx="4827984" cy="610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6BA711-3BAD-4CC2-AA46-836D6F037900}"/>
              </a:ext>
            </a:extLst>
          </p:cNvPr>
          <p:cNvSpPr txBox="1"/>
          <p:nvPr/>
        </p:nvSpPr>
        <p:spPr>
          <a:xfrm>
            <a:off x="611560" y="3789040"/>
            <a:ext cx="287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GCSE Reminders: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0A7A71-8D89-435B-B037-E8F707A38FA1}"/>
              </a:ext>
            </a:extLst>
          </p:cNvPr>
          <p:cNvCxnSpPr/>
          <p:nvPr/>
        </p:nvCxnSpPr>
        <p:spPr>
          <a:xfrm flipV="1">
            <a:off x="1320102" y="4437112"/>
            <a:ext cx="683958" cy="15121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0AA8AF-A0F0-4A96-ABED-74B3D04FC390}"/>
              </a:ext>
            </a:extLst>
          </p:cNvPr>
          <p:cNvCxnSpPr>
            <a:cxnSpLocks/>
          </p:cNvCxnSpPr>
          <p:nvPr/>
        </p:nvCxnSpPr>
        <p:spPr>
          <a:xfrm flipH="1" flipV="1">
            <a:off x="1998366" y="4470950"/>
            <a:ext cx="614625" cy="14783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3172AA9-A1C5-4CB3-B066-B93A991718B5}"/>
              </a:ext>
            </a:extLst>
          </p:cNvPr>
          <p:cNvSpPr/>
          <p:nvPr/>
        </p:nvSpPr>
        <p:spPr>
          <a:xfrm>
            <a:off x="1313908" y="5916230"/>
            <a:ext cx="1307188" cy="1298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F0CE34-A37F-42BF-81D3-9981ECD91FE6}"/>
              </a:ext>
            </a:extLst>
          </p:cNvPr>
          <p:cNvCxnSpPr>
            <a:cxnSpLocks/>
          </p:cNvCxnSpPr>
          <p:nvPr/>
        </p:nvCxnSpPr>
        <p:spPr>
          <a:xfrm>
            <a:off x="1921782" y="5855270"/>
            <a:ext cx="65359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6BD962-75CF-4AD7-9BA6-C78897F7BC47}"/>
                  </a:ext>
                </a:extLst>
              </p:cNvPr>
              <p:cNvSpPr txBox="1"/>
              <p:nvPr/>
            </p:nvSpPr>
            <p:spPr>
              <a:xfrm>
                <a:off x="2123728" y="5528280"/>
                <a:ext cx="2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6BD962-75CF-4AD7-9BA6-C78897F7B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28280"/>
                <a:ext cx="216617" cy="369332"/>
              </a:xfrm>
              <a:prstGeom prst="rect">
                <a:avLst/>
              </a:prstGeom>
              <a:blipFill>
                <a:blip r:embed="rId6"/>
                <a:stretch>
                  <a:fillRect r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912546-0A05-4314-8A7F-E76543FF8220}"/>
              </a:ext>
            </a:extLst>
          </p:cNvPr>
          <p:cNvCxnSpPr>
            <a:cxnSpLocks/>
          </p:cNvCxnSpPr>
          <p:nvPr/>
        </p:nvCxnSpPr>
        <p:spPr>
          <a:xfrm flipH="1">
            <a:off x="1981200" y="4573508"/>
            <a:ext cx="15367" cy="12405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3BD5C2-5DE6-4BA1-895C-6E2A77FEED69}"/>
                  </a:ext>
                </a:extLst>
              </p:cNvPr>
              <p:cNvSpPr txBox="1"/>
              <p:nvPr/>
            </p:nvSpPr>
            <p:spPr>
              <a:xfrm>
                <a:off x="1721410" y="5214868"/>
                <a:ext cx="2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3BD5C2-5DE6-4BA1-895C-6E2A77FEE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410" y="5214868"/>
                <a:ext cx="216617" cy="369332"/>
              </a:xfrm>
              <a:prstGeom prst="rect">
                <a:avLst/>
              </a:prstGeom>
              <a:blipFill>
                <a:blip r:embed="rId7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ylinder 46">
            <a:extLst>
              <a:ext uri="{FF2B5EF4-FFF2-40B4-BE49-F238E27FC236}">
                <a16:creationId xmlns:a16="http://schemas.microsoft.com/office/drawing/2014/main" id="{72AF6C7D-B45D-4376-9294-59E94E187A83}"/>
              </a:ext>
            </a:extLst>
          </p:cNvPr>
          <p:cNvSpPr/>
          <p:nvPr/>
        </p:nvSpPr>
        <p:spPr>
          <a:xfrm>
            <a:off x="4932040" y="4437112"/>
            <a:ext cx="1152128" cy="172819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1EA7FD-43AB-45E4-906E-BC60A3A101E5}"/>
                  </a:ext>
                </a:extLst>
              </p:cNvPr>
              <p:cNvSpPr txBox="1"/>
              <p:nvPr/>
            </p:nvSpPr>
            <p:spPr>
              <a:xfrm>
                <a:off x="5648228" y="5662445"/>
                <a:ext cx="2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1EA7FD-43AB-45E4-906E-BC60A3A10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28" y="5662445"/>
                <a:ext cx="216617" cy="369332"/>
              </a:xfrm>
              <a:prstGeom prst="rect">
                <a:avLst/>
              </a:prstGeom>
              <a:blipFill>
                <a:blip r:embed="rId8"/>
                <a:stretch>
                  <a:fillRect r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066CA5-E708-474C-ACB0-3C9296FBE115}"/>
                  </a:ext>
                </a:extLst>
              </p:cNvPr>
              <p:cNvSpPr txBox="1"/>
              <p:nvPr/>
            </p:nvSpPr>
            <p:spPr>
              <a:xfrm>
                <a:off x="6184237" y="5105525"/>
                <a:ext cx="216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066CA5-E708-474C-ACB0-3C9296FBE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37" y="5105525"/>
                <a:ext cx="216617" cy="369332"/>
              </a:xfrm>
              <a:prstGeom prst="rect">
                <a:avLst/>
              </a:prstGeom>
              <a:blipFill>
                <a:blip r:embed="rId9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19F4A49-7CD8-4EE0-88F3-F78D2D050461}"/>
              </a:ext>
            </a:extLst>
          </p:cNvPr>
          <p:cNvCxnSpPr>
            <a:cxnSpLocks/>
          </p:cNvCxnSpPr>
          <p:nvPr/>
        </p:nvCxnSpPr>
        <p:spPr>
          <a:xfrm flipH="1">
            <a:off x="6189759" y="4758174"/>
            <a:ext cx="15367" cy="12405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BE38201-A378-444D-8C69-4AA62BEDBBFC}"/>
              </a:ext>
            </a:extLst>
          </p:cNvPr>
          <p:cNvCxnSpPr>
            <a:cxnSpLocks/>
          </p:cNvCxnSpPr>
          <p:nvPr/>
        </p:nvCxnSpPr>
        <p:spPr>
          <a:xfrm>
            <a:off x="5541484" y="5993176"/>
            <a:ext cx="478746" cy="55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85CAD9-A058-435B-86DC-CEDF0754AA3E}"/>
                  </a:ext>
                </a:extLst>
              </p:cNvPr>
              <p:cNvSpPr txBox="1"/>
              <p:nvPr/>
            </p:nvSpPr>
            <p:spPr>
              <a:xfrm>
                <a:off x="2626372" y="5013176"/>
                <a:ext cx="146088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85CAD9-A058-435B-86DC-CEDF0754A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72" y="5013176"/>
                <a:ext cx="1460886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4E6A03-9CF0-4FA6-8BAC-2DCFAA5C86EB}"/>
                  </a:ext>
                </a:extLst>
              </p:cNvPr>
              <p:cNvSpPr txBox="1"/>
              <p:nvPr/>
            </p:nvSpPr>
            <p:spPr>
              <a:xfrm>
                <a:off x="6804248" y="5184274"/>
                <a:ext cx="1460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4E6A03-9CF0-4FA6-8BAC-2DCFAA5C8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184274"/>
                <a:ext cx="146088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42307A09-C4F6-4249-8624-8C248FAB5B76}"/>
              </a:ext>
            </a:extLst>
          </p:cNvPr>
          <p:cNvSpPr/>
          <p:nvPr/>
        </p:nvSpPr>
        <p:spPr>
          <a:xfrm>
            <a:off x="3196920" y="4980125"/>
            <a:ext cx="1187793" cy="8477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4768DF-2C89-43BE-B5E2-4A78E934B43F}"/>
              </a:ext>
            </a:extLst>
          </p:cNvPr>
          <p:cNvSpPr/>
          <p:nvPr/>
        </p:nvSpPr>
        <p:spPr>
          <a:xfrm>
            <a:off x="7480735" y="4968883"/>
            <a:ext cx="1187793" cy="8477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35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/>
      <p:bldP spid="33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8D0856-7EEF-4DB8-8ED7-C3C86D1FE76E}"/>
              </a:ext>
            </a:extLst>
          </p:cNvPr>
          <p:cNvSpPr/>
          <p:nvPr/>
        </p:nvSpPr>
        <p:spPr>
          <a:xfrm>
            <a:off x="7253288" y="1771650"/>
            <a:ext cx="738187" cy="809625"/>
          </a:xfrm>
          <a:custGeom>
            <a:avLst/>
            <a:gdLst>
              <a:gd name="connsiteX0" fmla="*/ 4762 w 738187"/>
              <a:gd name="connsiteY0" fmla="*/ 809625 h 809625"/>
              <a:gd name="connsiteX1" fmla="*/ 0 w 738187"/>
              <a:gd name="connsiteY1" fmla="*/ 85725 h 809625"/>
              <a:gd name="connsiteX2" fmla="*/ 80962 w 738187"/>
              <a:gd name="connsiteY2" fmla="*/ 80963 h 809625"/>
              <a:gd name="connsiteX3" fmla="*/ 157162 w 738187"/>
              <a:gd name="connsiteY3" fmla="*/ 52388 h 809625"/>
              <a:gd name="connsiteX4" fmla="*/ 233362 w 738187"/>
              <a:gd name="connsiteY4" fmla="*/ 0 h 809625"/>
              <a:gd name="connsiteX5" fmla="*/ 738187 w 738187"/>
              <a:gd name="connsiteY5" fmla="*/ 804863 h 809625"/>
              <a:gd name="connsiteX6" fmla="*/ 4762 w 738187"/>
              <a:gd name="connsiteY6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87" h="809625">
                <a:moveTo>
                  <a:pt x="4762" y="809625"/>
                </a:moveTo>
                <a:cubicBezTo>
                  <a:pt x="3175" y="568325"/>
                  <a:pt x="1587" y="327025"/>
                  <a:pt x="0" y="85725"/>
                </a:cubicBezTo>
                <a:lnTo>
                  <a:pt x="80962" y="80963"/>
                </a:lnTo>
                <a:lnTo>
                  <a:pt x="157162" y="52388"/>
                </a:lnTo>
                <a:lnTo>
                  <a:pt x="233362" y="0"/>
                </a:lnTo>
                <a:lnTo>
                  <a:pt x="738187" y="804863"/>
                </a:lnTo>
                <a:lnTo>
                  <a:pt x="4762" y="809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3DF263-F77B-4BFC-B9E4-9AA01F54353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39FE6EA-843B-4095-A956-34F3999556B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350E02D-3466-438E-869A-0FE69938161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668483-F74D-4C5B-84EB-F94BFBAC02FB}"/>
                  </a:ext>
                </a:extLst>
              </p:cNvPr>
              <p:cNvSpPr txBox="1"/>
              <p:nvPr/>
            </p:nvSpPr>
            <p:spPr>
              <a:xfrm>
                <a:off x="382705" y="807127"/>
                <a:ext cx="6277527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region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is bounded by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,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-axes.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Verify that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A solid is created by rotating the region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 about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</a:t>
                </a:r>
              </a:p>
              <a:p>
                <a:r>
                  <a:rPr lang="en-GB" dirty="0"/>
                  <a:t>(b) Find the volume of this solid.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668483-F74D-4C5B-84EB-F94BFBAC0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05" y="807127"/>
                <a:ext cx="6277527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328285-F19B-471F-9DD8-3BD744C2DEB7}"/>
              </a:ext>
            </a:extLst>
          </p:cNvPr>
          <p:cNvCxnSpPr>
            <a:cxnSpLocks/>
          </p:cNvCxnSpPr>
          <p:nvPr/>
        </p:nvCxnSpPr>
        <p:spPr>
          <a:xfrm flipV="1">
            <a:off x="7254819" y="1104900"/>
            <a:ext cx="3231" cy="147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0F7758-6E7B-4913-B902-5A9FB9B02F42}"/>
              </a:ext>
            </a:extLst>
          </p:cNvPr>
          <p:cNvCxnSpPr>
            <a:cxnSpLocks/>
          </p:cNvCxnSpPr>
          <p:nvPr/>
        </p:nvCxnSpPr>
        <p:spPr>
          <a:xfrm flipV="1">
            <a:off x="7264867" y="2581275"/>
            <a:ext cx="1212383" cy="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3A5FB1-486C-473F-B27A-E665526C20F2}"/>
                  </a:ext>
                </a:extLst>
              </p:cNvPr>
              <p:cNvSpPr txBox="1"/>
              <p:nvPr/>
            </p:nvSpPr>
            <p:spPr>
              <a:xfrm>
                <a:off x="8375616" y="2384392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3A5FB1-486C-473F-B27A-E665526C2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16" y="2384392"/>
                <a:ext cx="4656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350031-A371-4397-A383-5929B12A7851}"/>
                  </a:ext>
                </a:extLst>
              </p:cNvPr>
              <p:cNvSpPr txBox="1"/>
              <p:nvPr/>
            </p:nvSpPr>
            <p:spPr>
              <a:xfrm>
                <a:off x="6991586" y="757643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350031-A371-4397-A383-5929B12A7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586" y="757643"/>
                <a:ext cx="46560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8519D8-1066-4D61-BC6C-3B5D0A717E50}"/>
              </a:ext>
            </a:extLst>
          </p:cNvPr>
          <p:cNvCxnSpPr/>
          <p:nvPr/>
        </p:nvCxnSpPr>
        <p:spPr>
          <a:xfrm>
            <a:off x="7164288" y="1268760"/>
            <a:ext cx="936104" cy="148496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1D489F-A318-4B1D-822F-32F1433A386A}"/>
              </a:ext>
            </a:extLst>
          </p:cNvPr>
          <p:cNvSpPr/>
          <p:nvPr/>
        </p:nvSpPr>
        <p:spPr>
          <a:xfrm>
            <a:off x="6946900" y="1149350"/>
            <a:ext cx="882650" cy="984250"/>
          </a:xfrm>
          <a:custGeom>
            <a:avLst/>
            <a:gdLst>
              <a:gd name="connsiteX0" fmla="*/ 0 w 882650"/>
              <a:gd name="connsiteY0" fmla="*/ 984250 h 984250"/>
              <a:gd name="connsiteX1" fmla="*/ 311150 w 882650"/>
              <a:gd name="connsiteY1" fmla="*/ 711200 h 984250"/>
              <a:gd name="connsiteX2" fmla="*/ 882650 w 882650"/>
              <a:gd name="connsiteY2" fmla="*/ 0 h 984250"/>
              <a:gd name="connsiteX0" fmla="*/ 0 w 882650"/>
              <a:gd name="connsiteY0" fmla="*/ 984250 h 984250"/>
              <a:gd name="connsiteX1" fmla="*/ 311150 w 882650"/>
              <a:gd name="connsiteY1" fmla="*/ 711200 h 984250"/>
              <a:gd name="connsiteX2" fmla="*/ 882650 w 882650"/>
              <a:gd name="connsiteY2" fmla="*/ 0 h 984250"/>
              <a:gd name="connsiteX0" fmla="*/ 0 w 882650"/>
              <a:gd name="connsiteY0" fmla="*/ 984250 h 984250"/>
              <a:gd name="connsiteX1" fmla="*/ 311150 w 882650"/>
              <a:gd name="connsiteY1" fmla="*/ 711200 h 984250"/>
              <a:gd name="connsiteX2" fmla="*/ 882650 w 882650"/>
              <a:gd name="connsiteY2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984250">
                <a:moveTo>
                  <a:pt x="0" y="984250"/>
                </a:moveTo>
                <a:cubicBezTo>
                  <a:pt x="82021" y="929746"/>
                  <a:pt x="17992" y="716492"/>
                  <a:pt x="311150" y="711200"/>
                </a:cubicBezTo>
                <a:cubicBezTo>
                  <a:pt x="604308" y="705908"/>
                  <a:pt x="753004" y="305329"/>
                  <a:pt x="8826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2E9489-0B88-4C88-947C-554B7B302DED}"/>
                  </a:ext>
                </a:extLst>
              </p:cNvPr>
              <p:cNvSpPr txBox="1"/>
              <p:nvPr/>
            </p:nvSpPr>
            <p:spPr>
              <a:xfrm>
                <a:off x="7725194" y="1119297"/>
                <a:ext cx="1129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2E9489-0B88-4C88-947C-554B7B302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94" y="1119297"/>
                <a:ext cx="1129309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6AD1A-52AE-42C5-AA39-EE81E2E4C8B7}"/>
                  </a:ext>
                </a:extLst>
              </p:cNvPr>
              <p:cNvSpPr txBox="1"/>
              <p:nvPr/>
            </p:nvSpPr>
            <p:spPr>
              <a:xfrm>
                <a:off x="7829550" y="2001883"/>
                <a:ext cx="1129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76AD1A-52AE-42C5-AA39-EE81E2E4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001883"/>
                <a:ext cx="112930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8AA41F-7A3D-4624-92F6-7525BF4253B3}"/>
                  </a:ext>
                </a:extLst>
              </p:cNvPr>
              <p:cNvSpPr txBox="1"/>
              <p:nvPr/>
            </p:nvSpPr>
            <p:spPr>
              <a:xfrm>
                <a:off x="7486993" y="1608081"/>
                <a:ext cx="329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8AA41F-7A3D-4624-92F6-7525BF42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93" y="1608081"/>
                <a:ext cx="32985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3E6037-43FC-4AEC-A2D3-D2FCDE002D0B}"/>
                  </a:ext>
                </a:extLst>
              </p:cNvPr>
              <p:cNvSpPr txBox="1"/>
              <p:nvPr/>
            </p:nvSpPr>
            <p:spPr>
              <a:xfrm>
                <a:off x="7348881" y="2119976"/>
                <a:ext cx="329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3E6037-43FC-4AEC-A2D3-D2FCDE002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881" y="2119976"/>
                <a:ext cx="32985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A56FB7-536C-445A-9F4E-99EBFC8D0921}"/>
                  </a:ext>
                </a:extLst>
              </p:cNvPr>
              <p:cNvSpPr txBox="1"/>
              <p:nvPr/>
            </p:nvSpPr>
            <p:spPr>
              <a:xfrm>
                <a:off x="7036658" y="2510481"/>
                <a:ext cx="329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A56FB7-536C-445A-9F4E-99EBFC8D0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658" y="2510481"/>
                <a:ext cx="32985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914240-651F-45BD-86B3-14B052DCB852}"/>
                  </a:ext>
                </a:extLst>
              </p:cNvPr>
              <p:cNvSpPr txBox="1"/>
              <p:nvPr/>
            </p:nvSpPr>
            <p:spPr>
              <a:xfrm>
                <a:off x="771060" y="2605076"/>
                <a:ext cx="540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+2=3,     5−2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    </a:t>
                </a:r>
                <a:r>
                  <a:rPr lang="en-GB" dirty="0">
                    <a:sym typeface="Wingdings" panose="05000000000000000000" pitchFamily="2" charset="2"/>
                  </a:rPr>
                  <a:t></a:t>
                </a:r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914240-651F-45BD-86B3-14B052DCB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0" y="2605076"/>
                <a:ext cx="5400600" cy="369332"/>
              </a:xfrm>
              <a:prstGeom prst="rect">
                <a:avLst/>
              </a:prstGeom>
              <a:blipFill>
                <a:blip r:embed="rId10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E929E5-DE3A-45A7-B165-371614D54408}"/>
                  </a:ext>
                </a:extLst>
              </p:cNvPr>
              <p:cNvSpPr txBox="1"/>
              <p:nvPr/>
            </p:nvSpPr>
            <p:spPr>
              <a:xfrm>
                <a:off x="771060" y="3269381"/>
                <a:ext cx="5400600" cy="2862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two volumes separately: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b="0" dirty="0"/>
                  <a:t> intersects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b="0" dirty="0"/>
                  <a:t>-axis at 2.5 </a:t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×1.5=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𝑜𝑣𝑒𝑟𝑎𝑙𝑙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E929E5-DE3A-45A7-B165-371614D54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0" y="3269381"/>
                <a:ext cx="5400600" cy="2862387"/>
              </a:xfrm>
              <a:prstGeom prst="rect">
                <a:avLst/>
              </a:prstGeom>
              <a:blipFill>
                <a:blip r:embed="rId11"/>
                <a:stretch>
                  <a:fillRect l="-903" t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D79726-1275-49C5-8370-29BD0EB4AF51}"/>
              </a:ext>
            </a:extLst>
          </p:cNvPr>
          <p:cNvSpPr/>
          <p:nvPr/>
        </p:nvSpPr>
        <p:spPr>
          <a:xfrm>
            <a:off x="7125658" y="4319193"/>
            <a:ext cx="738187" cy="809625"/>
          </a:xfrm>
          <a:custGeom>
            <a:avLst/>
            <a:gdLst>
              <a:gd name="connsiteX0" fmla="*/ 4762 w 738187"/>
              <a:gd name="connsiteY0" fmla="*/ 809625 h 809625"/>
              <a:gd name="connsiteX1" fmla="*/ 0 w 738187"/>
              <a:gd name="connsiteY1" fmla="*/ 85725 h 809625"/>
              <a:gd name="connsiteX2" fmla="*/ 80962 w 738187"/>
              <a:gd name="connsiteY2" fmla="*/ 80963 h 809625"/>
              <a:gd name="connsiteX3" fmla="*/ 157162 w 738187"/>
              <a:gd name="connsiteY3" fmla="*/ 52388 h 809625"/>
              <a:gd name="connsiteX4" fmla="*/ 233362 w 738187"/>
              <a:gd name="connsiteY4" fmla="*/ 0 h 809625"/>
              <a:gd name="connsiteX5" fmla="*/ 738187 w 738187"/>
              <a:gd name="connsiteY5" fmla="*/ 804863 h 809625"/>
              <a:gd name="connsiteX6" fmla="*/ 4762 w 738187"/>
              <a:gd name="connsiteY6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87" h="809625">
                <a:moveTo>
                  <a:pt x="4762" y="809625"/>
                </a:moveTo>
                <a:cubicBezTo>
                  <a:pt x="3175" y="568325"/>
                  <a:pt x="1587" y="327025"/>
                  <a:pt x="0" y="85725"/>
                </a:cubicBezTo>
                <a:lnTo>
                  <a:pt x="80962" y="80963"/>
                </a:lnTo>
                <a:lnTo>
                  <a:pt x="157162" y="52388"/>
                </a:lnTo>
                <a:lnTo>
                  <a:pt x="233362" y="0"/>
                </a:lnTo>
                <a:lnTo>
                  <a:pt x="738187" y="804863"/>
                </a:lnTo>
                <a:lnTo>
                  <a:pt x="4762" y="809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59EDED-C335-444A-AEFE-CB2B7B9C851C}"/>
              </a:ext>
            </a:extLst>
          </p:cNvPr>
          <p:cNvCxnSpPr>
            <a:cxnSpLocks/>
          </p:cNvCxnSpPr>
          <p:nvPr/>
        </p:nvCxnSpPr>
        <p:spPr>
          <a:xfrm flipV="1">
            <a:off x="7127189" y="3652443"/>
            <a:ext cx="3231" cy="147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512316-B0F1-4943-8618-5EE51E890FE0}"/>
              </a:ext>
            </a:extLst>
          </p:cNvPr>
          <p:cNvCxnSpPr>
            <a:cxnSpLocks/>
          </p:cNvCxnSpPr>
          <p:nvPr/>
        </p:nvCxnSpPr>
        <p:spPr>
          <a:xfrm flipV="1">
            <a:off x="7137237" y="5128818"/>
            <a:ext cx="1212383" cy="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FCBB09-65BC-420D-BD76-0163D095F2BA}"/>
                  </a:ext>
                </a:extLst>
              </p:cNvPr>
              <p:cNvSpPr txBox="1"/>
              <p:nvPr/>
            </p:nvSpPr>
            <p:spPr>
              <a:xfrm>
                <a:off x="8247986" y="4931935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FCBB09-65BC-420D-BD76-0163D095F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986" y="4931935"/>
                <a:ext cx="4656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BADFFE-A139-48F9-B54A-E5DA0F490D7D}"/>
                  </a:ext>
                </a:extLst>
              </p:cNvPr>
              <p:cNvSpPr txBox="1"/>
              <p:nvPr/>
            </p:nvSpPr>
            <p:spPr>
              <a:xfrm>
                <a:off x="6863956" y="3305186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BADFFE-A139-48F9-B54A-E5DA0F490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956" y="3305186"/>
                <a:ext cx="465604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A0F22B-9053-4F4A-9E16-B6A2EAE440E9}"/>
              </a:ext>
            </a:extLst>
          </p:cNvPr>
          <p:cNvCxnSpPr/>
          <p:nvPr/>
        </p:nvCxnSpPr>
        <p:spPr>
          <a:xfrm>
            <a:off x="7036658" y="3816303"/>
            <a:ext cx="936104" cy="1484964"/>
          </a:xfrm>
          <a:prstGeom prst="lin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C9D8CA7-C7AE-40CF-9D6D-C39B1ADDC263}"/>
              </a:ext>
            </a:extLst>
          </p:cNvPr>
          <p:cNvSpPr/>
          <p:nvPr/>
        </p:nvSpPr>
        <p:spPr>
          <a:xfrm>
            <a:off x="6819270" y="3696893"/>
            <a:ext cx="882650" cy="984250"/>
          </a:xfrm>
          <a:custGeom>
            <a:avLst/>
            <a:gdLst>
              <a:gd name="connsiteX0" fmla="*/ 0 w 882650"/>
              <a:gd name="connsiteY0" fmla="*/ 984250 h 984250"/>
              <a:gd name="connsiteX1" fmla="*/ 311150 w 882650"/>
              <a:gd name="connsiteY1" fmla="*/ 711200 h 984250"/>
              <a:gd name="connsiteX2" fmla="*/ 882650 w 882650"/>
              <a:gd name="connsiteY2" fmla="*/ 0 h 984250"/>
              <a:gd name="connsiteX0" fmla="*/ 0 w 882650"/>
              <a:gd name="connsiteY0" fmla="*/ 984250 h 984250"/>
              <a:gd name="connsiteX1" fmla="*/ 311150 w 882650"/>
              <a:gd name="connsiteY1" fmla="*/ 711200 h 984250"/>
              <a:gd name="connsiteX2" fmla="*/ 882650 w 882650"/>
              <a:gd name="connsiteY2" fmla="*/ 0 h 984250"/>
              <a:gd name="connsiteX0" fmla="*/ 0 w 882650"/>
              <a:gd name="connsiteY0" fmla="*/ 984250 h 984250"/>
              <a:gd name="connsiteX1" fmla="*/ 311150 w 882650"/>
              <a:gd name="connsiteY1" fmla="*/ 711200 h 984250"/>
              <a:gd name="connsiteX2" fmla="*/ 882650 w 882650"/>
              <a:gd name="connsiteY2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984250">
                <a:moveTo>
                  <a:pt x="0" y="984250"/>
                </a:moveTo>
                <a:cubicBezTo>
                  <a:pt x="82021" y="929746"/>
                  <a:pt x="17992" y="716492"/>
                  <a:pt x="311150" y="711200"/>
                </a:cubicBezTo>
                <a:cubicBezTo>
                  <a:pt x="604308" y="705908"/>
                  <a:pt x="753004" y="305329"/>
                  <a:pt x="8826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852CB9-9133-4629-A69D-E86D12815793}"/>
                  </a:ext>
                </a:extLst>
              </p:cNvPr>
              <p:cNvSpPr txBox="1"/>
              <p:nvPr/>
            </p:nvSpPr>
            <p:spPr>
              <a:xfrm>
                <a:off x="7597564" y="3666840"/>
                <a:ext cx="1129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7852CB9-9133-4629-A69D-E86D1281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64" y="3666840"/>
                <a:ext cx="1129309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99A9B0-1342-4D49-BE21-FFD552F246FB}"/>
                  </a:ext>
                </a:extLst>
              </p:cNvPr>
              <p:cNvSpPr txBox="1"/>
              <p:nvPr/>
            </p:nvSpPr>
            <p:spPr>
              <a:xfrm>
                <a:off x="7701920" y="4549426"/>
                <a:ext cx="1129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599A9B0-1342-4D49-BE21-FFD552F24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20" y="4549426"/>
                <a:ext cx="112930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6CF38C-8463-4808-B2AB-2D84943FB7A7}"/>
                  </a:ext>
                </a:extLst>
              </p:cNvPr>
              <p:cNvSpPr txBox="1"/>
              <p:nvPr/>
            </p:nvSpPr>
            <p:spPr>
              <a:xfrm>
                <a:off x="7359363" y="4155624"/>
                <a:ext cx="329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6CF38C-8463-4808-B2AB-2D84943FB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363" y="4155624"/>
                <a:ext cx="32985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32C1E-BB87-442E-B542-50658E6815BC}"/>
                  </a:ext>
                </a:extLst>
              </p:cNvPr>
              <p:cNvSpPr txBox="1"/>
              <p:nvPr/>
            </p:nvSpPr>
            <p:spPr>
              <a:xfrm>
                <a:off x="7059326" y="4648469"/>
                <a:ext cx="329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132C1E-BB87-442E-B542-50658E681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326" y="4648469"/>
                <a:ext cx="32985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0B2B67-D64B-42AC-BC46-0ACB9A90C323}"/>
                  </a:ext>
                </a:extLst>
              </p:cNvPr>
              <p:cNvSpPr txBox="1"/>
              <p:nvPr/>
            </p:nvSpPr>
            <p:spPr>
              <a:xfrm>
                <a:off x="6909028" y="5058024"/>
                <a:ext cx="329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0B2B67-D64B-42AC-BC46-0ACB9A90C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28" y="5058024"/>
                <a:ext cx="32985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B993B9-8A13-439F-BD18-F30813220392}"/>
                  </a:ext>
                </a:extLst>
              </p:cNvPr>
              <p:cNvSpPr txBox="1"/>
              <p:nvPr/>
            </p:nvSpPr>
            <p:spPr>
              <a:xfrm>
                <a:off x="7413570" y="4763897"/>
                <a:ext cx="3298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B993B9-8A13-439F-BD18-F3081322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570" y="4763897"/>
                <a:ext cx="32985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5178D-BE18-49CF-BBE7-7C7585E56F18}"/>
              </a:ext>
            </a:extLst>
          </p:cNvPr>
          <p:cNvCxnSpPr>
            <a:cxnSpLocks/>
          </p:cNvCxnSpPr>
          <p:nvPr/>
        </p:nvCxnSpPr>
        <p:spPr>
          <a:xfrm>
            <a:off x="7353300" y="4305300"/>
            <a:ext cx="9525" cy="847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FF52FF-3139-46D4-B26F-9B4DECB49E0D}"/>
                  </a:ext>
                </a:extLst>
              </p:cNvPr>
              <p:cNvSpPr txBox="1"/>
              <p:nvPr/>
            </p:nvSpPr>
            <p:spPr>
              <a:xfrm>
                <a:off x="7157904" y="5140358"/>
                <a:ext cx="4301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FF52FF-3139-46D4-B26F-9B4DECB49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04" y="5140358"/>
                <a:ext cx="430135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E855881-E960-45AA-9274-D2DE4D2AA0A8}"/>
                  </a:ext>
                </a:extLst>
              </p:cNvPr>
              <p:cNvSpPr txBox="1"/>
              <p:nvPr/>
            </p:nvSpPr>
            <p:spPr>
              <a:xfrm>
                <a:off x="7569043" y="5119548"/>
                <a:ext cx="4301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E855881-E960-45AA-9274-D2DE4D2A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043" y="5119548"/>
                <a:ext cx="43013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98B2DAF-427C-41C9-A90B-22B2B7FCAAE4}"/>
              </a:ext>
            </a:extLst>
          </p:cNvPr>
          <p:cNvSpPr txBox="1"/>
          <p:nvPr/>
        </p:nvSpPr>
        <p:spPr>
          <a:xfrm>
            <a:off x="4499992" y="4851471"/>
            <a:ext cx="134835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It’s a cone!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B3B018-2894-4A59-B3FF-8F8166D6190E}"/>
              </a:ext>
            </a:extLst>
          </p:cNvPr>
          <p:cNvCxnSpPr>
            <a:stCxn id="41" idx="1"/>
          </p:cNvCxnSpPr>
          <p:nvPr/>
        </p:nvCxnSpPr>
        <p:spPr>
          <a:xfrm flipH="1" flipV="1">
            <a:off x="3943350" y="4953000"/>
            <a:ext cx="556642" cy="8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148A38A-DF65-4A34-951F-F0D333274140}"/>
              </a:ext>
            </a:extLst>
          </p:cNvPr>
          <p:cNvSpPr/>
          <p:nvPr/>
        </p:nvSpPr>
        <p:spPr>
          <a:xfrm>
            <a:off x="733120" y="2452825"/>
            <a:ext cx="4118280" cy="6459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AE034C-6782-4C38-A104-3F2048652C67}"/>
              </a:ext>
            </a:extLst>
          </p:cNvPr>
          <p:cNvSpPr/>
          <p:nvPr/>
        </p:nvSpPr>
        <p:spPr>
          <a:xfrm>
            <a:off x="733120" y="3172694"/>
            <a:ext cx="8042580" cy="3101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11744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5720D22-6FB6-476D-8630-FE2F4CB3308B}"/>
              </a:ext>
            </a:extLst>
          </p:cNvPr>
          <p:cNvSpPr/>
          <p:nvPr/>
        </p:nvSpPr>
        <p:spPr>
          <a:xfrm>
            <a:off x="7683500" y="1809750"/>
            <a:ext cx="517525" cy="606425"/>
          </a:xfrm>
          <a:custGeom>
            <a:avLst/>
            <a:gdLst>
              <a:gd name="connsiteX0" fmla="*/ 0 w 517525"/>
              <a:gd name="connsiteY0" fmla="*/ 352425 h 606425"/>
              <a:gd name="connsiteX1" fmla="*/ 98425 w 517525"/>
              <a:gd name="connsiteY1" fmla="*/ 444500 h 606425"/>
              <a:gd name="connsiteX2" fmla="*/ 263525 w 517525"/>
              <a:gd name="connsiteY2" fmla="*/ 523875 h 606425"/>
              <a:gd name="connsiteX3" fmla="*/ 400050 w 517525"/>
              <a:gd name="connsiteY3" fmla="*/ 571500 h 606425"/>
              <a:gd name="connsiteX4" fmla="*/ 517525 w 517525"/>
              <a:gd name="connsiteY4" fmla="*/ 606425 h 606425"/>
              <a:gd name="connsiteX5" fmla="*/ 511175 w 517525"/>
              <a:gd name="connsiteY5" fmla="*/ 0 h 606425"/>
              <a:gd name="connsiteX6" fmla="*/ 409575 w 517525"/>
              <a:gd name="connsiteY6" fmla="*/ 47625 h 606425"/>
              <a:gd name="connsiteX7" fmla="*/ 254000 w 517525"/>
              <a:gd name="connsiteY7" fmla="*/ 152400 h 606425"/>
              <a:gd name="connsiteX8" fmla="*/ 107950 w 517525"/>
              <a:gd name="connsiteY8" fmla="*/ 260350 h 606425"/>
              <a:gd name="connsiteX9" fmla="*/ 0 w 517525"/>
              <a:gd name="connsiteY9" fmla="*/ 352425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525" h="606425">
                <a:moveTo>
                  <a:pt x="0" y="352425"/>
                </a:moveTo>
                <a:lnTo>
                  <a:pt x="98425" y="444500"/>
                </a:lnTo>
                <a:lnTo>
                  <a:pt x="263525" y="523875"/>
                </a:lnTo>
                <a:lnTo>
                  <a:pt x="400050" y="571500"/>
                </a:lnTo>
                <a:lnTo>
                  <a:pt x="517525" y="606425"/>
                </a:lnTo>
                <a:cubicBezTo>
                  <a:pt x="515408" y="404283"/>
                  <a:pt x="513292" y="202142"/>
                  <a:pt x="511175" y="0"/>
                </a:cubicBezTo>
                <a:lnTo>
                  <a:pt x="409575" y="47625"/>
                </a:lnTo>
                <a:lnTo>
                  <a:pt x="254000" y="152400"/>
                </a:lnTo>
                <a:lnTo>
                  <a:pt x="107950" y="260350"/>
                </a:lnTo>
                <a:lnTo>
                  <a:pt x="0" y="35242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749555-FCB1-43E1-B29D-A53FEB9936C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6DBB85D-5D09-4E93-94D6-A12E28CAC72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Volumes by Subtraction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18C372-B7B8-461D-89BC-BA39F4CD69F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1FF5EA-8770-4FF1-8F74-F56CAF18F4F7}"/>
                  </a:ext>
                </a:extLst>
              </p:cNvPr>
              <p:cNvSpPr txBox="1"/>
              <p:nvPr/>
            </p:nvSpPr>
            <p:spPr>
              <a:xfrm>
                <a:off x="382705" y="807127"/>
                <a:ext cx="6277527" cy="13163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the region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bounded by the curves with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and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region is rotated through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 about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 Find the exact volume of the solid generated.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1FF5EA-8770-4FF1-8F74-F56CAF18F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05" y="807127"/>
                <a:ext cx="6277527" cy="1316322"/>
              </a:xfrm>
              <a:prstGeom prst="rect">
                <a:avLst/>
              </a:prstGeom>
              <a:blipFill>
                <a:blip r:embed="rId2"/>
                <a:stretch>
                  <a:fillRect b="-4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03715D-9954-49D3-9283-028CADCDD15C}"/>
              </a:ext>
            </a:extLst>
          </p:cNvPr>
          <p:cNvCxnSpPr>
            <a:cxnSpLocks/>
          </p:cNvCxnSpPr>
          <p:nvPr/>
        </p:nvCxnSpPr>
        <p:spPr>
          <a:xfrm flipV="1">
            <a:off x="7254819" y="1104900"/>
            <a:ext cx="3231" cy="147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E4EB74-0983-4AD2-9050-27A1894C2409}"/>
              </a:ext>
            </a:extLst>
          </p:cNvPr>
          <p:cNvCxnSpPr>
            <a:cxnSpLocks/>
          </p:cNvCxnSpPr>
          <p:nvPr/>
        </p:nvCxnSpPr>
        <p:spPr>
          <a:xfrm>
            <a:off x="7264867" y="2581991"/>
            <a:ext cx="16996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C7E50-ABD3-4757-BB0E-AAE54CD844C5}"/>
                  </a:ext>
                </a:extLst>
              </p:cNvPr>
              <p:cNvSpPr txBox="1"/>
              <p:nvPr/>
            </p:nvSpPr>
            <p:spPr>
              <a:xfrm>
                <a:off x="8766141" y="2479642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C7E50-ABD3-4757-BB0E-AAE54CD84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141" y="2479642"/>
                <a:ext cx="4656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17380-E1E0-42A9-B062-AEA0B68CE93C}"/>
                  </a:ext>
                </a:extLst>
              </p:cNvPr>
              <p:cNvSpPr txBox="1"/>
              <p:nvPr/>
            </p:nvSpPr>
            <p:spPr>
              <a:xfrm>
                <a:off x="6991586" y="757643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17380-E1E0-42A9-B062-AEA0B68CE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586" y="757643"/>
                <a:ext cx="46560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EBDDBD-6655-4624-9385-B93C4F2FE2A5}"/>
              </a:ext>
            </a:extLst>
          </p:cNvPr>
          <p:cNvSpPr/>
          <p:nvPr/>
        </p:nvSpPr>
        <p:spPr>
          <a:xfrm>
            <a:off x="7267575" y="1590675"/>
            <a:ext cx="1533525" cy="990600"/>
          </a:xfrm>
          <a:custGeom>
            <a:avLst/>
            <a:gdLst>
              <a:gd name="connsiteX0" fmla="*/ 0 w 1533525"/>
              <a:gd name="connsiteY0" fmla="*/ 990600 h 990600"/>
              <a:gd name="connsiteX1" fmla="*/ 742950 w 1533525"/>
              <a:gd name="connsiteY1" fmla="*/ 323850 h 990600"/>
              <a:gd name="connsiteX2" fmla="*/ 1533525 w 1533525"/>
              <a:gd name="connsiteY2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990600">
                <a:moveTo>
                  <a:pt x="0" y="990600"/>
                </a:moveTo>
                <a:cubicBezTo>
                  <a:pt x="243681" y="739775"/>
                  <a:pt x="487363" y="488950"/>
                  <a:pt x="742950" y="323850"/>
                </a:cubicBezTo>
                <a:cubicBezTo>
                  <a:pt x="998537" y="158750"/>
                  <a:pt x="1266031" y="79375"/>
                  <a:pt x="153352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A086861-5922-4C81-8B95-E3FA95ECBA68}"/>
              </a:ext>
            </a:extLst>
          </p:cNvPr>
          <p:cNvSpPr/>
          <p:nvPr/>
        </p:nvSpPr>
        <p:spPr>
          <a:xfrm>
            <a:off x="7324725" y="1171575"/>
            <a:ext cx="1390650" cy="1333500"/>
          </a:xfrm>
          <a:custGeom>
            <a:avLst/>
            <a:gdLst>
              <a:gd name="connsiteX0" fmla="*/ 0 w 1390650"/>
              <a:gd name="connsiteY0" fmla="*/ 0 h 1333500"/>
              <a:gd name="connsiteX1" fmla="*/ 361950 w 1390650"/>
              <a:gd name="connsiteY1" fmla="*/ 1000125 h 1333500"/>
              <a:gd name="connsiteX2" fmla="*/ 1390650 w 13906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650" h="1333500">
                <a:moveTo>
                  <a:pt x="0" y="0"/>
                </a:moveTo>
                <a:cubicBezTo>
                  <a:pt x="65087" y="388937"/>
                  <a:pt x="130175" y="777875"/>
                  <a:pt x="361950" y="1000125"/>
                </a:cubicBezTo>
                <a:cubicBezTo>
                  <a:pt x="593725" y="1222375"/>
                  <a:pt x="992187" y="1277937"/>
                  <a:pt x="1390650" y="133350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0A65F6-1728-401E-AC85-C5FDE6F4CCFB}"/>
                  </a:ext>
                </a:extLst>
              </p:cNvPr>
              <p:cNvSpPr txBox="1"/>
              <p:nvPr/>
            </p:nvSpPr>
            <p:spPr>
              <a:xfrm>
                <a:off x="7305253" y="1146076"/>
                <a:ext cx="792088" cy="4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0A65F6-1728-401E-AC85-C5FDE6F4C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253" y="1146076"/>
                <a:ext cx="792088" cy="439223"/>
              </a:xfrm>
              <a:prstGeom prst="rect">
                <a:avLst/>
              </a:prstGeom>
              <a:blipFill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BC29DB-5AFD-4392-875C-FFD083D3D9A8}"/>
                  </a:ext>
                </a:extLst>
              </p:cNvPr>
              <p:cNvSpPr txBox="1"/>
              <p:nvPr/>
            </p:nvSpPr>
            <p:spPr>
              <a:xfrm>
                <a:off x="8218984" y="1326107"/>
                <a:ext cx="792088" cy="279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BC29DB-5AFD-4392-875C-FFD083D3D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984" y="1326107"/>
                <a:ext cx="792088" cy="2790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46E37A-C479-404C-9B43-51FF87EA7D20}"/>
                  </a:ext>
                </a:extLst>
              </p:cNvPr>
              <p:cNvSpPr txBox="1"/>
              <p:nvPr/>
            </p:nvSpPr>
            <p:spPr>
              <a:xfrm>
                <a:off x="7983413" y="2584977"/>
                <a:ext cx="4656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46E37A-C479-404C-9B43-51FF87EA7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413" y="2584977"/>
                <a:ext cx="465604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D02D0D-D764-4BC1-851F-CB9738F207D0}"/>
              </a:ext>
            </a:extLst>
          </p:cNvPr>
          <p:cNvCxnSpPr>
            <a:cxnSpLocks/>
          </p:cNvCxnSpPr>
          <p:nvPr/>
        </p:nvCxnSpPr>
        <p:spPr>
          <a:xfrm flipH="1">
            <a:off x="8197165" y="1825774"/>
            <a:ext cx="2769" cy="7401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A4AF6A-F2F0-460C-9AC8-9BF3AD47A7C0}"/>
                  </a:ext>
                </a:extLst>
              </p:cNvPr>
              <p:cNvSpPr txBox="1"/>
              <p:nvPr/>
            </p:nvSpPr>
            <p:spPr>
              <a:xfrm>
                <a:off x="7837427" y="2008573"/>
                <a:ext cx="2905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A4AF6A-F2F0-460C-9AC8-9BF3AD47A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427" y="2008573"/>
                <a:ext cx="29057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97C641-A66F-4446-B3B0-9F706A8BA1D6}"/>
                  </a:ext>
                </a:extLst>
              </p:cNvPr>
              <p:cNvSpPr txBox="1"/>
              <p:nvPr/>
            </p:nvSpPr>
            <p:spPr>
              <a:xfrm>
                <a:off x="412641" y="2374867"/>
                <a:ext cx="4549335" cy="398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 volume under top curve and subtract volume under bottom curve.</a:t>
                </a:r>
              </a:p>
              <a:p>
                <a:endParaRPr lang="en-GB" dirty="0"/>
              </a:p>
              <a:p>
                <a:r>
                  <a:rPr lang="en-GB" dirty="0"/>
                  <a:t>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97C641-A66F-4446-B3B0-9F706A8BA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1" y="2374867"/>
                <a:ext cx="4549335" cy="3980320"/>
              </a:xfrm>
              <a:prstGeom prst="rect">
                <a:avLst/>
              </a:prstGeom>
              <a:blipFill>
                <a:blip r:embed="rId9"/>
                <a:stretch>
                  <a:fillRect l="-1206" t="-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E2C1BEE-B7DE-4F0A-8AFA-255EE2ADB152}"/>
              </a:ext>
            </a:extLst>
          </p:cNvPr>
          <p:cNvSpPr/>
          <p:nvPr/>
        </p:nvSpPr>
        <p:spPr>
          <a:xfrm>
            <a:off x="405032" y="2358965"/>
            <a:ext cx="4959056" cy="39962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60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16CFB9-6055-4F54-B176-9619F08ADD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C3BBE82-0F88-48E2-8A90-8961F5382F1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D06AFA-1349-47D7-BD75-8FBB9878777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E4D1C4-D0D5-4475-A146-E9305A5F1CA9}"/>
                  </a:ext>
                </a:extLst>
              </p:cNvPr>
              <p:cNvSpPr txBox="1"/>
              <p:nvPr/>
            </p:nvSpPr>
            <p:spPr>
              <a:xfrm>
                <a:off x="365927" y="916184"/>
                <a:ext cx="6277527" cy="9280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area between the lines with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b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is rotated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 about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 Determine the volume of the solid generated.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E4D1C4-D0D5-4475-A146-E9305A5F1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7" y="916184"/>
                <a:ext cx="6277527" cy="928075"/>
              </a:xfrm>
              <a:prstGeom prst="rect">
                <a:avLst/>
              </a:prstGeom>
              <a:blipFill>
                <a:blip r:embed="rId2"/>
                <a:stretch>
                  <a:fillRect b="-113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71A3F5F-4572-4A61-BF47-F136939A37CF}"/>
              </a:ext>
            </a:extLst>
          </p:cNvPr>
          <p:cNvSpPr/>
          <p:nvPr/>
        </p:nvSpPr>
        <p:spPr>
          <a:xfrm>
            <a:off x="7100043" y="1340768"/>
            <a:ext cx="1204912" cy="1176338"/>
          </a:xfrm>
          <a:custGeom>
            <a:avLst/>
            <a:gdLst>
              <a:gd name="connsiteX0" fmla="*/ 0 w 1204912"/>
              <a:gd name="connsiteY0" fmla="*/ 1176338 h 1176338"/>
              <a:gd name="connsiteX1" fmla="*/ 1204912 w 1204912"/>
              <a:gd name="connsiteY1" fmla="*/ 0 h 1176338"/>
              <a:gd name="connsiteX2" fmla="*/ 1023937 w 1204912"/>
              <a:gd name="connsiteY2" fmla="*/ 76200 h 1176338"/>
              <a:gd name="connsiteX3" fmla="*/ 862012 w 1204912"/>
              <a:gd name="connsiteY3" fmla="*/ 171450 h 1176338"/>
              <a:gd name="connsiteX4" fmla="*/ 733425 w 1204912"/>
              <a:gd name="connsiteY4" fmla="*/ 257175 h 1176338"/>
              <a:gd name="connsiteX5" fmla="*/ 590550 w 1204912"/>
              <a:gd name="connsiteY5" fmla="*/ 381000 h 1176338"/>
              <a:gd name="connsiteX6" fmla="*/ 457200 w 1204912"/>
              <a:gd name="connsiteY6" fmla="*/ 519113 h 1176338"/>
              <a:gd name="connsiteX7" fmla="*/ 357187 w 1204912"/>
              <a:gd name="connsiteY7" fmla="*/ 652463 h 1176338"/>
              <a:gd name="connsiteX8" fmla="*/ 214312 w 1204912"/>
              <a:gd name="connsiteY8" fmla="*/ 842963 h 1176338"/>
              <a:gd name="connsiteX9" fmla="*/ 104775 w 1204912"/>
              <a:gd name="connsiteY9" fmla="*/ 1004888 h 1176338"/>
              <a:gd name="connsiteX10" fmla="*/ 0 w 1204912"/>
              <a:gd name="connsiteY10" fmla="*/ 1176338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4912" h="1176338">
                <a:moveTo>
                  <a:pt x="0" y="1176338"/>
                </a:moveTo>
                <a:lnTo>
                  <a:pt x="1204912" y="0"/>
                </a:lnTo>
                <a:lnTo>
                  <a:pt x="1023937" y="76200"/>
                </a:lnTo>
                <a:lnTo>
                  <a:pt x="862012" y="171450"/>
                </a:lnTo>
                <a:lnTo>
                  <a:pt x="733425" y="257175"/>
                </a:lnTo>
                <a:lnTo>
                  <a:pt x="590550" y="381000"/>
                </a:lnTo>
                <a:lnTo>
                  <a:pt x="457200" y="519113"/>
                </a:lnTo>
                <a:lnTo>
                  <a:pt x="357187" y="652463"/>
                </a:lnTo>
                <a:lnTo>
                  <a:pt x="214312" y="842963"/>
                </a:lnTo>
                <a:lnTo>
                  <a:pt x="104775" y="1004888"/>
                </a:lnTo>
                <a:lnTo>
                  <a:pt x="0" y="117633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0D4FF8-75A2-4D29-89D7-5B60813309A7}"/>
              </a:ext>
            </a:extLst>
          </p:cNvPr>
          <p:cNvCxnSpPr>
            <a:cxnSpLocks/>
          </p:cNvCxnSpPr>
          <p:nvPr/>
        </p:nvCxnSpPr>
        <p:spPr>
          <a:xfrm flipV="1">
            <a:off x="7079523" y="1041583"/>
            <a:ext cx="3231" cy="147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F832DE-6FAB-4BEF-90CD-AB0C64BAAFDD}"/>
              </a:ext>
            </a:extLst>
          </p:cNvPr>
          <p:cNvCxnSpPr>
            <a:cxnSpLocks/>
          </p:cNvCxnSpPr>
          <p:nvPr/>
        </p:nvCxnSpPr>
        <p:spPr>
          <a:xfrm>
            <a:off x="7089571" y="2518674"/>
            <a:ext cx="16996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284B22-1938-432E-8A47-B8C71D4278B2}"/>
                  </a:ext>
                </a:extLst>
              </p:cNvPr>
              <p:cNvSpPr txBox="1"/>
              <p:nvPr/>
            </p:nvSpPr>
            <p:spPr>
              <a:xfrm>
                <a:off x="8590845" y="2416325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284B22-1938-432E-8A47-B8C71D427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845" y="2416325"/>
                <a:ext cx="4656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BB27F-8D94-44E8-B763-E21BDEE77CC6}"/>
                  </a:ext>
                </a:extLst>
              </p:cNvPr>
              <p:cNvSpPr txBox="1"/>
              <p:nvPr/>
            </p:nvSpPr>
            <p:spPr>
              <a:xfrm>
                <a:off x="6816290" y="694326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BB27F-8D94-44E8-B763-E21BDEE77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90" y="694326"/>
                <a:ext cx="46560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6139B7-56EA-46F0-8BE7-E23126EEE8DC}"/>
              </a:ext>
            </a:extLst>
          </p:cNvPr>
          <p:cNvSpPr/>
          <p:nvPr/>
        </p:nvSpPr>
        <p:spPr>
          <a:xfrm>
            <a:off x="7092280" y="1340768"/>
            <a:ext cx="1220296" cy="1177190"/>
          </a:xfrm>
          <a:custGeom>
            <a:avLst/>
            <a:gdLst>
              <a:gd name="connsiteX0" fmla="*/ 0 w 1533525"/>
              <a:gd name="connsiteY0" fmla="*/ 990600 h 990600"/>
              <a:gd name="connsiteX1" fmla="*/ 742950 w 1533525"/>
              <a:gd name="connsiteY1" fmla="*/ 323850 h 990600"/>
              <a:gd name="connsiteX2" fmla="*/ 1533525 w 1533525"/>
              <a:gd name="connsiteY2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990600">
                <a:moveTo>
                  <a:pt x="0" y="990600"/>
                </a:moveTo>
                <a:cubicBezTo>
                  <a:pt x="243681" y="739775"/>
                  <a:pt x="487363" y="488950"/>
                  <a:pt x="742950" y="323850"/>
                </a:cubicBezTo>
                <a:cubicBezTo>
                  <a:pt x="998537" y="158750"/>
                  <a:pt x="1266031" y="79375"/>
                  <a:pt x="1533525" y="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0042B7-F150-4E3A-8352-D90B811D72C1}"/>
                  </a:ext>
                </a:extLst>
              </p:cNvPr>
              <p:cNvSpPr txBox="1"/>
              <p:nvPr/>
            </p:nvSpPr>
            <p:spPr>
              <a:xfrm>
                <a:off x="7315694" y="1258972"/>
                <a:ext cx="792088" cy="280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1200" b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0042B7-F150-4E3A-8352-D90B811D7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694" y="1258972"/>
                <a:ext cx="792088" cy="280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F5E4A7-8A7F-4368-BAC1-9408A07D0985}"/>
                  </a:ext>
                </a:extLst>
              </p:cNvPr>
              <p:cNvSpPr txBox="1"/>
              <p:nvPr/>
            </p:nvSpPr>
            <p:spPr>
              <a:xfrm>
                <a:off x="7778225" y="1625957"/>
                <a:ext cx="792088" cy="279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F5E4A7-8A7F-4368-BAC1-9408A07D0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225" y="1625957"/>
                <a:ext cx="792088" cy="2790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D93295-8323-4B80-81F5-5A9D1F8268AE}"/>
                  </a:ext>
                </a:extLst>
              </p:cNvPr>
              <p:cNvSpPr txBox="1"/>
              <p:nvPr/>
            </p:nvSpPr>
            <p:spPr>
              <a:xfrm>
                <a:off x="7564669" y="1677782"/>
                <a:ext cx="2905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D93295-8323-4B80-81F5-5A9D1F826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669" y="1677782"/>
                <a:ext cx="29057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B505D6-4F51-4F78-B129-AF5747E2720B}"/>
              </a:ext>
            </a:extLst>
          </p:cNvPr>
          <p:cNvCxnSpPr>
            <a:cxnSpLocks/>
          </p:cNvCxnSpPr>
          <p:nvPr/>
        </p:nvCxnSpPr>
        <p:spPr>
          <a:xfrm flipH="1">
            <a:off x="7100995" y="1356008"/>
            <a:ext cx="1196340" cy="115824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412238-A17B-4E23-8DC1-77ACD5AB7645}"/>
                  </a:ext>
                </a:extLst>
              </p:cNvPr>
              <p:cNvSpPr txBox="1"/>
              <p:nvPr/>
            </p:nvSpPr>
            <p:spPr>
              <a:xfrm>
                <a:off x="868126" y="2173283"/>
                <a:ext cx="3744416" cy="326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+mj-lt"/>
                  </a:rPr>
                  <a:t>Intersect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=−1, 0, 1</m:t>
                    </m:r>
                  </m:oMath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412238-A17B-4E23-8DC1-77ACD5AB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26" y="2173283"/>
                <a:ext cx="3744416" cy="3269485"/>
              </a:xfrm>
              <a:prstGeom prst="rect">
                <a:avLst/>
              </a:prstGeom>
              <a:blipFill>
                <a:blip r:embed="rId8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1D03EBE-0B22-44B5-9C54-7D3A87975F41}"/>
              </a:ext>
            </a:extLst>
          </p:cNvPr>
          <p:cNvSpPr/>
          <p:nvPr/>
        </p:nvSpPr>
        <p:spPr>
          <a:xfrm>
            <a:off x="668986" y="2120879"/>
            <a:ext cx="3662912" cy="3374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54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Mathematics Year 1</a:t>
            </a:r>
          </a:p>
          <a:p>
            <a:r>
              <a:rPr lang="en-GB" sz="2400" dirty="0"/>
              <a:t>Pages 81-83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296887" y="2154675"/>
            <a:ext cx="8431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Q1-2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Q3-6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Q7-8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Q9 </a:t>
            </a:r>
            <a:r>
              <a:rPr lang="en-US" dirty="0"/>
              <a:t>&amp;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4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444066-D8F5-4F15-A193-B3719A58E74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6294505-7976-43CF-AE73-D3B05B31C1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468CFBD-C535-41D7-AC49-9F6D5BCB1A6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2D329D-D06A-41C5-AC9B-7B4D87A0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2479578" cy="2556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F431D-33C6-49C5-A08B-C72F755AAA7A}"/>
              </a:ext>
            </a:extLst>
          </p:cNvPr>
          <p:cNvSpPr txBox="1"/>
          <p:nvPr/>
        </p:nvSpPr>
        <p:spPr>
          <a:xfrm>
            <a:off x="496119" y="350634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#paramountpicturespleasedontsue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94B35A-C93E-429C-827E-15D75B9CC79A}"/>
                  </a:ext>
                </a:extLst>
              </p:cNvPr>
              <p:cNvSpPr txBox="1"/>
              <p:nvPr/>
            </p:nvSpPr>
            <p:spPr>
              <a:xfrm>
                <a:off x="3349004" y="900336"/>
                <a:ext cx="5611291" cy="27709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the 1990 film ‘Ghost’. Patrick Swayze (now sadly, also no longer living) is shot, only to come back as a ghost to resolve ‘unfinished ghost business’. In one iconic scene, he engages in some saucy ghost-pottery with fiancé Demi Moore (who is not dead).</a:t>
                </a:r>
              </a:p>
              <a:p>
                <a:r>
                  <a:rPr lang="en-GB" sz="1600" dirty="0"/>
                  <a:t>The filmmakers want to know how much clay to buy. The equation of the outside curve can be modelled with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are in cm. The pottery spins about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-axis. If the height of the resulting pottery will be 40cm, determine the volume of clay needed, giving your answer to 3 significant figures.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94B35A-C93E-429C-827E-15D75B9C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004" y="900336"/>
                <a:ext cx="5611291" cy="2770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13C9A1-D8B2-462C-9E49-EBBF0AD76A54}"/>
                  </a:ext>
                </a:extLst>
              </p:cNvPr>
              <p:cNvSpPr txBox="1"/>
              <p:nvPr/>
            </p:nvSpPr>
            <p:spPr>
              <a:xfrm>
                <a:off x="1547664" y="4509120"/>
                <a:ext cx="4271342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−30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r>
                  <a:rPr lang="en-GB" b="0" i="1" dirty="0">
                    <a:latin typeface="Cambria Math" panose="02040503050406030204" pitchFamily="18" charset="0"/>
                  </a:rPr>
                  <a:t/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=…=6350</m:t>
                    </m:r>
                  </m:oMath>
                </a14:m>
                <a:r>
                  <a:rPr lang="en-GB" dirty="0"/>
                  <a:t> cm</a:t>
                </a:r>
                <a:r>
                  <a:rPr lang="en-GB" baseline="30000" dirty="0"/>
                  <a:t>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13C9A1-D8B2-462C-9E49-EBBF0AD76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509120"/>
                <a:ext cx="4271342" cy="1046377"/>
              </a:xfrm>
              <a:prstGeom prst="rect">
                <a:avLst/>
              </a:prstGeom>
              <a:blipFill>
                <a:blip r:embed="rId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C94E80E-EC0A-432E-8D06-80B937283E45}"/>
              </a:ext>
            </a:extLst>
          </p:cNvPr>
          <p:cNvSpPr/>
          <p:nvPr/>
        </p:nvSpPr>
        <p:spPr>
          <a:xfrm>
            <a:off x="1731959" y="4339408"/>
            <a:ext cx="4029743" cy="1245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AADE238C-B319-406F-9E25-3BB5A69A864D}"/>
              </a:ext>
            </a:extLst>
          </p:cNvPr>
          <p:cNvSpPr/>
          <p:nvPr/>
        </p:nvSpPr>
        <p:spPr>
          <a:xfrm>
            <a:off x="6732240" y="5022747"/>
            <a:ext cx="2016224" cy="1512168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Real-life Maths!</a:t>
            </a:r>
          </a:p>
        </p:txBody>
      </p:sp>
    </p:spTree>
    <p:extLst>
      <p:ext uri="{BB962C8B-B14F-4D97-AF65-F5344CB8AC3E}">
        <p14:creationId xmlns:p14="http://schemas.microsoft.com/office/powerpoint/2010/main" val="19524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50051B-AD68-4C43-9621-81C8C857353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6E56E17-0FCE-4C75-84F0-E0AAE0AA5CA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0969BC8-091C-48D1-8390-2EBDA4D54CE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06065F-89B0-4066-9F08-43EC9C613ED4}"/>
                  </a:ext>
                </a:extLst>
              </p:cNvPr>
              <p:cNvSpPr txBox="1"/>
              <p:nvPr/>
            </p:nvSpPr>
            <p:spPr>
              <a:xfrm>
                <a:off x="467544" y="1006212"/>
                <a:ext cx="5611291" cy="255454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manufacturer wants to cast a prototype for a new design for a pen barrel out of solid resin. The shaded region shown in the diagram is used as a model for the cross-section of the pen barrel. The region is bounded by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 and the curve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−100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, and will be rotated around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-axis. Each unit on the coordinate axes represents 1cm.</a:t>
                </a:r>
              </a:p>
              <a:p>
                <a:r>
                  <a:rPr lang="en-GB" sz="1600" dirty="0"/>
                  <a:t>(a) Suggest a suitable value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. </a:t>
                </a:r>
                <a:r>
                  <a:rPr lang="en-GB" sz="1600" b="1" i="1" dirty="0"/>
                  <a:t>(Let’s say pens are 10cm long)</a:t>
                </a:r>
              </a:p>
              <a:p>
                <a:r>
                  <a:rPr lang="en-GB" sz="1600" dirty="0"/>
                  <a:t>(b) Use your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 to estimate the volume of resin needed to make the prototype.</a:t>
                </a:r>
              </a:p>
              <a:p>
                <a:r>
                  <a:rPr lang="en-GB" sz="1600" dirty="0"/>
                  <a:t>(c) State one limitation of this model.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06065F-89B0-4066-9F08-43EC9C613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06212"/>
                <a:ext cx="5611291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A466D2-B263-428C-B1E5-D01BD68643FE}"/>
              </a:ext>
            </a:extLst>
          </p:cNvPr>
          <p:cNvCxnSpPr>
            <a:cxnSpLocks/>
          </p:cNvCxnSpPr>
          <p:nvPr/>
        </p:nvCxnSpPr>
        <p:spPr>
          <a:xfrm flipV="1">
            <a:off x="7650827" y="1367088"/>
            <a:ext cx="3231" cy="1477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D429D2-483A-4130-ABD6-A249771ACEFD}"/>
              </a:ext>
            </a:extLst>
          </p:cNvPr>
          <p:cNvCxnSpPr>
            <a:cxnSpLocks/>
          </p:cNvCxnSpPr>
          <p:nvPr/>
        </p:nvCxnSpPr>
        <p:spPr>
          <a:xfrm>
            <a:off x="6804248" y="2855559"/>
            <a:ext cx="16996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C18510-FFD0-4F22-8D70-AC6E174D4665}"/>
                  </a:ext>
                </a:extLst>
              </p:cNvPr>
              <p:cNvSpPr txBox="1"/>
              <p:nvPr/>
            </p:nvSpPr>
            <p:spPr>
              <a:xfrm>
                <a:off x="8305522" y="2753210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C18510-FFD0-4F22-8D70-AC6E174D4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522" y="2753210"/>
                <a:ext cx="4656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10E957-48FD-44DB-B7BB-9BD6C8695C60}"/>
                  </a:ext>
                </a:extLst>
              </p:cNvPr>
              <p:cNvSpPr txBox="1"/>
              <p:nvPr/>
            </p:nvSpPr>
            <p:spPr>
              <a:xfrm>
                <a:off x="7435534" y="1011546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10E957-48FD-44DB-B7BB-9BD6C8695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534" y="1011546"/>
                <a:ext cx="465604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DAABDC7-3970-4FFD-A121-5D26A2863E1D}"/>
              </a:ext>
            </a:extLst>
          </p:cNvPr>
          <p:cNvSpPr/>
          <p:nvPr/>
        </p:nvSpPr>
        <p:spPr>
          <a:xfrm>
            <a:off x="7157884" y="1691145"/>
            <a:ext cx="983226" cy="1170042"/>
          </a:xfrm>
          <a:custGeom>
            <a:avLst/>
            <a:gdLst>
              <a:gd name="connsiteX0" fmla="*/ 0 w 983226"/>
              <a:gd name="connsiteY0" fmla="*/ 1170042 h 1170042"/>
              <a:gd name="connsiteX1" fmla="*/ 511277 w 983226"/>
              <a:gd name="connsiteY1" fmla="*/ 3 h 1170042"/>
              <a:gd name="connsiteX2" fmla="*/ 983226 w 983226"/>
              <a:gd name="connsiteY2" fmla="*/ 1160210 h 117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226" h="1170042">
                <a:moveTo>
                  <a:pt x="0" y="1170042"/>
                </a:moveTo>
                <a:cubicBezTo>
                  <a:pt x="173703" y="585842"/>
                  <a:pt x="347406" y="1642"/>
                  <a:pt x="511277" y="3"/>
                </a:cubicBezTo>
                <a:cubicBezTo>
                  <a:pt x="675148" y="-1636"/>
                  <a:pt x="829187" y="579287"/>
                  <a:pt x="983226" y="11602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749C6D-7940-4021-A8F0-FCFF3D164D0C}"/>
                  </a:ext>
                </a:extLst>
              </p:cNvPr>
              <p:cNvSpPr txBox="1"/>
              <p:nvPr/>
            </p:nvSpPr>
            <p:spPr>
              <a:xfrm>
                <a:off x="7842144" y="1794169"/>
                <a:ext cx="12417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−100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749C6D-7940-4021-A8F0-FCFF3D16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144" y="1794169"/>
                <a:ext cx="124171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36002-978E-4BCA-AC28-882372DDC4FE}"/>
                  </a:ext>
                </a:extLst>
              </p:cNvPr>
              <p:cNvSpPr txBox="1"/>
              <p:nvPr/>
            </p:nvSpPr>
            <p:spPr>
              <a:xfrm>
                <a:off x="591895" y="3788754"/>
                <a:ext cx="5494272" cy="288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(pens are around 10-15cm long)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=10−100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10−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100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10−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≈1.57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136002-978E-4BCA-AC28-882372DDC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95" y="3788754"/>
                <a:ext cx="5494272" cy="2888740"/>
              </a:xfrm>
              <a:prstGeom prst="rect">
                <a:avLst/>
              </a:prstGeom>
              <a:blipFill>
                <a:blip r:embed="rId6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6D962F-2D60-4E5F-9DBE-85E09B59C7B4}"/>
              </a:ext>
            </a:extLst>
          </p:cNvPr>
          <p:cNvSpPr txBox="1"/>
          <p:nvPr/>
        </p:nvSpPr>
        <p:spPr>
          <a:xfrm>
            <a:off x="6476887" y="37427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cross-section of the pen is unlikely to match the curve exactly.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8C0CBE-A6D8-4EE2-8FBC-838A65D6D891}"/>
              </a:ext>
            </a:extLst>
          </p:cNvPr>
          <p:cNvSpPr/>
          <p:nvPr/>
        </p:nvSpPr>
        <p:spPr>
          <a:xfrm>
            <a:off x="271185" y="385121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9BB7B-9F7A-4C5C-A5D1-26ECE01BA7C6}"/>
              </a:ext>
            </a:extLst>
          </p:cNvPr>
          <p:cNvSpPr/>
          <p:nvPr/>
        </p:nvSpPr>
        <p:spPr>
          <a:xfrm>
            <a:off x="271185" y="419083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ED809-9805-41B4-B15A-2ED9E7BCB709}"/>
              </a:ext>
            </a:extLst>
          </p:cNvPr>
          <p:cNvSpPr/>
          <p:nvPr/>
        </p:nvSpPr>
        <p:spPr>
          <a:xfrm>
            <a:off x="6190853" y="384482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E71123-8BA4-49FF-BD1A-025820F87788}"/>
              </a:ext>
            </a:extLst>
          </p:cNvPr>
          <p:cNvSpPr/>
          <p:nvPr/>
        </p:nvSpPr>
        <p:spPr>
          <a:xfrm>
            <a:off x="502927" y="3857628"/>
            <a:ext cx="4305047" cy="252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D25C83-E3FD-4CD1-A68F-532375B3CC89}"/>
              </a:ext>
            </a:extLst>
          </p:cNvPr>
          <p:cNvSpPr/>
          <p:nvPr/>
        </p:nvSpPr>
        <p:spPr>
          <a:xfrm>
            <a:off x="487209" y="4149213"/>
            <a:ext cx="5205668" cy="2477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E0076-3044-40FF-AC21-8F31C0449719}"/>
              </a:ext>
            </a:extLst>
          </p:cNvPr>
          <p:cNvSpPr/>
          <p:nvPr/>
        </p:nvSpPr>
        <p:spPr>
          <a:xfrm>
            <a:off x="6430297" y="3844829"/>
            <a:ext cx="2258704" cy="1238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69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Mathematics Year 1</a:t>
            </a:r>
          </a:p>
          <a:p>
            <a:r>
              <a:rPr lang="en-GB" sz="2400" dirty="0"/>
              <a:t>Pages 84-86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519254" y="1974793"/>
            <a:ext cx="8029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Q1-2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Q3-4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Q5-6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Q7 </a:t>
            </a:r>
            <a:r>
              <a:rPr lang="en-US" dirty="0"/>
              <a:t>&amp;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23124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4271" y="1742931"/>
                <a:ext cx="3405641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1</a:t>
                </a:r>
                <a:r>
                  <a:rPr lang="en-GB" dirty="0"/>
                  <a:t>:: Find the volume when a curve is rotated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1" y="1742931"/>
                <a:ext cx="3405641" cy="646331"/>
              </a:xfrm>
              <a:prstGeom prst="rect">
                <a:avLst/>
              </a:prstGeom>
              <a:blipFill>
                <a:blip r:embed="rId2"/>
                <a:stretch>
                  <a:fillRect l="-1066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54833" y="1733811"/>
                <a:ext cx="424847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Find the volume when a curve is rotated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833" y="1733811"/>
                <a:ext cx="4248472" cy="646331"/>
              </a:xfrm>
              <a:prstGeom prst="rect">
                <a:avLst/>
              </a:prstGeom>
              <a:blipFill>
                <a:blip r:embed="rId3"/>
                <a:stretch>
                  <a:fillRect l="-999" t="-2727" r="-1284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843" y="772917"/>
                <a:ext cx="8352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chapter concerns how we can find the volume of a solid when a curve is ‘revolved around either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axis.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72917"/>
                <a:ext cx="8352928" cy="584775"/>
              </a:xfrm>
              <a:prstGeom prst="rect">
                <a:avLst/>
              </a:prstGeom>
              <a:blipFill>
                <a:blip r:embed="rId4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50144" y="2398495"/>
                <a:ext cx="4248472" cy="12209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“Find the volume of the solid formed by rotating the curve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around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-axis, between the lines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44" y="2398495"/>
                <a:ext cx="4248472" cy="1220975"/>
              </a:xfrm>
              <a:prstGeom prst="rect">
                <a:avLst/>
              </a:prstGeom>
              <a:blipFill>
                <a:blip r:embed="rId5"/>
                <a:stretch>
                  <a:fillRect b="-44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3460" y="4517454"/>
            <a:ext cx="36125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Find more complex volumes by adding/subtracting.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950" y="5163785"/>
                <a:ext cx="3624085" cy="148040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“An area is bound between the lines with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This area is rotated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 Find the volume of the resulting solid.”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0" y="5163785"/>
                <a:ext cx="3624085" cy="1480405"/>
              </a:xfrm>
              <a:prstGeom prst="rect">
                <a:avLst/>
              </a:prstGeom>
              <a:blipFill>
                <a:blip r:embed="rId6"/>
                <a:stretch>
                  <a:fillRect b="-37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225" y="2422947"/>
                <a:ext cx="3412687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“Find the volume of the solid formed by rotating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-axis, between the lines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5" y="2422947"/>
                <a:ext cx="3412687" cy="1477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602B9-C94E-4554-8ADB-44D0446B83CE}"/>
                  </a:ext>
                </a:extLst>
              </p:cNvPr>
              <p:cNvSpPr txBox="1"/>
              <p:nvPr/>
            </p:nvSpPr>
            <p:spPr>
              <a:xfrm>
                <a:off x="5652120" y="4325230"/>
                <a:ext cx="3286968" cy="23083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Teacher Notes</a:t>
                </a:r>
                <a:r>
                  <a:rPr lang="en-GB" sz="1600" dirty="0"/>
                  <a:t>: Volumes of Revolution used to be part of C4 Integration. The new content is revolving around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-axis, although this had previously appeared in other exams boards (e.g. OCR).</a:t>
                </a:r>
              </a:p>
              <a:p>
                <a:r>
                  <a:rPr lang="en-GB" sz="1600" dirty="0"/>
                  <a:t>Due to this being a Year 1 topic, students can only be expected to integrate polynomials.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602B9-C94E-4554-8ADB-44D0446B8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325230"/>
                <a:ext cx="3286968" cy="2308324"/>
              </a:xfrm>
              <a:prstGeom prst="rect">
                <a:avLst/>
              </a:prstGeom>
              <a:blipFill>
                <a:blip r:embed="rId8"/>
                <a:stretch>
                  <a:fillRect l="-552" t="-262" r="-1289" b="-2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Area under a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01577"/>
                <a:ext cx="7704856" cy="97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2400" dirty="0"/>
                  <a:t> gives the area bounded between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and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-axis. Why?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01577"/>
                <a:ext cx="7704856" cy="970587"/>
              </a:xfrm>
              <a:prstGeom prst="rect">
                <a:avLst/>
              </a:prstGeom>
              <a:blipFill rotWithShape="0">
                <a:blip r:embed="rId2"/>
                <a:stretch>
                  <a:fillRect b="-13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2046040" y="3017664"/>
            <a:ext cx="0" cy="3240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46040" y="6258024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051720" y="3429000"/>
            <a:ext cx="4368800" cy="2011504"/>
          </a:xfrm>
          <a:custGeom>
            <a:avLst/>
            <a:gdLst>
              <a:gd name="connsiteX0" fmla="*/ 0 w 4368800"/>
              <a:gd name="connsiteY0" fmla="*/ 0 h 2011504"/>
              <a:gd name="connsiteX1" fmla="*/ 711200 w 4368800"/>
              <a:gd name="connsiteY1" fmla="*/ 1079500 h 2011504"/>
              <a:gd name="connsiteX2" fmla="*/ 1689100 w 4368800"/>
              <a:gd name="connsiteY2" fmla="*/ 1803400 h 2011504"/>
              <a:gd name="connsiteX3" fmla="*/ 2921000 w 4368800"/>
              <a:gd name="connsiteY3" fmla="*/ 2006600 h 2011504"/>
              <a:gd name="connsiteX4" fmla="*/ 3898900 w 4368800"/>
              <a:gd name="connsiteY4" fmla="*/ 1651000 h 2011504"/>
              <a:gd name="connsiteX5" fmla="*/ 4368800 w 4368800"/>
              <a:gd name="connsiteY5" fmla="*/ 1270000 h 201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8800" h="2011504">
                <a:moveTo>
                  <a:pt x="0" y="0"/>
                </a:moveTo>
                <a:cubicBezTo>
                  <a:pt x="214841" y="389466"/>
                  <a:pt x="429683" y="778933"/>
                  <a:pt x="711200" y="1079500"/>
                </a:cubicBezTo>
                <a:cubicBezTo>
                  <a:pt x="992717" y="1380067"/>
                  <a:pt x="1320800" y="1648883"/>
                  <a:pt x="1689100" y="1803400"/>
                </a:cubicBezTo>
                <a:cubicBezTo>
                  <a:pt x="2057400" y="1957917"/>
                  <a:pt x="2552700" y="2032000"/>
                  <a:pt x="2921000" y="2006600"/>
                </a:cubicBezTo>
                <a:cubicBezTo>
                  <a:pt x="3289300" y="1981200"/>
                  <a:pt x="3657600" y="1773767"/>
                  <a:pt x="3898900" y="1651000"/>
                </a:cubicBezTo>
                <a:cubicBezTo>
                  <a:pt x="4140200" y="1528233"/>
                  <a:pt x="4254500" y="1399116"/>
                  <a:pt x="4368800" y="1270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26160" y="4889872"/>
            <a:ext cx="0" cy="136815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2464" y="5173605"/>
            <a:ext cx="0" cy="10801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26160" y="5033888"/>
            <a:ext cx="288032" cy="12241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414192" y="5177904"/>
            <a:ext cx="288032" cy="108012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702223" y="5321920"/>
            <a:ext cx="288032" cy="93610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990255" y="5372100"/>
            <a:ext cx="269666" cy="88592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259921" y="5422900"/>
            <a:ext cx="263537" cy="83512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29587" y="5422900"/>
            <a:ext cx="263537" cy="83512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90235" y="5422900"/>
            <a:ext cx="263537" cy="83512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053772" y="5399088"/>
            <a:ext cx="263537" cy="85893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323438" y="5321920"/>
            <a:ext cx="263537" cy="936104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584086" y="5173605"/>
            <a:ext cx="263537" cy="108012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55550" y="6253735"/>
                <a:ext cx="15588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50" y="6253735"/>
                <a:ext cx="1558842" cy="2616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42407" y="5563463"/>
                <a:ext cx="2458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407" y="5563463"/>
                <a:ext cx="245805" cy="276999"/>
              </a:xfrm>
              <a:prstGeom prst="rect">
                <a:avLst/>
              </a:prstGeom>
              <a:blipFill rotWithShape="0">
                <a:blip r:embed="rId4"/>
                <a:stretch>
                  <a:fillRect r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3794501" y="5321920"/>
            <a:ext cx="0" cy="9361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43450" y="5586824"/>
                <a:ext cx="2458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450" y="5586824"/>
                <a:ext cx="245805" cy="276999"/>
              </a:xfrm>
              <a:prstGeom prst="rect">
                <a:avLst/>
              </a:prstGeom>
              <a:blipFill rotWithShape="0">
                <a:blip r:embed="rId5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22" idx="0"/>
            <a:endCxn id="22" idx="2"/>
          </p:cNvCxnSpPr>
          <p:nvPr/>
        </p:nvCxnSpPr>
        <p:spPr>
          <a:xfrm>
            <a:off x="4125088" y="5372100"/>
            <a:ext cx="0" cy="8859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13989" y="1957540"/>
                <a:ext cx="4824341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we split up the area into thin rectangular strips, each with width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/>
                  <a:t> and each with height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for that particular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 Each has area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89" y="1957540"/>
                <a:ext cx="4824341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77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072042" y="2966089"/>
            <a:ext cx="189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53772" y="3069334"/>
                <a:ext cx="3846069" cy="139692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If we had ‘discrete’ strips, the total area would be: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GB" sz="1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But because the strips are infinitely small and we have to think continuously, we use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GB" sz="1400" dirty="0"/>
                  <a:t> instead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Integration therefore can be thought of as a continuous version of summation.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772" y="3069334"/>
                <a:ext cx="3846069" cy="1396921"/>
              </a:xfrm>
              <a:prstGeom prst="rect">
                <a:avLst/>
              </a:prstGeom>
              <a:blipFill rotWithShape="0">
                <a:blip r:embed="rId7"/>
                <a:stretch>
                  <a:fillRect l="-157" b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982143" y="627159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43" y="6271593"/>
                <a:ext cx="28803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91631" y="619987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31" y="6199874"/>
                <a:ext cx="288032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07391" y="608692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391" y="6086927"/>
                <a:ext cx="28803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48188" y="281593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88" y="2815931"/>
                <a:ext cx="288032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6383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2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3" grpId="0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Volumes of Revolution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751538" y="1340768"/>
            <a:ext cx="4038" cy="52565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5576" y="3789040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751539" y="1305899"/>
            <a:ext cx="3370521" cy="1435139"/>
          </a:xfrm>
          <a:custGeom>
            <a:avLst/>
            <a:gdLst>
              <a:gd name="connsiteX0" fmla="*/ 0 w 3370521"/>
              <a:gd name="connsiteY0" fmla="*/ 606056 h 1435139"/>
              <a:gd name="connsiteX1" fmla="*/ 616688 w 3370521"/>
              <a:gd name="connsiteY1" fmla="*/ 1148316 h 1435139"/>
              <a:gd name="connsiteX2" fmla="*/ 1095153 w 3370521"/>
              <a:gd name="connsiteY2" fmla="*/ 1414130 h 1435139"/>
              <a:gd name="connsiteX3" fmla="*/ 1594884 w 3370521"/>
              <a:gd name="connsiteY3" fmla="*/ 1392865 h 1435139"/>
              <a:gd name="connsiteX4" fmla="*/ 2062716 w 3370521"/>
              <a:gd name="connsiteY4" fmla="*/ 1190846 h 1435139"/>
              <a:gd name="connsiteX5" fmla="*/ 2743200 w 3370521"/>
              <a:gd name="connsiteY5" fmla="*/ 691116 h 1435139"/>
              <a:gd name="connsiteX6" fmla="*/ 3370521 w 3370521"/>
              <a:gd name="connsiteY6" fmla="*/ 0 h 14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0521" h="1435139">
                <a:moveTo>
                  <a:pt x="0" y="606056"/>
                </a:moveTo>
                <a:cubicBezTo>
                  <a:pt x="217081" y="809846"/>
                  <a:pt x="434162" y="1013637"/>
                  <a:pt x="616688" y="1148316"/>
                </a:cubicBezTo>
                <a:cubicBezTo>
                  <a:pt x="799214" y="1282995"/>
                  <a:pt x="932120" y="1373372"/>
                  <a:pt x="1095153" y="1414130"/>
                </a:cubicBezTo>
                <a:cubicBezTo>
                  <a:pt x="1258186" y="1454888"/>
                  <a:pt x="1433624" y="1430079"/>
                  <a:pt x="1594884" y="1392865"/>
                </a:cubicBezTo>
                <a:cubicBezTo>
                  <a:pt x="1756144" y="1355651"/>
                  <a:pt x="1871330" y="1307804"/>
                  <a:pt x="2062716" y="1190846"/>
                </a:cubicBezTo>
                <a:cubicBezTo>
                  <a:pt x="2254102" y="1073888"/>
                  <a:pt x="2525233" y="889590"/>
                  <a:pt x="2743200" y="691116"/>
                </a:cubicBezTo>
                <a:cubicBezTo>
                  <a:pt x="2961167" y="492642"/>
                  <a:pt x="3165844" y="246321"/>
                  <a:pt x="337052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V="1">
            <a:off x="751538" y="4725144"/>
            <a:ext cx="3370521" cy="1435139"/>
          </a:xfrm>
          <a:custGeom>
            <a:avLst/>
            <a:gdLst>
              <a:gd name="connsiteX0" fmla="*/ 0 w 3370521"/>
              <a:gd name="connsiteY0" fmla="*/ 606056 h 1435139"/>
              <a:gd name="connsiteX1" fmla="*/ 616688 w 3370521"/>
              <a:gd name="connsiteY1" fmla="*/ 1148316 h 1435139"/>
              <a:gd name="connsiteX2" fmla="*/ 1095153 w 3370521"/>
              <a:gd name="connsiteY2" fmla="*/ 1414130 h 1435139"/>
              <a:gd name="connsiteX3" fmla="*/ 1594884 w 3370521"/>
              <a:gd name="connsiteY3" fmla="*/ 1392865 h 1435139"/>
              <a:gd name="connsiteX4" fmla="*/ 2062716 w 3370521"/>
              <a:gd name="connsiteY4" fmla="*/ 1190846 h 1435139"/>
              <a:gd name="connsiteX5" fmla="*/ 2743200 w 3370521"/>
              <a:gd name="connsiteY5" fmla="*/ 691116 h 1435139"/>
              <a:gd name="connsiteX6" fmla="*/ 3370521 w 3370521"/>
              <a:gd name="connsiteY6" fmla="*/ 0 h 14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0521" h="1435139">
                <a:moveTo>
                  <a:pt x="0" y="606056"/>
                </a:moveTo>
                <a:cubicBezTo>
                  <a:pt x="217081" y="809846"/>
                  <a:pt x="434162" y="1013637"/>
                  <a:pt x="616688" y="1148316"/>
                </a:cubicBezTo>
                <a:cubicBezTo>
                  <a:pt x="799214" y="1282995"/>
                  <a:pt x="932120" y="1373372"/>
                  <a:pt x="1095153" y="1414130"/>
                </a:cubicBezTo>
                <a:cubicBezTo>
                  <a:pt x="1258186" y="1454888"/>
                  <a:pt x="1433624" y="1430079"/>
                  <a:pt x="1594884" y="1392865"/>
                </a:cubicBezTo>
                <a:cubicBezTo>
                  <a:pt x="1756144" y="1355651"/>
                  <a:pt x="1871330" y="1307804"/>
                  <a:pt x="2062716" y="1190846"/>
                </a:cubicBezTo>
                <a:cubicBezTo>
                  <a:pt x="2254102" y="1073888"/>
                  <a:pt x="2525233" y="889590"/>
                  <a:pt x="2743200" y="691116"/>
                </a:cubicBezTo>
                <a:cubicBezTo>
                  <a:pt x="2961167" y="492642"/>
                  <a:pt x="3165844" y="246321"/>
                  <a:pt x="337052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85587" y="2246917"/>
            <a:ext cx="400953" cy="298430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16551" y="2583233"/>
            <a:ext cx="347137" cy="230343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918112" y="2753832"/>
            <a:ext cx="367888" cy="199693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457696" y="2583712"/>
            <a:ext cx="402462" cy="230295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955445" y="2286001"/>
            <a:ext cx="425708" cy="29413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455580" y="1860698"/>
            <a:ext cx="435936" cy="367549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6016" y="879103"/>
                <a:ext cx="39957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suppose we spun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about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axis to form a solid (known as a </a:t>
                </a:r>
                <a:r>
                  <a:rPr lang="en-GB" i="1" dirty="0"/>
                  <a:t>volume of revolution</a:t>
                </a:r>
                <a:r>
                  <a:rPr lang="en-GB" dirty="0"/>
                  <a:t>):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879103"/>
                <a:ext cx="3995718" cy="923330"/>
              </a:xfrm>
              <a:prstGeom prst="rect">
                <a:avLst/>
              </a:prstGeom>
              <a:blipFill>
                <a:blip r:embed="rId2"/>
                <a:stretch>
                  <a:fillRect l="-137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813775" y="1939600"/>
            <a:ext cx="1800200" cy="722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Start </a:t>
            </a:r>
            <a:r>
              <a:rPr lang="en-GB" dirty="0" err="1"/>
              <a:t>Fromanimation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2771771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could we use the same principle as before to express the volume? What should we use instead of strips?</a:t>
            </a:r>
          </a:p>
        </p:txBody>
      </p:sp>
      <p:sp>
        <p:nvSpPr>
          <p:cNvPr id="20" name="Can 19"/>
          <p:cNvSpPr/>
          <p:nvPr/>
        </p:nvSpPr>
        <p:spPr>
          <a:xfrm rot="16200000">
            <a:off x="1456280" y="3495837"/>
            <a:ext cx="2299331" cy="482328"/>
          </a:xfrm>
          <a:prstGeom prst="can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n 20"/>
          <p:cNvSpPr/>
          <p:nvPr/>
        </p:nvSpPr>
        <p:spPr>
          <a:xfrm rot="16200000">
            <a:off x="1216313" y="3491919"/>
            <a:ext cx="2047007" cy="487225"/>
          </a:xfrm>
          <a:prstGeom prst="can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n 21"/>
          <p:cNvSpPr/>
          <p:nvPr/>
        </p:nvSpPr>
        <p:spPr>
          <a:xfrm rot="16200000">
            <a:off x="812477" y="3469130"/>
            <a:ext cx="2126122" cy="487225"/>
          </a:xfrm>
          <a:prstGeom prst="can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n 22"/>
          <p:cNvSpPr/>
          <p:nvPr/>
        </p:nvSpPr>
        <p:spPr>
          <a:xfrm rot="16200000">
            <a:off x="294810" y="3459054"/>
            <a:ext cx="2376127" cy="487225"/>
          </a:xfrm>
          <a:prstGeom prst="can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39710" y="4723850"/>
                <a:ext cx="334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10" y="4723850"/>
                <a:ext cx="334742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26964" y="2848485"/>
                <a:ext cx="334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64" y="2848485"/>
                <a:ext cx="33474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endCxn id="21" idx="4"/>
          </p:cNvCxnSpPr>
          <p:nvPr/>
        </p:nvCxnSpPr>
        <p:spPr>
          <a:xfrm flipV="1">
            <a:off x="2234045" y="2712028"/>
            <a:ext cx="5772" cy="10806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26491" y="4206376"/>
                <a:ext cx="4537997" cy="265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We’re summing a bunch of </a:t>
                </a:r>
                <a:r>
                  <a:rPr lang="en-GB" b="1" dirty="0"/>
                  <a:t>infinitely thin cylinders</a:t>
                </a:r>
                <a:r>
                  <a:rPr lang="en-GB" dirty="0"/>
                  <a:t>, each of width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 and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Each has a volume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Thus the volume is: </a:t>
                </a:r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GB" b="1" dirty="0"/>
              </a:p>
              <a:p>
                <a:r>
                  <a:rPr lang="en-GB" sz="1400" dirty="0"/>
                  <a:t>i.e. Square the function and slap a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 on front.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491" y="4206376"/>
                <a:ext cx="4537997" cy="2659639"/>
              </a:xfrm>
              <a:prstGeom prst="rect">
                <a:avLst/>
              </a:prstGeom>
              <a:blipFill rotWithShape="0">
                <a:blip r:embed="rId5"/>
                <a:stretch>
                  <a:fillRect l="-1074" t="-1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038560" y="5065982"/>
            <a:ext cx="1432503" cy="3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87609" y="5904805"/>
            <a:ext cx="3887463" cy="890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26043" y="3702666"/>
            <a:ext cx="1284402" cy="455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Reveal &gt;&gt;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34888" y="369145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888" y="3691459"/>
                <a:ext cx="28803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6182" y="96876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82" y="968766"/>
                <a:ext cx="288032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6383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83380" y="369145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80" y="3691459"/>
                <a:ext cx="28803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32900" y="370237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900" y="3702378"/>
                <a:ext cx="288032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9" grpId="0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7AC92DB-8D8A-4EF9-A198-C1A6AEB9CF66}"/>
              </a:ext>
            </a:extLst>
          </p:cNvPr>
          <p:cNvSpPr/>
          <p:nvPr/>
        </p:nvSpPr>
        <p:spPr>
          <a:xfrm>
            <a:off x="6586538" y="2538413"/>
            <a:ext cx="1466850" cy="1181100"/>
          </a:xfrm>
          <a:custGeom>
            <a:avLst/>
            <a:gdLst>
              <a:gd name="connsiteX0" fmla="*/ 0 w 1466850"/>
              <a:gd name="connsiteY0" fmla="*/ 0 h 1181100"/>
              <a:gd name="connsiteX1" fmla="*/ 4762 w 1466850"/>
              <a:gd name="connsiteY1" fmla="*/ 1181100 h 1181100"/>
              <a:gd name="connsiteX2" fmla="*/ 1466850 w 1466850"/>
              <a:gd name="connsiteY2" fmla="*/ 1171575 h 1181100"/>
              <a:gd name="connsiteX3" fmla="*/ 1366837 w 1466850"/>
              <a:gd name="connsiteY3" fmla="*/ 1047750 h 1181100"/>
              <a:gd name="connsiteX4" fmla="*/ 1262062 w 1466850"/>
              <a:gd name="connsiteY4" fmla="*/ 933450 h 1181100"/>
              <a:gd name="connsiteX5" fmla="*/ 1138237 w 1466850"/>
              <a:gd name="connsiteY5" fmla="*/ 800100 h 1181100"/>
              <a:gd name="connsiteX6" fmla="*/ 1014412 w 1466850"/>
              <a:gd name="connsiteY6" fmla="*/ 671512 h 1181100"/>
              <a:gd name="connsiteX7" fmla="*/ 838200 w 1466850"/>
              <a:gd name="connsiteY7" fmla="*/ 523875 h 1181100"/>
              <a:gd name="connsiteX8" fmla="*/ 709612 w 1466850"/>
              <a:gd name="connsiteY8" fmla="*/ 414337 h 1181100"/>
              <a:gd name="connsiteX9" fmla="*/ 557212 w 1466850"/>
              <a:gd name="connsiteY9" fmla="*/ 290512 h 1181100"/>
              <a:gd name="connsiteX10" fmla="*/ 381000 w 1466850"/>
              <a:gd name="connsiteY10" fmla="*/ 171450 h 1181100"/>
              <a:gd name="connsiteX11" fmla="*/ 214312 w 1466850"/>
              <a:gd name="connsiteY11" fmla="*/ 76200 h 1181100"/>
              <a:gd name="connsiteX12" fmla="*/ 114300 w 1466850"/>
              <a:gd name="connsiteY12" fmla="*/ 28575 h 1181100"/>
              <a:gd name="connsiteX13" fmla="*/ 0 w 1466850"/>
              <a:gd name="connsiteY13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6850" h="1181100">
                <a:moveTo>
                  <a:pt x="0" y="0"/>
                </a:moveTo>
                <a:cubicBezTo>
                  <a:pt x="1587" y="393700"/>
                  <a:pt x="3175" y="787400"/>
                  <a:pt x="4762" y="1181100"/>
                </a:cubicBezTo>
                <a:lnTo>
                  <a:pt x="1466850" y="1171575"/>
                </a:lnTo>
                <a:lnTo>
                  <a:pt x="1366837" y="1047750"/>
                </a:lnTo>
                <a:lnTo>
                  <a:pt x="1262062" y="933450"/>
                </a:lnTo>
                <a:lnTo>
                  <a:pt x="1138237" y="800100"/>
                </a:lnTo>
                <a:lnTo>
                  <a:pt x="1014412" y="671512"/>
                </a:lnTo>
                <a:lnTo>
                  <a:pt x="838200" y="523875"/>
                </a:lnTo>
                <a:lnTo>
                  <a:pt x="709612" y="414337"/>
                </a:lnTo>
                <a:lnTo>
                  <a:pt x="557212" y="290512"/>
                </a:lnTo>
                <a:lnTo>
                  <a:pt x="381000" y="171450"/>
                </a:lnTo>
                <a:lnTo>
                  <a:pt x="214312" y="76200"/>
                </a:lnTo>
                <a:lnTo>
                  <a:pt x="114300" y="285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023B6-C9F5-4784-9FFB-90DACC34FA2B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E46EF31-6129-4802-BA20-4EA8C9A2C3C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7A0184-1B5E-47F3-A937-21F29EE8AC9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BAA94A-DFEB-423A-8218-D5D9AFCD38ED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770485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the region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which is bounded by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-axis,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 and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The region is rotated through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 about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 Find the exact volume of the solid generated.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BAA94A-DFEB-423A-8218-D5D9AFCD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704856" cy="923330"/>
              </a:xfrm>
              <a:prstGeom prst="rect">
                <a:avLst/>
              </a:prstGeom>
              <a:blipFill>
                <a:blip r:embed="rId2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3587AE-C5BE-4078-B22A-776902FF75EE}"/>
              </a:ext>
            </a:extLst>
          </p:cNvPr>
          <p:cNvCxnSpPr/>
          <p:nvPr/>
        </p:nvCxnSpPr>
        <p:spPr>
          <a:xfrm flipV="1">
            <a:off x="6588224" y="2204864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01D289-3592-4D50-AC8E-0F40A8927413}"/>
              </a:ext>
            </a:extLst>
          </p:cNvPr>
          <p:cNvCxnSpPr>
            <a:cxnSpLocks/>
          </p:cNvCxnSpPr>
          <p:nvPr/>
        </p:nvCxnSpPr>
        <p:spPr>
          <a:xfrm>
            <a:off x="6588224" y="3717032"/>
            <a:ext cx="2088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F251F-76D8-456E-A130-DD6617C8BAEF}"/>
                  </a:ext>
                </a:extLst>
              </p:cNvPr>
              <p:cNvSpPr txBox="1"/>
              <p:nvPr/>
            </p:nvSpPr>
            <p:spPr>
              <a:xfrm>
                <a:off x="8562156" y="3526408"/>
                <a:ext cx="467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1F251F-76D8-456E-A130-DD6617C8B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156" y="3526408"/>
                <a:ext cx="4673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5F7A87-22FF-4869-B106-0D2279EAD1B1}"/>
                  </a:ext>
                </a:extLst>
              </p:cNvPr>
              <p:cNvSpPr txBox="1"/>
              <p:nvPr/>
            </p:nvSpPr>
            <p:spPr>
              <a:xfrm>
                <a:off x="6354561" y="1912434"/>
                <a:ext cx="4673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5F7A87-22FF-4869-B106-0D2279EAD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561" y="1912434"/>
                <a:ext cx="46732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6F46F58-2449-4D45-8346-5689C850EC6B}"/>
              </a:ext>
            </a:extLst>
          </p:cNvPr>
          <p:cNvSpPr/>
          <p:nvPr/>
        </p:nvSpPr>
        <p:spPr>
          <a:xfrm>
            <a:off x="6286501" y="2539749"/>
            <a:ext cx="1981200" cy="1511551"/>
          </a:xfrm>
          <a:custGeom>
            <a:avLst/>
            <a:gdLst>
              <a:gd name="connsiteX0" fmla="*/ 1744 w 1982944"/>
              <a:gd name="connsiteY0" fmla="*/ 226857 h 1623857"/>
              <a:gd name="connsiteX1" fmla="*/ 319244 w 1982944"/>
              <a:gd name="connsiteY1" fmla="*/ 112557 h 1623857"/>
              <a:gd name="connsiteX2" fmla="*/ 1982944 w 1982944"/>
              <a:gd name="connsiteY2" fmla="*/ 1623857 h 1623857"/>
              <a:gd name="connsiteX0" fmla="*/ 252224 w 2233424"/>
              <a:gd name="connsiteY0" fmla="*/ 243773 h 1640773"/>
              <a:gd name="connsiteX1" fmla="*/ 569724 w 2233424"/>
              <a:gd name="connsiteY1" fmla="*/ 129473 h 1640773"/>
              <a:gd name="connsiteX2" fmla="*/ 2233424 w 2233424"/>
              <a:gd name="connsiteY2" fmla="*/ 1640773 h 1640773"/>
              <a:gd name="connsiteX0" fmla="*/ 252224 w 2233424"/>
              <a:gd name="connsiteY0" fmla="*/ 243773 h 1640773"/>
              <a:gd name="connsiteX1" fmla="*/ 569724 w 2233424"/>
              <a:gd name="connsiteY1" fmla="*/ 129473 h 1640773"/>
              <a:gd name="connsiteX2" fmla="*/ 2233424 w 2233424"/>
              <a:gd name="connsiteY2" fmla="*/ 1640773 h 1640773"/>
              <a:gd name="connsiteX0" fmla="*/ 125021 w 2106221"/>
              <a:gd name="connsiteY0" fmla="*/ 203157 h 1600157"/>
              <a:gd name="connsiteX1" fmla="*/ 442521 w 2106221"/>
              <a:gd name="connsiteY1" fmla="*/ 88857 h 1600157"/>
              <a:gd name="connsiteX2" fmla="*/ 2106221 w 2106221"/>
              <a:gd name="connsiteY2" fmla="*/ 1600157 h 1600157"/>
              <a:gd name="connsiteX0" fmla="*/ 0 w 1981200"/>
              <a:gd name="connsiteY0" fmla="*/ 119940 h 1516940"/>
              <a:gd name="connsiteX1" fmla="*/ 317500 w 1981200"/>
              <a:gd name="connsiteY1" fmla="*/ 5640 h 1516940"/>
              <a:gd name="connsiteX2" fmla="*/ 1981200 w 1981200"/>
              <a:gd name="connsiteY2" fmla="*/ 1516940 h 1516940"/>
              <a:gd name="connsiteX0" fmla="*/ 0 w 1981200"/>
              <a:gd name="connsiteY0" fmla="*/ 122909 h 1519909"/>
              <a:gd name="connsiteX1" fmla="*/ 317500 w 1981200"/>
              <a:gd name="connsiteY1" fmla="*/ 8609 h 1519909"/>
              <a:gd name="connsiteX2" fmla="*/ 1981200 w 1981200"/>
              <a:gd name="connsiteY2" fmla="*/ 1519909 h 1519909"/>
              <a:gd name="connsiteX0" fmla="*/ 0 w 1981200"/>
              <a:gd name="connsiteY0" fmla="*/ 114448 h 1511448"/>
              <a:gd name="connsiteX1" fmla="*/ 317500 w 1981200"/>
              <a:gd name="connsiteY1" fmla="*/ 148 h 1511448"/>
              <a:gd name="connsiteX2" fmla="*/ 1981200 w 1981200"/>
              <a:gd name="connsiteY2" fmla="*/ 1511448 h 1511448"/>
              <a:gd name="connsiteX0" fmla="*/ 0 w 1981200"/>
              <a:gd name="connsiteY0" fmla="*/ 114551 h 1511551"/>
              <a:gd name="connsiteX1" fmla="*/ 317500 w 1981200"/>
              <a:gd name="connsiteY1" fmla="*/ 251 h 1511551"/>
              <a:gd name="connsiteX2" fmla="*/ 1981200 w 1981200"/>
              <a:gd name="connsiteY2" fmla="*/ 1511551 h 151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1511551">
                <a:moveTo>
                  <a:pt x="0" y="114551"/>
                </a:moveTo>
                <a:cubicBezTo>
                  <a:pt x="107950" y="45759"/>
                  <a:pt x="100013" y="-3982"/>
                  <a:pt x="317500" y="251"/>
                </a:cubicBezTo>
                <a:cubicBezTo>
                  <a:pt x="534987" y="4484"/>
                  <a:pt x="1517650" y="669117"/>
                  <a:pt x="1981200" y="1511551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0F7F68-CBDE-418D-B791-111BA1D68928}"/>
                  </a:ext>
                </a:extLst>
              </p:cNvPr>
              <p:cNvSpPr txBox="1"/>
              <p:nvPr/>
            </p:nvSpPr>
            <p:spPr>
              <a:xfrm>
                <a:off x="6904831" y="309562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0F7F68-CBDE-418D-B791-111BA1D68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31" y="3095626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DCBDA-279C-445B-8606-9BFCE73A3551}"/>
                  </a:ext>
                </a:extLst>
              </p:cNvPr>
              <p:cNvSpPr txBox="1"/>
              <p:nvPr/>
            </p:nvSpPr>
            <p:spPr>
              <a:xfrm>
                <a:off x="7267575" y="2747272"/>
                <a:ext cx="92898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=9−</m:t>
                      </m:r>
                      <m:sSup>
                        <m:sSup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DCBDA-279C-445B-8606-9BFCE73A3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575" y="2747272"/>
                <a:ext cx="928987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799E37-7555-4988-9C32-1F9070899E78}"/>
                  </a:ext>
                </a:extLst>
              </p:cNvPr>
              <p:cNvSpPr txBox="1"/>
              <p:nvPr/>
            </p:nvSpPr>
            <p:spPr>
              <a:xfrm>
                <a:off x="946624" y="2189888"/>
                <a:ext cx="3456384" cy="3688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roots first: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Volume: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9−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81−18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648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648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799E37-7555-4988-9C32-1F9070899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24" y="2189888"/>
                <a:ext cx="3456384" cy="3688702"/>
              </a:xfrm>
              <a:prstGeom prst="rect">
                <a:avLst/>
              </a:prstGeom>
              <a:blipFill>
                <a:blip r:embed="rId7"/>
                <a:stretch>
                  <a:fillRect l="-1411" t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43BEFE-0C0C-491D-ABC8-278E5B42C055}"/>
              </a:ext>
            </a:extLst>
          </p:cNvPr>
          <p:cNvSpPr/>
          <p:nvPr/>
        </p:nvSpPr>
        <p:spPr>
          <a:xfrm>
            <a:off x="467544" y="1983380"/>
            <a:ext cx="4439518" cy="4181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61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19C4C0-9D39-482F-A626-D38308984D6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C6879BF-47D5-4B0A-B5B5-DE8EE92A0D1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124AE2-6036-43B6-809B-AC30CFEA84C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FD40B8-2F0A-4F87-943E-0053BC1063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7979"/>
            <a:ext cx="3623682" cy="1800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C882D1-9769-43E0-B223-534D36B8D7D7}"/>
                  </a:ext>
                </a:extLst>
              </p:cNvPr>
              <p:cNvSpPr/>
              <p:nvPr/>
            </p:nvSpPr>
            <p:spPr>
              <a:xfrm>
                <a:off x="323528" y="1202725"/>
                <a:ext cx="4392488" cy="257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−9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endParaRPr lang="en-GB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finite region </a:t>
                </a:r>
                <a:r>
                  <a:rPr lang="en-GB" sz="1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which is bounded by the curve </a:t>
                </a:r>
                <a:r>
                  <a:rPr lang="en-GB" sz="1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en-GB" sz="1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-axis and the line </a:t>
                </a:r>
                <a:r>
                  <a:rPr lang="en-GB" sz="1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125 is shown shaded in Figure 3. This region is rotated through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360°</m:t>
                    </m:r>
                  </m:oMath>
                </a14:m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about the </a:t>
                </a:r>
                <a:r>
                  <a:rPr lang="en-GB" sz="1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-axis to form a solid of revolution.</a:t>
                </a:r>
                <a:endPara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270510" algn="l"/>
                  </a:tabLst>
                </a:pPr>
                <a:r>
                  <a:rPr lang="en-GB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Use calculus to find the exact value of the volume of the solid of revolution.   </a:t>
                </a:r>
                <a:r>
                  <a:rPr lang="en-GB" sz="1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(5)</a:t>
                </a:r>
                <a:endParaRPr lang="en-GB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C882D1-9769-43E0-B223-534D36B8D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02725"/>
                <a:ext cx="4392488" cy="2571410"/>
              </a:xfrm>
              <a:prstGeom prst="rect">
                <a:avLst/>
              </a:prstGeom>
              <a:blipFill>
                <a:blip r:embed="rId3"/>
                <a:stretch>
                  <a:fillRect l="-416" r="-277" b="-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79D542-E093-4134-80F3-625C2E6A1B66}"/>
              </a:ext>
            </a:extLst>
          </p:cNvPr>
          <p:cNvSpPr txBox="1"/>
          <p:nvPr/>
        </p:nvSpPr>
        <p:spPr>
          <a:xfrm>
            <a:off x="323528" y="826125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2013(R) Q7c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17986-4B8C-4830-9392-CECA84EED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957032"/>
            <a:ext cx="6474792" cy="2343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675B1-1CA4-4BAE-AE33-08A1D6734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6210300"/>
            <a:ext cx="6453518" cy="5301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9DD26E-1196-4CA6-8D4F-3F33E1D6D2E9}"/>
              </a:ext>
            </a:extLst>
          </p:cNvPr>
          <p:cNvSpPr/>
          <p:nvPr/>
        </p:nvSpPr>
        <p:spPr>
          <a:xfrm>
            <a:off x="856746" y="3781403"/>
            <a:ext cx="7027622" cy="2959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Mathematics Year 1</a:t>
            </a:r>
          </a:p>
          <a:p>
            <a:r>
              <a:rPr lang="en-GB" sz="2400" dirty="0"/>
              <a:t>Pages 73-75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640506" y="2262277"/>
            <a:ext cx="7563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Complete before the lesson		</a:t>
            </a:r>
            <a:r>
              <a:rPr lang="en-US" sz="1600" dirty="0" smtClean="0"/>
              <a:t>Q1-2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In Class:			</a:t>
            </a:r>
          </a:p>
          <a:p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					</a:t>
            </a:r>
            <a:r>
              <a:rPr lang="en-US" sz="1600" dirty="0" smtClean="0"/>
              <a:t>Q3-4</a:t>
            </a:r>
            <a:endParaRPr lang="en-US" sz="1600" dirty="0"/>
          </a:p>
          <a:p>
            <a:r>
              <a:rPr lang="en-US" sz="1600" dirty="0">
                <a:solidFill>
                  <a:schemeClr val="accent6"/>
                </a:solidFill>
              </a:rPr>
              <a:t>Amber</a:t>
            </a:r>
            <a:r>
              <a:rPr lang="en-US" sz="1600" dirty="0"/>
              <a:t> 					</a:t>
            </a:r>
            <a:r>
              <a:rPr lang="en-US" sz="1600" dirty="0" smtClean="0"/>
              <a:t>Q5-7</a:t>
            </a:r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					</a:t>
            </a:r>
            <a:r>
              <a:rPr lang="en-US" sz="1600" dirty="0" smtClean="0"/>
              <a:t>Q8-9 </a:t>
            </a:r>
            <a:r>
              <a:rPr lang="en-US" sz="1600" dirty="0"/>
              <a:t>&amp; challenge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163D7E0-6745-4B07-B6A7-EA4CBA01BB22}"/>
              </a:ext>
            </a:extLst>
          </p:cNvPr>
          <p:cNvSpPr/>
          <p:nvPr/>
        </p:nvSpPr>
        <p:spPr>
          <a:xfrm>
            <a:off x="1762125" y="5943600"/>
            <a:ext cx="995363" cy="400050"/>
          </a:xfrm>
          <a:custGeom>
            <a:avLst/>
            <a:gdLst>
              <a:gd name="connsiteX0" fmla="*/ 0 w 995363"/>
              <a:gd name="connsiteY0" fmla="*/ 4763 h 400050"/>
              <a:gd name="connsiteX1" fmla="*/ 4763 w 995363"/>
              <a:gd name="connsiteY1" fmla="*/ 400050 h 400050"/>
              <a:gd name="connsiteX2" fmla="*/ 566738 w 995363"/>
              <a:gd name="connsiteY2" fmla="*/ 385763 h 400050"/>
              <a:gd name="connsiteX3" fmla="*/ 671513 w 995363"/>
              <a:gd name="connsiteY3" fmla="*/ 261938 h 400050"/>
              <a:gd name="connsiteX4" fmla="*/ 800100 w 995363"/>
              <a:gd name="connsiteY4" fmla="*/ 133350 h 400050"/>
              <a:gd name="connsiteX5" fmla="*/ 890588 w 995363"/>
              <a:gd name="connsiteY5" fmla="*/ 57150 h 400050"/>
              <a:gd name="connsiteX6" fmla="*/ 995363 w 995363"/>
              <a:gd name="connsiteY6" fmla="*/ 0 h 400050"/>
              <a:gd name="connsiteX7" fmla="*/ 0 w 995363"/>
              <a:gd name="connsiteY7" fmla="*/ 4763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363" h="400050">
                <a:moveTo>
                  <a:pt x="0" y="4763"/>
                </a:moveTo>
                <a:cubicBezTo>
                  <a:pt x="1588" y="136525"/>
                  <a:pt x="3175" y="268288"/>
                  <a:pt x="4763" y="400050"/>
                </a:cubicBezTo>
                <a:lnTo>
                  <a:pt x="566738" y="385763"/>
                </a:lnTo>
                <a:lnTo>
                  <a:pt x="671513" y="261938"/>
                </a:lnTo>
                <a:lnTo>
                  <a:pt x="800100" y="133350"/>
                </a:lnTo>
                <a:lnTo>
                  <a:pt x="890588" y="57150"/>
                </a:lnTo>
                <a:lnTo>
                  <a:pt x="995363" y="0"/>
                </a:lnTo>
                <a:lnTo>
                  <a:pt x="0" y="476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39D115-1B8A-4164-8E46-0D595DC2069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222C6473-8375-4EEA-BCA4-E9BD8F3C5312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Revolving around the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3200" dirty="0"/>
                    <a:t>-axis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222C6473-8375-4EEA-BCA4-E9BD8F3C53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7D0E023-B1F4-4D5B-868C-109D3AF048A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350167-3275-4364-A7E0-614D2D3BC4FC}"/>
              </a:ext>
            </a:extLst>
          </p:cNvPr>
          <p:cNvGrpSpPr/>
          <p:nvPr/>
        </p:nvGrpSpPr>
        <p:grpSpPr>
          <a:xfrm rot="16200000">
            <a:off x="568409" y="780994"/>
            <a:ext cx="2668534" cy="2594079"/>
            <a:chOff x="740202" y="1340768"/>
            <a:chExt cx="5351637" cy="565391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9B8765E-EF25-405F-9110-CE9CFA4C75A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751538" y="1340768"/>
              <a:ext cx="4039" cy="52565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D047DCD-C79A-45DF-98CB-49DF4627582F}"/>
                </a:ext>
              </a:extLst>
            </p:cNvPr>
            <p:cNvCxnSpPr/>
            <p:nvPr/>
          </p:nvCxnSpPr>
          <p:spPr>
            <a:xfrm>
              <a:off x="755576" y="3789040"/>
              <a:ext cx="46085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1A7274-9B7A-473A-8F5F-89319E9669C7}"/>
                </a:ext>
              </a:extLst>
            </p:cNvPr>
            <p:cNvSpPr/>
            <p:nvPr/>
          </p:nvSpPr>
          <p:spPr>
            <a:xfrm flipV="1">
              <a:off x="751539" y="4151101"/>
              <a:ext cx="4392477" cy="1403122"/>
            </a:xfrm>
            <a:custGeom>
              <a:avLst/>
              <a:gdLst>
                <a:gd name="connsiteX0" fmla="*/ 0 w 3370521"/>
                <a:gd name="connsiteY0" fmla="*/ 606056 h 1435139"/>
                <a:gd name="connsiteX1" fmla="*/ 616688 w 3370521"/>
                <a:gd name="connsiteY1" fmla="*/ 1148316 h 1435139"/>
                <a:gd name="connsiteX2" fmla="*/ 1095153 w 3370521"/>
                <a:gd name="connsiteY2" fmla="*/ 1414130 h 1435139"/>
                <a:gd name="connsiteX3" fmla="*/ 1594884 w 3370521"/>
                <a:gd name="connsiteY3" fmla="*/ 1392865 h 1435139"/>
                <a:gd name="connsiteX4" fmla="*/ 2062716 w 3370521"/>
                <a:gd name="connsiteY4" fmla="*/ 1190846 h 1435139"/>
                <a:gd name="connsiteX5" fmla="*/ 2743200 w 3370521"/>
                <a:gd name="connsiteY5" fmla="*/ 691116 h 1435139"/>
                <a:gd name="connsiteX6" fmla="*/ 3370521 w 3370521"/>
                <a:gd name="connsiteY6" fmla="*/ 0 h 1435139"/>
                <a:gd name="connsiteX0" fmla="*/ 0 w 3370521"/>
                <a:gd name="connsiteY0" fmla="*/ 606056 h 1406674"/>
                <a:gd name="connsiteX1" fmla="*/ 616688 w 3370521"/>
                <a:gd name="connsiteY1" fmla="*/ 1148316 h 1406674"/>
                <a:gd name="connsiteX2" fmla="*/ 1085604 w 3370521"/>
                <a:gd name="connsiteY2" fmla="*/ 1362231 h 1406674"/>
                <a:gd name="connsiteX3" fmla="*/ 1594884 w 3370521"/>
                <a:gd name="connsiteY3" fmla="*/ 1392865 h 1406674"/>
                <a:gd name="connsiteX4" fmla="*/ 2062716 w 3370521"/>
                <a:gd name="connsiteY4" fmla="*/ 1190846 h 1406674"/>
                <a:gd name="connsiteX5" fmla="*/ 2743200 w 3370521"/>
                <a:gd name="connsiteY5" fmla="*/ 691116 h 1406674"/>
                <a:gd name="connsiteX6" fmla="*/ 3370521 w 3370521"/>
                <a:gd name="connsiteY6" fmla="*/ 0 h 1406674"/>
                <a:gd name="connsiteX0" fmla="*/ 0 w 3370521"/>
                <a:gd name="connsiteY0" fmla="*/ 606056 h 1377335"/>
                <a:gd name="connsiteX1" fmla="*/ 616688 w 3370521"/>
                <a:gd name="connsiteY1" fmla="*/ 1148316 h 1377335"/>
                <a:gd name="connsiteX2" fmla="*/ 1085604 w 3370521"/>
                <a:gd name="connsiteY2" fmla="*/ 1362231 h 1377335"/>
                <a:gd name="connsiteX3" fmla="*/ 1594884 w 3370521"/>
                <a:gd name="connsiteY3" fmla="*/ 1340965 h 1377335"/>
                <a:gd name="connsiteX4" fmla="*/ 2062716 w 3370521"/>
                <a:gd name="connsiteY4" fmla="*/ 1190846 h 1377335"/>
                <a:gd name="connsiteX5" fmla="*/ 2743200 w 3370521"/>
                <a:gd name="connsiteY5" fmla="*/ 691116 h 1377335"/>
                <a:gd name="connsiteX6" fmla="*/ 3370521 w 3370521"/>
                <a:gd name="connsiteY6" fmla="*/ 0 h 1377335"/>
                <a:gd name="connsiteX0" fmla="*/ 0 w 3370521"/>
                <a:gd name="connsiteY0" fmla="*/ 606056 h 1362776"/>
                <a:gd name="connsiteX1" fmla="*/ 616688 w 3370521"/>
                <a:gd name="connsiteY1" fmla="*/ 1148316 h 1362776"/>
                <a:gd name="connsiteX2" fmla="*/ 1085603 w 3370521"/>
                <a:gd name="connsiteY2" fmla="*/ 1341470 h 1362776"/>
                <a:gd name="connsiteX3" fmla="*/ 1594884 w 3370521"/>
                <a:gd name="connsiteY3" fmla="*/ 1340965 h 1362776"/>
                <a:gd name="connsiteX4" fmla="*/ 2062716 w 3370521"/>
                <a:gd name="connsiteY4" fmla="*/ 1190846 h 1362776"/>
                <a:gd name="connsiteX5" fmla="*/ 2743200 w 3370521"/>
                <a:gd name="connsiteY5" fmla="*/ 691116 h 1362776"/>
                <a:gd name="connsiteX6" fmla="*/ 3370521 w 3370521"/>
                <a:gd name="connsiteY6" fmla="*/ 0 h 1362776"/>
                <a:gd name="connsiteX0" fmla="*/ 0 w 3370521"/>
                <a:gd name="connsiteY0" fmla="*/ 606056 h 1549245"/>
                <a:gd name="connsiteX1" fmla="*/ 616688 w 3370521"/>
                <a:gd name="connsiteY1" fmla="*/ 1148316 h 1549245"/>
                <a:gd name="connsiteX2" fmla="*/ 1085603 w 3370521"/>
                <a:gd name="connsiteY2" fmla="*/ 1341470 h 1549245"/>
                <a:gd name="connsiteX3" fmla="*/ 1594884 w 3370521"/>
                <a:gd name="connsiteY3" fmla="*/ 1340965 h 1549245"/>
                <a:gd name="connsiteX4" fmla="*/ 2253735 w 3370521"/>
                <a:gd name="connsiteY4" fmla="*/ 1523009 h 1549245"/>
                <a:gd name="connsiteX5" fmla="*/ 2743200 w 3370521"/>
                <a:gd name="connsiteY5" fmla="*/ 691116 h 1549245"/>
                <a:gd name="connsiteX6" fmla="*/ 3370521 w 3370521"/>
                <a:gd name="connsiteY6" fmla="*/ 0 h 1549245"/>
                <a:gd name="connsiteX0" fmla="*/ 0 w 3454470"/>
                <a:gd name="connsiteY0" fmla="*/ 606056 h 1885063"/>
                <a:gd name="connsiteX1" fmla="*/ 616688 w 3454470"/>
                <a:gd name="connsiteY1" fmla="*/ 1148316 h 1885063"/>
                <a:gd name="connsiteX2" fmla="*/ 1085603 w 3454470"/>
                <a:gd name="connsiteY2" fmla="*/ 1341470 h 1885063"/>
                <a:gd name="connsiteX3" fmla="*/ 1594884 w 3454470"/>
                <a:gd name="connsiteY3" fmla="*/ 1340965 h 1885063"/>
                <a:gd name="connsiteX4" fmla="*/ 2253735 w 3454470"/>
                <a:gd name="connsiteY4" fmla="*/ 1523009 h 1885063"/>
                <a:gd name="connsiteX5" fmla="*/ 3392668 w 3454470"/>
                <a:gd name="connsiteY5" fmla="*/ 1832931 h 1885063"/>
                <a:gd name="connsiteX6" fmla="*/ 3370521 w 3454470"/>
                <a:gd name="connsiteY6" fmla="*/ 0 h 1885063"/>
                <a:gd name="connsiteX0" fmla="*/ 0 w 4392478"/>
                <a:gd name="connsiteY0" fmla="*/ 1 h 1437376"/>
                <a:gd name="connsiteX1" fmla="*/ 616688 w 4392478"/>
                <a:gd name="connsiteY1" fmla="*/ 542261 h 1437376"/>
                <a:gd name="connsiteX2" fmla="*/ 1085603 w 4392478"/>
                <a:gd name="connsiteY2" fmla="*/ 735415 h 1437376"/>
                <a:gd name="connsiteX3" fmla="*/ 1594884 w 4392478"/>
                <a:gd name="connsiteY3" fmla="*/ 734910 h 1437376"/>
                <a:gd name="connsiteX4" fmla="*/ 2253735 w 4392478"/>
                <a:gd name="connsiteY4" fmla="*/ 916954 h 1437376"/>
                <a:gd name="connsiteX5" fmla="*/ 3392668 w 4392478"/>
                <a:gd name="connsiteY5" fmla="*/ 1226876 h 1437376"/>
                <a:gd name="connsiteX6" fmla="*/ 4392478 w 4392478"/>
                <a:gd name="connsiteY6" fmla="*/ 1376543 h 1437376"/>
                <a:gd name="connsiteX0" fmla="*/ 0 w 4392478"/>
                <a:gd name="connsiteY0" fmla="*/ 1 h 1490768"/>
                <a:gd name="connsiteX1" fmla="*/ 616688 w 4392478"/>
                <a:gd name="connsiteY1" fmla="*/ 542261 h 1490768"/>
                <a:gd name="connsiteX2" fmla="*/ 1085603 w 4392478"/>
                <a:gd name="connsiteY2" fmla="*/ 735415 h 1490768"/>
                <a:gd name="connsiteX3" fmla="*/ 1594884 w 4392478"/>
                <a:gd name="connsiteY3" fmla="*/ 734910 h 1490768"/>
                <a:gd name="connsiteX4" fmla="*/ 2253735 w 4392478"/>
                <a:gd name="connsiteY4" fmla="*/ 916954 h 1490768"/>
                <a:gd name="connsiteX5" fmla="*/ 3392668 w 4392478"/>
                <a:gd name="connsiteY5" fmla="*/ 1226876 h 1490768"/>
                <a:gd name="connsiteX6" fmla="*/ 4392478 w 4392478"/>
                <a:gd name="connsiteY6" fmla="*/ 1376543 h 1490768"/>
                <a:gd name="connsiteX0" fmla="*/ 0 w 4392478"/>
                <a:gd name="connsiteY0" fmla="*/ 1 h 1490768"/>
                <a:gd name="connsiteX1" fmla="*/ 616688 w 4392478"/>
                <a:gd name="connsiteY1" fmla="*/ 542261 h 1490768"/>
                <a:gd name="connsiteX2" fmla="*/ 1085603 w 4392478"/>
                <a:gd name="connsiteY2" fmla="*/ 735415 h 1490768"/>
                <a:gd name="connsiteX3" fmla="*/ 1594884 w 4392478"/>
                <a:gd name="connsiteY3" fmla="*/ 734910 h 1490768"/>
                <a:gd name="connsiteX4" fmla="*/ 2253735 w 4392478"/>
                <a:gd name="connsiteY4" fmla="*/ 916954 h 1490768"/>
                <a:gd name="connsiteX5" fmla="*/ 3392668 w 4392478"/>
                <a:gd name="connsiteY5" fmla="*/ 1226876 h 1490768"/>
                <a:gd name="connsiteX6" fmla="*/ 4392478 w 4392478"/>
                <a:gd name="connsiteY6" fmla="*/ 1376543 h 1490768"/>
                <a:gd name="connsiteX0" fmla="*/ 0 w 4392478"/>
                <a:gd name="connsiteY0" fmla="*/ 1 h 1403122"/>
                <a:gd name="connsiteX1" fmla="*/ 616688 w 4392478"/>
                <a:gd name="connsiteY1" fmla="*/ 542261 h 1403122"/>
                <a:gd name="connsiteX2" fmla="*/ 1085603 w 4392478"/>
                <a:gd name="connsiteY2" fmla="*/ 735415 h 1403122"/>
                <a:gd name="connsiteX3" fmla="*/ 1594884 w 4392478"/>
                <a:gd name="connsiteY3" fmla="*/ 734910 h 1403122"/>
                <a:gd name="connsiteX4" fmla="*/ 2253735 w 4392478"/>
                <a:gd name="connsiteY4" fmla="*/ 916954 h 1403122"/>
                <a:gd name="connsiteX5" fmla="*/ 3392668 w 4392478"/>
                <a:gd name="connsiteY5" fmla="*/ 1226876 h 1403122"/>
                <a:gd name="connsiteX6" fmla="*/ 4392478 w 4392478"/>
                <a:gd name="connsiteY6" fmla="*/ 1376543 h 14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2478" h="1403122">
                  <a:moveTo>
                    <a:pt x="0" y="1"/>
                  </a:moveTo>
                  <a:cubicBezTo>
                    <a:pt x="217081" y="203791"/>
                    <a:pt x="435754" y="419692"/>
                    <a:pt x="616688" y="542261"/>
                  </a:cubicBezTo>
                  <a:cubicBezTo>
                    <a:pt x="797622" y="664830"/>
                    <a:pt x="922570" y="703307"/>
                    <a:pt x="1085603" y="735415"/>
                  </a:cubicBezTo>
                  <a:cubicBezTo>
                    <a:pt x="1248636" y="767523"/>
                    <a:pt x="1400195" y="704654"/>
                    <a:pt x="1594884" y="734910"/>
                  </a:cubicBezTo>
                  <a:cubicBezTo>
                    <a:pt x="1789573" y="765167"/>
                    <a:pt x="1954104" y="834960"/>
                    <a:pt x="2253735" y="916954"/>
                  </a:cubicBezTo>
                  <a:lnTo>
                    <a:pt x="3392668" y="1226876"/>
                  </a:lnTo>
                  <a:cubicBezTo>
                    <a:pt x="3973572" y="1422850"/>
                    <a:pt x="4082739" y="1425641"/>
                    <a:pt x="4392478" y="137654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2E7CDD-49A8-4898-B5CC-C5BFED8F2B1B}"/>
                </a:ext>
              </a:extLst>
            </p:cNvPr>
            <p:cNvSpPr/>
            <p:nvPr/>
          </p:nvSpPr>
          <p:spPr>
            <a:xfrm>
              <a:off x="955033" y="2408174"/>
              <a:ext cx="331508" cy="282304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FFA1F4-8895-4229-83E5-DA4A18251FEF}"/>
                </a:ext>
              </a:extLst>
            </p:cNvPr>
            <p:cNvSpPr/>
            <p:nvPr/>
          </p:nvSpPr>
          <p:spPr>
            <a:xfrm>
              <a:off x="1416551" y="2583233"/>
              <a:ext cx="347137" cy="230343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36216E-4944-4845-93EB-D55C25A83050}"/>
                </a:ext>
              </a:extLst>
            </p:cNvPr>
            <p:cNvSpPr/>
            <p:nvPr/>
          </p:nvSpPr>
          <p:spPr>
            <a:xfrm>
              <a:off x="1918112" y="2753832"/>
              <a:ext cx="367888" cy="199693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7592A2-6D80-4038-B4AD-B55DC3A17E9F}"/>
                </a:ext>
              </a:extLst>
            </p:cNvPr>
            <p:cNvSpPr/>
            <p:nvPr/>
          </p:nvSpPr>
          <p:spPr>
            <a:xfrm>
              <a:off x="2550056" y="2823383"/>
              <a:ext cx="310106" cy="193069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854F41-1929-411C-91FB-DED5C5EE2F43}"/>
                </a:ext>
              </a:extLst>
            </p:cNvPr>
            <p:cNvSpPr/>
            <p:nvPr/>
          </p:nvSpPr>
          <p:spPr>
            <a:xfrm>
              <a:off x="3056259" y="2968706"/>
              <a:ext cx="324894" cy="160891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0932C1-44A8-4F97-B61F-747D66E01F7D}"/>
                </a:ext>
              </a:extLst>
            </p:cNvPr>
            <p:cNvSpPr/>
            <p:nvPr/>
          </p:nvSpPr>
          <p:spPr>
            <a:xfrm>
              <a:off x="3552911" y="3114029"/>
              <a:ext cx="290856" cy="129750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an 19">
              <a:extLst>
                <a:ext uri="{FF2B5EF4-FFF2-40B4-BE49-F238E27FC236}">
                  <a16:creationId xmlns:a16="http://schemas.microsoft.com/office/drawing/2014/main" id="{0F0E1A02-39CE-4F75-BAF5-2F0ACB91EC59}"/>
                </a:ext>
              </a:extLst>
            </p:cNvPr>
            <p:cNvSpPr/>
            <p:nvPr/>
          </p:nvSpPr>
          <p:spPr>
            <a:xfrm rot="16200000">
              <a:off x="1671744" y="3537180"/>
              <a:ext cx="1868413" cy="482327"/>
            </a:xfrm>
            <a:prstGeom prst="can">
              <a:avLst/>
            </a:prstGeom>
            <a:solidFill>
              <a:schemeClr val="accent1">
                <a:alpha val="9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an 20">
              <a:extLst>
                <a:ext uri="{FF2B5EF4-FFF2-40B4-BE49-F238E27FC236}">
                  <a16:creationId xmlns:a16="http://schemas.microsoft.com/office/drawing/2014/main" id="{37488128-E37F-450B-BC70-49070504C078}"/>
                </a:ext>
              </a:extLst>
            </p:cNvPr>
            <p:cNvSpPr/>
            <p:nvPr/>
          </p:nvSpPr>
          <p:spPr>
            <a:xfrm rot="16200000">
              <a:off x="1230470" y="3506073"/>
              <a:ext cx="2018698" cy="487224"/>
            </a:xfrm>
            <a:prstGeom prst="can">
              <a:avLst/>
            </a:prstGeom>
            <a:solidFill>
              <a:schemeClr val="accent1">
                <a:alpha val="9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n 21">
              <a:extLst>
                <a:ext uri="{FF2B5EF4-FFF2-40B4-BE49-F238E27FC236}">
                  <a16:creationId xmlns:a16="http://schemas.microsoft.com/office/drawing/2014/main" id="{4C1D040B-D8CF-42CC-BE20-AC0CF7A5B9AA}"/>
                </a:ext>
              </a:extLst>
            </p:cNvPr>
            <p:cNvSpPr/>
            <p:nvPr/>
          </p:nvSpPr>
          <p:spPr>
            <a:xfrm rot="16200000">
              <a:off x="837047" y="3493697"/>
              <a:ext cx="2076987" cy="487224"/>
            </a:xfrm>
            <a:prstGeom prst="can">
              <a:avLst/>
            </a:prstGeom>
            <a:solidFill>
              <a:schemeClr val="accent1">
                <a:alpha val="9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n 22">
              <a:extLst>
                <a:ext uri="{FF2B5EF4-FFF2-40B4-BE49-F238E27FC236}">
                  <a16:creationId xmlns:a16="http://schemas.microsoft.com/office/drawing/2014/main" id="{FE35C591-985D-43AE-B90E-E92809CD1C4B}"/>
                </a:ext>
              </a:extLst>
            </p:cNvPr>
            <p:cNvSpPr/>
            <p:nvPr/>
          </p:nvSpPr>
          <p:spPr>
            <a:xfrm rot="16200000">
              <a:off x="360970" y="3525212"/>
              <a:ext cx="2243812" cy="487224"/>
            </a:xfrm>
            <a:prstGeom prst="can">
              <a:avLst/>
            </a:prstGeom>
            <a:solidFill>
              <a:schemeClr val="accent1">
                <a:alpha val="9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97AD90-09E5-41A0-9D0B-7E3A9775BE15}"/>
                    </a:ext>
                  </a:extLst>
                </p:cNvPr>
                <p:cNvSpPr txBox="1"/>
                <p:nvPr/>
              </p:nvSpPr>
              <p:spPr>
                <a:xfrm rot="5400000">
                  <a:off x="2101738" y="4507036"/>
                  <a:ext cx="363799" cy="740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197AD90-09E5-41A0-9D0B-7E3A9775B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101738" y="4507036"/>
                  <a:ext cx="363799" cy="740681"/>
                </a:xfrm>
                <a:prstGeom prst="rect">
                  <a:avLst/>
                </a:prstGeom>
                <a:blipFill>
                  <a:blip r:embed="rId3"/>
                  <a:stretch>
                    <a:fillRect l="-14815" r="-177778"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34B9AE-E5C1-4DD6-980F-0730A9ED8F67}"/>
                    </a:ext>
                  </a:extLst>
                </p:cNvPr>
                <p:cNvSpPr txBox="1"/>
                <p:nvPr/>
              </p:nvSpPr>
              <p:spPr>
                <a:xfrm rot="5400000">
                  <a:off x="2109279" y="3955313"/>
                  <a:ext cx="835542" cy="740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34B9AE-E5C1-4DD6-980F-0730A9ED8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2109279" y="3955313"/>
                  <a:ext cx="835542" cy="7406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9A1C4-8402-4B3A-B128-1100E97DD1B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765635" y="4280724"/>
              <a:ext cx="962520" cy="49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1D3C9A-DBB5-4B9D-B136-F876EBF891B1}"/>
                    </a:ext>
                  </a:extLst>
                </p:cNvPr>
                <p:cNvSpPr txBox="1"/>
                <p:nvPr/>
              </p:nvSpPr>
              <p:spPr>
                <a:xfrm rot="5400000">
                  <a:off x="864083" y="6668248"/>
                  <a:ext cx="313035" cy="339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1D3C9A-DBB5-4B9D-B136-F876EBF89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64083" y="6668248"/>
                  <a:ext cx="313035" cy="339833"/>
                </a:xfrm>
                <a:prstGeom prst="rect">
                  <a:avLst/>
                </a:prstGeom>
                <a:blipFill>
                  <a:blip r:embed="rId5"/>
                  <a:stretch>
                    <a:fillRect r="-75000" b="-8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826905D-A2D2-4F67-9068-37A1A0D2D970}"/>
                    </a:ext>
                  </a:extLst>
                </p:cNvPr>
                <p:cNvSpPr txBox="1"/>
                <p:nvPr/>
              </p:nvSpPr>
              <p:spPr>
                <a:xfrm rot="5400000">
                  <a:off x="5368506" y="3411366"/>
                  <a:ext cx="705986" cy="740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826905D-A2D2-4F67-9068-37A1A0D2D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68506" y="3411366"/>
                  <a:ext cx="705986" cy="740680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9A75AB-2F2F-4760-BDC9-9A1AFF99F792}"/>
                    </a:ext>
                  </a:extLst>
                </p:cNvPr>
                <p:cNvSpPr txBox="1"/>
                <p:nvPr/>
              </p:nvSpPr>
              <p:spPr>
                <a:xfrm rot="5400000">
                  <a:off x="931080" y="3200271"/>
                  <a:ext cx="652787" cy="7406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9A75AB-2F2F-4760-BDC9-9A1AFF99F7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31080" y="3200271"/>
                  <a:ext cx="652787" cy="74068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BB31D3E-2F69-4C43-BD4A-ED0C99635F35}"/>
                    </a:ext>
                  </a:extLst>
                </p:cNvPr>
                <p:cNvSpPr txBox="1"/>
                <p:nvPr/>
              </p:nvSpPr>
              <p:spPr>
                <a:xfrm rot="5400000">
                  <a:off x="3013798" y="3260022"/>
                  <a:ext cx="313035" cy="339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BB31D3E-2F69-4C43-BD4A-ED0C99635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013798" y="3260022"/>
                  <a:ext cx="313035" cy="339833"/>
                </a:xfrm>
                <a:prstGeom prst="rect">
                  <a:avLst/>
                </a:prstGeom>
                <a:blipFill>
                  <a:blip r:embed="rId8"/>
                  <a:stretch>
                    <a:fillRect l="-8696" r="-100000" b="-103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CEF19EF-ECAB-43B6-AAB0-CE4B43A6AD3D}"/>
                </a:ext>
              </a:extLst>
            </p:cNvPr>
            <p:cNvSpPr/>
            <p:nvPr/>
          </p:nvSpPr>
          <p:spPr>
            <a:xfrm rot="10800000" flipH="1" flipV="1">
              <a:off x="740202" y="1991215"/>
              <a:ext cx="4392477" cy="1403122"/>
            </a:xfrm>
            <a:custGeom>
              <a:avLst/>
              <a:gdLst>
                <a:gd name="connsiteX0" fmla="*/ 0 w 3370521"/>
                <a:gd name="connsiteY0" fmla="*/ 606056 h 1435139"/>
                <a:gd name="connsiteX1" fmla="*/ 616688 w 3370521"/>
                <a:gd name="connsiteY1" fmla="*/ 1148316 h 1435139"/>
                <a:gd name="connsiteX2" fmla="*/ 1095153 w 3370521"/>
                <a:gd name="connsiteY2" fmla="*/ 1414130 h 1435139"/>
                <a:gd name="connsiteX3" fmla="*/ 1594884 w 3370521"/>
                <a:gd name="connsiteY3" fmla="*/ 1392865 h 1435139"/>
                <a:gd name="connsiteX4" fmla="*/ 2062716 w 3370521"/>
                <a:gd name="connsiteY4" fmla="*/ 1190846 h 1435139"/>
                <a:gd name="connsiteX5" fmla="*/ 2743200 w 3370521"/>
                <a:gd name="connsiteY5" fmla="*/ 691116 h 1435139"/>
                <a:gd name="connsiteX6" fmla="*/ 3370521 w 3370521"/>
                <a:gd name="connsiteY6" fmla="*/ 0 h 1435139"/>
                <a:gd name="connsiteX0" fmla="*/ 0 w 3370521"/>
                <a:gd name="connsiteY0" fmla="*/ 606056 h 1406674"/>
                <a:gd name="connsiteX1" fmla="*/ 616688 w 3370521"/>
                <a:gd name="connsiteY1" fmla="*/ 1148316 h 1406674"/>
                <a:gd name="connsiteX2" fmla="*/ 1085604 w 3370521"/>
                <a:gd name="connsiteY2" fmla="*/ 1362231 h 1406674"/>
                <a:gd name="connsiteX3" fmla="*/ 1594884 w 3370521"/>
                <a:gd name="connsiteY3" fmla="*/ 1392865 h 1406674"/>
                <a:gd name="connsiteX4" fmla="*/ 2062716 w 3370521"/>
                <a:gd name="connsiteY4" fmla="*/ 1190846 h 1406674"/>
                <a:gd name="connsiteX5" fmla="*/ 2743200 w 3370521"/>
                <a:gd name="connsiteY5" fmla="*/ 691116 h 1406674"/>
                <a:gd name="connsiteX6" fmla="*/ 3370521 w 3370521"/>
                <a:gd name="connsiteY6" fmla="*/ 0 h 1406674"/>
                <a:gd name="connsiteX0" fmla="*/ 0 w 3370521"/>
                <a:gd name="connsiteY0" fmla="*/ 606056 h 1377335"/>
                <a:gd name="connsiteX1" fmla="*/ 616688 w 3370521"/>
                <a:gd name="connsiteY1" fmla="*/ 1148316 h 1377335"/>
                <a:gd name="connsiteX2" fmla="*/ 1085604 w 3370521"/>
                <a:gd name="connsiteY2" fmla="*/ 1362231 h 1377335"/>
                <a:gd name="connsiteX3" fmla="*/ 1594884 w 3370521"/>
                <a:gd name="connsiteY3" fmla="*/ 1340965 h 1377335"/>
                <a:gd name="connsiteX4" fmla="*/ 2062716 w 3370521"/>
                <a:gd name="connsiteY4" fmla="*/ 1190846 h 1377335"/>
                <a:gd name="connsiteX5" fmla="*/ 2743200 w 3370521"/>
                <a:gd name="connsiteY5" fmla="*/ 691116 h 1377335"/>
                <a:gd name="connsiteX6" fmla="*/ 3370521 w 3370521"/>
                <a:gd name="connsiteY6" fmla="*/ 0 h 1377335"/>
                <a:gd name="connsiteX0" fmla="*/ 0 w 3370521"/>
                <a:gd name="connsiteY0" fmla="*/ 606056 h 1362776"/>
                <a:gd name="connsiteX1" fmla="*/ 616688 w 3370521"/>
                <a:gd name="connsiteY1" fmla="*/ 1148316 h 1362776"/>
                <a:gd name="connsiteX2" fmla="*/ 1085603 w 3370521"/>
                <a:gd name="connsiteY2" fmla="*/ 1341470 h 1362776"/>
                <a:gd name="connsiteX3" fmla="*/ 1594884 w 3370521"/>
                <a:gd name="connsiteY3" fmla="*/ 1340965 h 1362776"/>
                <a:gd name="connsiteX4" fmla="*/ 2062716 w 3370521"/>
                <a:gd name="connsiteY4" fmla="*/ 1190846 h 1362776"/>
                <a:gd name="connsiteX5" fmla="*/ 2743200 w 3370521"/>
                <a:gd name="connsiteY5" fmla="*/ 691116 h 1362776"/>
                <a:gd name="connsiteX6" fmla="*/ 3370521 w 3370521"/>
                <a:gd name="connsiteY6" fmla="*/ 0 h 1362776"/>
                <a:gd name="connsiteX0" fmla="*/ 0 w 3370521"/>
                <a:gd name="connsiteY0" fmla="*/ 606056 h 1549245"/>
                <a:gd name="connsiteX1" fmla="*/ 616688 w 3370521"/>
                <a:gd name="connsiteY1" fmla="*/ 1148316 h 1549245"/>
                <a:gd name="connsiteX2" fmla="*/ 1085603 w 3370521"/>
                <a:gd name="connsiteY2" fmla="*/ 1341470 h 1549245"/>
                <a:gd name="connsiteX3" fmla="*/ 1594884 w 3370521"/>
                <a:gd name="connsiteY3" fmla="*/ 1340965 h 1549245"/>
                <a:gd name="connsiteX4" fmla="*/ 2253735 w 3370521"/>
                <a:gd name="connsiteY4" fmla="*/ 1523009 h 1549245"/>
                <a:gd name="connsiteX5" fmla="*/ 2743200 w 3370521"/>
                <a:gd name="connsiteY5" fmla="*/ 691116 h 1549245"/>
                <a:gd name="connsiteX6" fmla="*/ 3370521 w 3370521"/>
                <a:gd name="connsiteY6" fmla="*/ 0 h 1549245"/>
                <a:gd name="connsiteX0" fmla="*/ 0 w 3454470"/>
                <a:gd name="connsiteY0" fmla="*/ 606056 h 1885063"/>
                <a:gd name="connsiteX1" fmla="*/ 616688 w 3454470"/>
                <a:gd name="connsiteY1" fmla="*/ 1148316 h 1885063"/>
                <a:gd name="connsiteX2" fmla="*/ 1085603 w 3454470"/>
                <a:gd name="connsiteY2" fmla="*/ 1341470 h 1885063"/>
                <a:gd name="connsiteX3" fmla="*/ 1594884 w 3454470"/>
                <a:gd name="connsiteY3" fmla="*/ 1340965 h 1885063"/>
                <a:gd name="connsiteX4" fmla="*/ 2253735 w 3454470"/>
                <a:gd name="connsiteY4" fmla="*/ 1523009 h 1885063"/>
                <a:gd name="connsiteX5" fmla="*/ 3392668 w 3454470"/>
                <a:gd name="connsiteY5" fmla="*/ 1832931 h 1885063"/>
                <a:gd name="connsiteX6" fmla="*/ 3370521 w 3454470"/>
                <a:gd name="connsiteY6" fmla="*/ 0 h 1885063"/>
                <a:gd name="connsiteX0" fmla="*/ 0 w 4392478"/>
                <a:gd name="connsiteY0" fmla="*/ 1 h 1437376"/>
                <a:gd name="connsiteX1" fmla="*/ 616688 w 4392478"/>
                <a:gd name="connsiteY1" fmla="*/ 542261 h 1437376"/>
                <a:gd name="connsiteX2" fmla="*/ 1085603 w 4392478"/>
                <a:gd name="connsiteY2" fmla="*/ 735415 h 1437376"/>
                <a:gd name="connsiteX3" fmla="*/ 1594884 w 4392478"/>
                <a:gd name="connsiteY3" fmla="*/ 734910 h 1437376"/>
                <a:gd name="connsiteX4" fmla="*/ 2253735 w 4392478"/>
                <a:gd name="connsiteY4" fmla="*/ 916954 h 1437376"/>
                <a:gd name="connsiteX5" fmla="*/ 3392668 w 4392478"/>
                <a:gd name="connsiteY5" fmla="*/ 1226876 h 1437376"/>
                <a:gd name="connsiteX6" fmla="*/ 4392478 w 4392478"/>
                <a:gd name="connsiteY6" fmla="*/ 1376543 h 1437376"/>
                <a:gd name="connsiteX0" fmla="*/ 0 w 4392478"/>
                <a:gd name="connsiteY0" fmla="*/ 1 h 1490768"/>
                <a:gd name="connsiteX1" fmla="*/ 616688 w 4392478"/>
                <a:gd name="connsiteY1" fmla="*/ 542261 h 1490768"/>
                <a:gd name="connsiteX2" fmla="*/ 1085603 w 4392478"/>
                <a:gd name="connsiteY2" fmla="*/ 735415 h 1490768"/>
                <a:gd name="connsiteX3" fmla="*/ 1594884 w 4392478"/>
                <a:gd name="connsiteY3" fmla="*/ 734910 h 1490768"/>
                <a:gd name="connsiteX4" fmla="*/ 2253735 w 4392478"/>
                <a:gd name="connsiteY4" fmla="*/ 916954 h 1490768"/>
                <a:gd name="connsiteX5" fmla="*/ 3392668 w 4392478"/>
                <a:gd name="connsiteY5" fmla="*/ 1226876 h 1490768"/>
                <a:gd name="connsiteX6" fmla="*/ 4392478 w 4392478"/>
                <a:gd name="connsiteY6" fmla="*/ 1376543 h 1490768"/>
                <a:gd name="connsiteX0" fmla="*/ 0 w 4392478"/>
                <a:gd name="connsiteY0" fmla="*/ 1 h 1490768"/>
                <a:gd name="connsiteX1" fmla="*/ 616688 w 4392478"/>
                <a:gd name="connsiteY1" fmla="*/ 542261 h 1490768"/>
                <a:gd name="connsiteX2" fmla="*/ 1085603 w 4392478"/>
                <a:gd name="connsiteY2" fmla="*/ 735415 h 1490768"/>
                <a:gd name="connsiteX3" fmla="*/ 1594884 w 4392478"/>
                <a:gd name="connsiteY3" fmla="*/ 734910 h 1490768"/>
                <a:gd name="connsiteX4" fmla="*/ 2253735 w 4392478"/>
                <a:gd name="connsiteY4" fmla="*/ 916954 h 1490768"/>
                <a:gd name="connsiteX5" fmla="*/ 3392668 w 4392478"/>
                <a:gd name="connsiteY5" fmla="*/ 1226876 h 1490768"/>
                <a:gd name="connsiteX6" fmla="*/ 4392478 w 4392478"/>
                <a:gd name="connsiteY6" fmla="*/ 1376543 h 1490768"/>
                <a:gd name="connsiteX0" fmla="*/ 0 w 4392478"/>
                <a:gd name="connsiteY0" fmla="*/ 1 h 1403122"/>
                <a:gd name="connsiteX1" fmla="*/ 616688 w 4392478"/>
                <a:gd name="connsiteY1" fmla="*/ 542261 h 1403122"/>
                <a:gd name="connsiteX2" fmla="*/ 1085603 w 4392478"/>
                <a:gd name="connsiteY2" fmla="*/ 735415 h 1403122"/>
                <a:gd name="connsiteX3" fmla="*/ 1594884 w 4392478"/>
                <a:gd name="connsiteY3" fmla="*/ 734910 h 1403122"/>
                <a:gd name="connsiteX4" fmla="*/ 2253735 w 4392478"/>
                <a:gd name="connsiteY4" fmla="*/ 916954 h 1403122"/>
                <a:gd name="connsiteX5" fmla="*/ 3392668 w 4392478"/>
                <a:gd name="connsiteY5" fmla="*/ 1226876 h 1403122"/>
                <a:gd name="connsiteX6" fmla="*/ 4392478 w 4392478"/>
                <a:gd name="connsiteY6" fmla="*/ 1376543 h 14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2478" h="1403122">
                  <a:moveTo>
                    <a:pt x="0" y="1"/>
                  </a:moveTo>
                  <a:cubicBezTo>
                    <a:pt x="217081" y="203791"/>
                    <a:pt x="435754" y="419692"/>
                    <a:pt x="616688" y="542261"/>
                  </a:cubicBezTo>
                  <a:cubicBezTo>
                    <a:pt x="797622" y="664830"/>
                    <a:pt x="922570" y="703307"/>
                    <a:pt x="1085603" y="735415"/>
                  </a:cubicBezTo>
                  <a:cubicBezTo>
                    <a:pt x="1248636" y="767523"/>
                    <a:pt x="1400195" y="704654"/>
                    <a:pt x="1594884" y="734910"/>
                  </a:cubicBezTo>
                  <a:cubicBezTo>
                    <a:pt x="1789573" y="765167"/>
                    <a:pt x="1954104" y="834960"/>
                    <a:pt x="2253735" y="916954"/>
                  </a:cubicBezTo>
                  <a:lnTo>
                    <a:pt x="3392668" y="1226876"/>
                  </a:lnTo>
                  <a:cubicBezTo>
                    <a:pt x="3973572" y="1422850"/>
                    <a:pt x="4082739" y="1425641"/>
                    <a:pt x="4392478" y="137654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80B53A-7C8C-49F5-9CCB-B8F3A6FE2031}"/>
                  </a:ext>
                </a:extLst>
              </p:cNvPr>
              <p:cNvSpPr txBox="1"/>
              <p:nvPr/>
            </p:nvSpPr>
            <p:spPr>
              <a:xfrm>
                <a:off x="3674348" y="1748335"/>
                <a:ext cx="3672408" cy="6568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curve is revolved around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80B53A-7C8C-49F5-9CCB-B8F3A6FE2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348" y="1748335"/>
                <a:ext cx="3672408" cy="656846"/>
              </a:xfrm>
              <a:prstGeom prst="rect">
                <a:avLst/>
              </a:prstGeom>
              <a:blipFill>
                <a:blip r:embed="rId9"/>
                <a:stretch>
                  <a:fillRect l="-1155" t="-3571" r="-990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7261B7-5142-43C9-8126-78D15F40D81A}"/>
                  </a:ext>
                </a:extLst>
              </p:cNvPr>
              <p:cNvSpPr txBox="1"/>
              <p:nvPr/>
            </p:nvSpPr>
            <p:spPr>
              <a:xfrm>
                <a:off x="3572277" y="922094"/>
                <a:ext cx="4536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revolve instead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-axis, we simply swap the roles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axes!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7261B7-5142-43C9-8126-78D15F40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77" y="922094"/>
                <a:ext cx="4536504" cy="646331"/>
              </a:xfrm>
              <a:prstGeom prst="rect">
                <a:avLst/>
              </a:prstGeom>
              <a:blipFill>
                <a:blip r:embed="rId10"/>
                <a:stretch>
                  <a:fillRect l="-107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E48DE8-6785-44DB-95A0-2866F79DFF74}"/>
                  </a:ext>
                </a:extLst>
              </p:cNvPr>
              <p:cNvSpPr txBox="1"/>
              <p:nvPr/>
            </p:nvSpPr>
            <p:spPr>
              <a:xfrm>
                <a:off x="423980" y="3747177"/>
                <a:ext cx="5112568" cy="15034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dirty="0"/>
                  <a:t>. The region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is bounded by the curve,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 and the lines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. The region is rotated through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 about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-axis. Find the volume of the solid generated.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E48DE8-6785-44DB-95A0-2866F79DF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0" y="3747177"/>
                <a:ext cx="5112568" cy="1503425"/>
              </a:xfrm>
              <a:prstGeom prst="rect">
                <a:avLst/>
              </a:prstGeom>
              <a:blipFill>
                <a:blip r:embed="rId11"/>
                <a:stretch>
                  <a:fillRect b="-36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7F73CD-0DCA-4107-BD71-16A798FE1EE9}"/>
              </a:ext>
            </a:extLst>
          </p:cNvPr>
          <p:cNvCxnSpPr/>
          <p:nvPr/>
        </p:nvCxnSpPr>
        <p:spPr>
          <a:xfrm flipV="1">
            <a:off x="1768419" y="5525611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0DB22DB-DC84-49F3-AC97-2E1BD72647F9}"/>
              </a:ext>
            </a:extLst>
          </p:cNvPr>
          <p:cNvCxnSpPr>
            <a:cxnSpLocks/>
          </p:cNvCxnSpPr>
          <p:nvPr/>
        </p:nvCxnSpPr>
        <p:spPr>
          <a:xfrm flipV="1">
            <a:off x="1778467" y="6677739"/>
            <a:ext cx="17134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C451DE-D76D-4639-A2E8-3F50CD89090E}"/>
                  </a:ext>
                </a:extLst>
              </p:cNvPr>
              <p:cNvSpPr txBox="1"/>
              <p:nvPr/>
            </p:nvSpPr>
            <p:spPr>
              <a:xfrm>
                <a:off x="3413091" y="6480142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C451DE-D76D-4639-A2E8-3F50CD89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091" y="6480142"/>
                <a:ext cx="4656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55C646-9FDC-4C94-A280-23D5CEF98CEA}"/>
                  </a:ext>
                </a:extLst>
              </p:cNvPr>
              <p:cNvSpPr txBox="1"/>
              <p:nvPr/>
            </p:nvSpPr>
            <p:spPr>
              <a:xfrm>
                <a:off x="1524236" y="5234393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55C646-9FDC-4C94-A280-23D5CEF98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236" y="5234393"/>
                <a:ext cx="465604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A290345-34A2-461C-9BE1-311E1C395326}"/>
              </a:ext>
            </a:extLst>
          </p:cNvPr>
          <p:cNvSpPr/>
          <p:nvPr/>
        </p:nvSpPr>
        <p:spPr>
          <a:xfrm>
            <a:off x="2120202" y="5737609"/>
            <a:ext cx="1356528" cy="954593"/>
          </a:xfrm>
          <a:custGeom>
            <a:avLst/>
            <a:gdLst>
              <a:gd name="connsiteX0" fmla="*/ 0 w 1356528"/>
              <a:gd name="connsiteY0" fmla="*/ 954593 h 954593"/>
              <a:gd name="connsiteX1" fmla="*/ 522514 w 1356528"/>
              <a:gd name="connsiteY1" fmla="*/ 271305 h 954593"/>
              <a:gd name="connsiteX2" fmla="*/ 1356528 w 1356528"/>
              <a:gd name="connsiteY2" fmla="*/ 0 h 95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6528" h="954593">
                <a:moveTo>
                  <a:pt x="0" y="954593"/>
                </a:moveTo>
                <a:cubicBezTo>
                  <a:pt x="148213" y="692498"/>
                  <a:pt x="296426" y="430404"/>
                  <a:pt x="522514" y="271305"/>
                </a:cubicBezTo>
                <a:cubicBezTo>
                  <a:pt x="748602" y="112206"/>
                  <a:pt x="1052565" y="56103"/>
                  <a:pt x="13565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5D49CA-8A88-42EB-8DE3-C65DC9728B59}"/>
              </a:ext>
            </a:extLst>
          </p:cNvPr>
          <p:cNvCxnSpPr>
            <a:cxnSpLocks/>
          </p:cNvCxnSpPr>
          <p:nvPr/>
        </p:nvCxnSpPr>
        <p:spPr>
          <a:xfrm flipH="1">
            <a:off x="1772842" y="6340075"/>
            <a:ext cx="548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BCD258-700E-44D7-9CF5-9D1F0D7241DE}"/>
              </a:ext>
            </a:extLst>
          </p:cNvPr>
          <p:cNvCxnSpPr>
            <a:cxnSpLocks/>
          </p:cNvCxnSpPr>
          <p:nvPr/>
        </p:nvCxnSpPr>
        <p:spPr>
          <a:xfrm flipH="1">
            <a:off x="1772843" y="5943600"/>
            <a:ext cx="984645" cy="568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A5E115-7E82-4014-B4D6-1074596E443F}"/>
                  </a:ext>
                </a:extLst>
              </p:cNvPr>
              <p:cNvSpPr txBox="1"/>
              <p:nvPr/>
            </p:nvSpPr>
            <p:spPr>
              <a:xfrm>
                <a:off x="1857939" y="5937215"/>
                <a:ext cx="46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BA5E115-7E82-4014-B4D6-1074596E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39" y="5937215"/>
                <a:ext cx="46560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138B711-451D-4C98-8618-66E52D54F9FF}"/>
                  </a:ext>
                </a:extLst>
              </p:cNvPr>
              <p:cNvSpPr txBox="1"/>
              <p:nvPr/>
            </p:nvSpPr>
            <p:spPr>
              <a:xfrm>
                <a:off x="2929730" y="5762654"/>
                <a:ext cx="1354238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138B711-451D-4C98-8618-66E52D54F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730" y="5762654"/>
                <a:ext cx="1354238" cy="333168"/>
              </a:xfrm>
              <a:prstGeom prst="rect">
                <a:avLst/>
              </a:prstGeom>
              <a:blipFill>
                <a:blip r:embed="rId1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A2E325-B7F3-4635-A918-76F8FCD2AC77}"/>
                  </a:ext>
                </a:extLst>
              </p:cNvPr>
              <p:cNvSpPr txBox="1"/>
              <p:nvPr/>
            </p:nvSpPr>
            <p:spPr>
              <a:xfrm>
                <a:off x="1419227" y="6199954"/>
                <a:ext cx="504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3A2E325-B7F3-4635-A918-76F8FCD2A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7" y="6199954"/>
                <a:ext cx="50482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E0E94F-9A50-44B5-A531-2E53A42419DC}"/>
                  </a:ext>
                </a:extLst>
              </p:cNvPr>
              <p:cNvSpPr txBox="1"/>
              <p:nvPr/>
            </p:nvSpPr>
            <p:spPr>
              <a:xfrm>
                <a:off x="1419227" y="5809284"/>
                <a:ext cx="5048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E0E94F-9A50-44B5-A531-2E53A4241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27" y="5809284"/>
                <a:ext cx="50482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051A3-7D1F-4DE7-9B67-389AF80F1AA3}"/>
                  </a:ext>
                </a:extLst>
              </p:cNvPr>
              <p:cNvSpPr txBox="1"/>
              <p:nvPr/>
            </p:nvSpPr>
            <p:spPr>
              <a:xfrm>
                <a:off x="5624629" y="4610777"/>
                <a:ext cx="3051951" cy="178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1016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E8051A3-7D1F-4DE7-9B67-389AF80F1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629" y="4610777"/>
                <a:ext cx="3051951" cy="17878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D52637CC-31A3-4E86-8581-274A17F3A71F}"/>
              </a:ext>
            </a:extLst>
          </p:cNvPr>
          <p:cNvSpPr/>
          <p:nvPr/>
        </p:nvSpPr>
        <p:spPr>
          <a:xfrm>
            <a:off x="5690818" y="4029884"/>
            <a:ext cx="2859098" cy="2513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40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37104</TotalTime>
  <Words>1044</Words>
  <Application>Microsoft Office PowerPoint</Application>
  <PresentationFormat>On-screen Show (4:3)</PresentationFormat>
  <Paragraphs>239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Office Theme</vt:lpstr>
      <vt:lpstr>CorePure1 Chapter 5 ::  Volumes of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1375</cp:revision>
  <dcterms:created xsi:type="dcterms:W3CDTF">2013-02-28T07:36:55Z</dcterms:created>
  <dcterms:modified xsi:type="dcterms:W3CDTF">2019-08-26T05:51:54Z</dcterms:modified>
</cp:coreProperties>
</file>