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7" r:id="rId2"/>
    <p:sldId id="259" r:id="rId3"/>
    <p:sldId id="268" r:id="rId4"/>
    <p:sldId id="267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8" r:id="rId14"/>
    <p:sldId id="277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313" r:id="rId25"/>
    <p:sldId id="314" r:id="rId26"/>
    <p:sldId id="315" r:id="rId27"/>
    <p:sldId id="316" r:id="rId28"/>
    <p:sldId id="288" r:id="rId29"/>
    <p:sldId id="62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37" d="100"/>
          <a:sy n="37" d="100"/>
        </p:scale>
        <p:origin x="3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B6429-2DC1-984F-A041-E8C2BCDB09CF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AA509-47DA-DE4F-9866-968BE911B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8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9093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9213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961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682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916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975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7874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0425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36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4200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205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7401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2589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7011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484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8197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6163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104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443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337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401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429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039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70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946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1.jpeg"/><Relationship Id="rId7" Type="http://schemas.openxmlformats.org/officeDocument/2006/relationships/image" Target="../media/image6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1.jpeg"/><Relationship Id="rId7" Type="http://schemas.openxmlformats.org/officeDocument/2006/relationships/image" Target="../media/image6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15.png"/><Relationship Id="rId9" Type="http://schemas.openxmlformats.org/officeDocument/2006/relationships/image" Target="../media/image6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1.jpeg"/><Relationship Id="rId7" Type="http://schemas.openxmlformats.org/officeDocument/2006/relationships/image" Target="../media/image6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3.png"/><Relationship Id="rId4" Type="http://schemas.openxmlformats.org/officeDocument/2006/relationships/image" Target="../media/image15.png"/><Relationship Id="rId9" Type="http://schemas.openxmlformats.org/officeDocument/2006/relationships/image" Target="../media/image7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1.jpe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63.png"/><Relationship Id="rId10" Type="http://schemas.openxmlformats.org/officeDocument/2006/relationships/image" Target="../media/image75.png"/><Relationship Id="rId4" Type="http://schemas.openxmlformats.org/officeDocument/2006/relationships/image" Target="../media/image15.png"/><Relationship Id="rId9" Type="http://schemas.openxmlformats.org/officeDocument/2006/relationships/image" Target="../media/image7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1.jpeg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0" Type="http://schemas.openxmlformats.org/officeDocument/2006/relationships/image" Target="../media/image83.png"/><Relationship Id="rId4" Type="http://schemas.openxmlformats.org/officeDocument/2006/relationships/image" Target="../media/image15.png"/><Relationship Id="rId9" Type="http://schemas.openxmlformats.org/officeDocument/2006/relationships/image" Target="../media/image8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3" Type="http://schemas.openxmlformats.org/officeDocument/2006/relationships/image" Target="../media/image1.jpeg"/><Relationship Id="rId7" Type="http://schemas.openxmlformats.org/officeDocument/2006/relationships/image" Target="../media/image8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image" Target="../media/image81.png"/><Relationship Id="rId4" Type="http://schemas.openxmlformats.org/officeDocument/2006/relationships/image" Target="../media/image15.png"/><Relationship Id="rId9" Type="http://schemas.openxmlformats.org/officeDocument/2006/relationships/image" Target="../media/image8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1.jpeg"/><Relationship Id="rId7" Type="http://schemas.openxmlformats.org/officeDocument/2006/relationships/image" Target="../media/image8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image" Target="../media/image81.png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3" Type="http://schemas.openxmlformats.org/officeDocument/2006/relationships/image" Target="../media/image1.jpeg"/><Relationship Id="rId7" Type="http://schemas.openxmlformats.org/officeDocument/2006/relationships/image" Target="../media/image90.png"/><Relationship Id="rId12" Type="http://schemas.openxmlformats.org/officeDocument/2006/relationships/image" Target="../media/image9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94.png"/><Relationship Id="rId5" Type="http://schemas.openxmlformats.org/officeDocument/2006/relationships/image" Target="../media/image81.png"/><Relationship Id="rId10" Type="http://schemas.openxmlformats.org/officeDocument/2006/relationships/image" Target="../media/image93.png"/><Relationship Id="rId4" Type="http://schemas.openxmlformats.org/officeDocument/2006/relationships/image" Target="../media/image15.png"/><Relationship Id="rId9" Type="http://schemas.openxmlformats.org/officeDocument/2006/relationships/image" Target="../media/image9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9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5" Type="http://schemas.openxmlformats.org/officeDocument/2006/relationships/image" Target="../media/image78.png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1.jpeg"/><Relationship Id="rId7" Type="http://schemas.openxmlformats.org/officeDocument/2006/relationships/image" Target="../media/image9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97.png"/><Relationship Id="rId10" Type="http://schemas.openxmlformats.org/officeDocument/2006/relationships/image" Target="../media/image101.png"/><Relationship Id="rId4" Type="http://schemas.openxmlformats.org/officeDocument/2006/relationships/image" Target="../media/image15.png"/><Relationship Id="rId9" Type="http://schemas.openxmlformats.org/officeDocument/2006/relationships/image" Target="../media/image10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13" Type="http://schemas.openxmlformats.org/officeDocument/2006/relationships/image" Target="../media/image107.png"/><Relationship Id="rId3" Type="http://schemas.openxmlformats.org/officeDocument/2006/relationships/image" Target="../media/image1.jpeg"/><Relationship Id="rId7" Type="http://schemas.openxmlformats.org/officeDocument/2006/relationships/image" Target="../media/image101.png"/><Relationship Id="rId12" Type="http://schemas.openxmlformats.org/officeDocument/2006/relationships/image" Target="../media/image10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png"/><Relationship Id="rId11" Type="http://schemas.openxmlformats.org/officeDocument/2006/relationships/image" Target="../media/image105.png"/><Relationship Id="rId5" Type="http://schemas.openxmlformats.org/officeDocument/2006/relationships/image" Target="../media/image97.png"/><Relationship Id="rId10" Type="http://schemas.openxmlformats.org/officeDocument/2006/relationships/image" Target="../media/image104.png"/><Relationship Id="rId4" Type="http://schemas.openxmlformats.org/officeDocument/2006/relationships/image" Target="../media/image15.png"/><Relationship Id="rId9" Type="http://schemas.openxmlformats.org/officeDocument/2006/relationships/image" Target="../media/image103.png"/><Relationship Id="rId14" Type="http://schemas.openxmlformats.org/officeDocument/2006/relationships/image" Target="../media/image10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png"/><Relationship Id="rId3" Type="http://schemas.openxmlformats.org/officeDocument/2006/relationships/image" Target="../media/image1.jpeg"/><Relationship Id="rId7" Type="http://schemas.openxmlformats.org/officeDocument/2006/relationships/image" Target="../media/image10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png"/><Relationship Id="rId5" Type="http://schemas.openxmlformats.org/officeDocument/2006/relationships/image" Target="../media/image97.png"/><Relationship Id="rId10" Type="http://schemas.openxmlformats.org/officeDocument/2006/relationships/image" Target="../media/image111.png"/><Relationship Id="rId4" Type="http://schemas.openxmlformats.org/officeDocument/2006/relationships/image" Target="../media/image15.png"/><Relationship Id="rId9" Type="http://schemas.openxmlformats.org/officeDocument/2006/relationships/image" Target="../media/image110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13" Type="http://schemas.openxmlformats.org/officeDocument/2006/relationships/image" Target="../media/image120.png"/><Relationship Id="rId18" Type="http://schemas.openxmlformats.org/officeDocument/2006/relationships/image" Target="../media/image125.png"/><Relationship Id="rId3" Type="http://schemas.openxmlformats.org/officeDocument/2006/relationships/image" Target="../media/image112.png"/><Relationship Id="rId7" Type="http://schemas.openxmlformats.org/officeDocument/2006/relationships/image" Target="../media/image114.png"/><Relationship Id="rId12" Type="http://schemas.openxmlformats.org/officeDocument/2006/relationships/image" Target="../media/image119.png"/><Relationship Id="rId17" Type="http://schemas.openxmlformats.org/officeDocument/2006/relationships/image" Target="../media/image124.png"/><Relationship Id="rId2" Type="http://schemas.openxmlformats.org/officeDocument/2006/relationships/notesSlide" Target="../notesSlides/notesSlide21.xml"/><Relationship Id="rId16" Type="http://schemas.openxmlformats.org/officeDocument/2006/relationships/image" Target="../media/image1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18.png"/><Relationship Id="rId5" Type="http://schemas.openxmlformats.org/officeDocument/2006/relationships/image" Target="../media/image15.png"/><Relationship Id="rId15" Type="http://schemas.openxmlformats.org/officeDocument/2006/relationships/image" Target="../media/image122.png"/><Relationship Id="rId10" Type="http://schemas.openxmlformats.org/officeDocument/2006/relationships/image" Target="../media/image117.png"/><Relationship Id="rId19" Type="http://schemas.openxmlformats.org/officeDocument/2006/relationships/image" Target="../media/image126.png"/><Relationship Id="rId4" Type="http://schemas.openxmlformats.org/officeDocument/2006/relationships/image" Target="../media/image1.jpeg"/><Relationship Id="rId9" Type="http://schemas.openxmlformats.org/officeDocument/2006/relationships/image" Target="../media/image116.png"/><Relationship Id="rId14" Type="http://schemas.openxmlformats.org/officeDocument/2006/relationships/image" Target="../media/image121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13" Type="http://schemas.openxmlformats.org/officeDocument/2006/relationships/image" Target="../media/image126.png"/><Relationship Id="rId3" Type="http://schemas.openxmlformats.org/officeDocument/2006/relationships/image" Target="../media/image112.png"/><Relationship Id="rId7" Type="http://schemas.openxmlformats.org/officeDocument/2006/relationships/image" Target="../media/image114.png"/><Relationship Id="rId12" Type="http://schemas.openxmlformats.org/officeDocument/2006/relationships/image" Target="../media/image128.png"/><Relationship Id="rId17" Type="http://schemas.openxmlformats.org/officeDocument/2006/relationships/image" Target="../media/image132.png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1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27.png"/><Relationship Id="rId5" Type="http://schemas.openxmlformats.org/officeDocument/2006/relationships/image" Target="../media/image15.png"/><Relationship Id="rId15" Type="http://schemas.openxmlformats.org/officeDocument/2006/relationships/image" Target="../media/image130.png"/><Relationship Id="rId10" Type="http://schemas.openxmlformats.org/officeDocument/2006/relationships/image" Target="../media/image117.png"/><Relationship Id="rId4" Type="http://schemas.openxmlformats.org/officeDocument/2006/relationships/image" Target="../media/image1.jpeg"/><Relationship Id="rId9" Type="http://schemas.openxmlformats.org/officeDocument/2006/relationships/image" Target="../media/image116.png"/><Relationship Id="rId14" Type="http://schemas.openxmlformats.org/officeDocument/2006/relationships/image" Target="../media/image12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13" Type="http://schemas.openxmlformats.org/officeDocument/2006/relationships/image" Target="../media/image134.png"/><Relationship Id="rId3" Type="http://schemas.openxmlformats.org/officeDocument/2006/relationships/image" Target="../media/image112.png"/><Relationship Id="rId7" Type="http://schemas.openxmlformats.org/officeDocument/2006/relationships/image" Target="../media/image114.png"/><Relationship Id="rId12" Type="http://schemas.openxmlformats.org/officeDocument/2006/relationships/image" Target="../media/image133.png"/><Relationship Id="rId17" Type="http://schemas.openxmlformats.org/officeDocument/2006/relationships/image" Target="../media/image138.png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1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26.png"/><Relationship Id="rId5" Type="http://schemas.openxmlformats.org/officeDocument/2006/relationships/image" Target="../media/image15.png"/><Relationship Id="rId15" Type="http://schemas.openxmlformats.org/officeDocument/2006/relationships/image" Target="../media/image136.png"/><Relationship Id="rId10" Type="http://schemas.openxmlformats.org/officeDocument/2006/relationships/image" Target="../media/image117.png"/><Relationship Id="rId4" Type="http://schemas.openxmlformats.org/officeDocument/2006/relationships/image" Target="../media/image1.jpeg"/><Relationship Id="rId9" Type="http://schemas.openxmlformats.org/officeDocument/2006/relationships/image" Target="../media/image116.png"/><Relationship Id="rId14" Type="http://schemas.openxmlformats.org/officeDocument/2006/relationships/image" Target="../media/image135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13" Type="http://schemas.openxmlformats.org/officeDocument/2006/relationships/image" Target="../media/image141.png"/><Relationship Id="rId3" Type="http://schemas.openxmlformats.org/officeDocument/2006/relationships/image" Target="../media/image112.png"/><Relationship Id="rId7" Type="http://schemas.openxmlformats.org/officeDocument/2006/relationships/image" Target="../media/image114.png"/><Relationship Id="rId12" Type="http://schemas.openxmlformats.org/officeDocument/2006/relationships/image" Target="../media/image140.png"/><Relationship Id="rId17" Type="http://schemas.openxmlformats.org/officeDocument/2006/relationships/image" Target="../media/image145.png"/><Relationship Id="rId2" Type="http://schemas.openxmlformats.org/officeDocument/2006/relationships/notesSlide" Target="../notesSlides/notesSlide24.xml"/><Relationship Id="rId16" Type="http://schemas.openxmlformats.org/officeDocument/2006/relationships/image" Target="../media/image1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39.png"/><Relationship Id="rId5" Type="http://schemas.openxmlformats.org/officeDocument/2006/relationships/image" Target="../media/image15.png"/><Relationship Id="rId15" Type="http://schemas.openxmlformats.org/officeDocument/2006/relationships/image" Target="../media/image143.png"/><Relationship Id="rId10" Type="http://schemas.openxmlformats.org/officeDocument/2006/relationships/image" Target="../media/image117.png"/><Relationship Id="rId4" Type="http://schemas.openxmlformats.org/officeDocument/2006/relationships/image" Target="../media/image1.jpeg"/><Relationship Id="rId9" Type="http://schemas.openxmlformats.org/officeDocument/2006/relationships/image" Target="../media/image116.png"/><Relationship Id="rId14" Type="http://schemas.openxmlformats.org/officeDocument/2006/relationships/image" Target="../media/image14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.jpe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15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1.jpe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22.png"/><Relationship Id="rId10" Type="http://schemas.openxmlformats.org/officeDocument/2006/relationships/image" Target="../media/image36.png"/><Relationship Id="rId4" Type="http://schemas.openxmlformats.org/officeDocument/2006/relationships/image" Target="../media/image15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1.jpeg"/><Relationship Id="rId7" Type="http://schemas.openxmlformats.org/officeDocument/2006/relationships/image" Target="../media/image4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15.png"/><Relationship Id="rId9" Type="http://schemas.openxmlformats.org/officeDocument/2006/relationships/image" Target="../media/image4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1.jpe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15.png"/><Relationship Id="rId9" Type="http://schemas.openxmlformats.org/officeDocument/2006/relationships/image" Target="../media/image5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1.jpeg"/><Relationship Id="rId7" Type="http://schemas.openxmlformats.org/officeDocument/2006/relationships/image" Target="../media/image5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10" Type="http://schemas.openxmlformats.org/officeDocument/2006/relationships/image" Target="../media/image58.png"/><Relationship Id="rId4" Type="http://schemas.openxmlformats.org/officeDocument/2006/relationships/image" Target="../media/image15.png"/><Relationship Id="rId9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Prior Knowledge Check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07327" y="1704702"/>
                <a:ext cx="4010297" cy="482672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1800" dirty="0">
                    <a:latin typeface="Comic Sans MS" pitchFamily="66" charset="0"/>
                  </a:rPr>
                  <a:t>1) Three forces act on a particle, as shown below. Given that the particle is in equilibrium, calculate the exact values of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18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8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07327" y="1704702"/>
                <a:ext cx="4010297" cy="4826726"/>
              </a:xfrm>
              <a:blipFill>
                <a:blip r:embed="rId2"/>
                <a:stretch>
                  <a:fillRect l="-946" t="-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/>
          <p:cNvSpPr txBox="1">
            <a:spLocks/>
          </p:cNvSpPr>
          <p:nvPr/>
        </p:nvSpPr>
        <p:spPr>
          <a:xfrm>
            <a:off x="6274527" y="1691639"/>
            <a:ext cx="4010297" cy="48267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Comic Sans MS" pitchFamily="66" charset="0"/>
              </a:rPr>
              <a:t>2) A particle of mass 4kg is pulled along a rough horizontal table by a horizontal force of magnitude 12N. Given that the mass moves with constant velocity, work out the coefficient of friction between the particle and the table.</a:t>
            </a:r>
          </a:p>
          <a:p>
            <a:pPr marL="0" indent="0">
              <a:buNone/>
            </a:pPr>
            <a:endParaRPr lang="en-US" sz="18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itchFamily="66" charset="0"/>
              </a:rPr>
              <a:t>3) A smooth plane is inclined at 30˚ to the horizontal. A particle of mass 0.4kg slides down a line of greatest slope of the plane. The particle starts from rest at a point P and passes point Q with a speed of 5ms</a:t>
            </a:r>
            <a:r>
              <a:rPr lang="en-US" sz="1800" baseline="30000" dirty="0">
                <a:latin typeface="Comic Sans MS" pitchFamily="66" charset="0"/>
              </a:rPr>
              <a:t>-1</a:t>
            </a:r>
            <a:r>
              <a:rPr lang="en-US" sz="1800" dirty="0">
                <a:latin typeface="Comic Sans MS" pitchFamily="66" charset="0"/>
              </a:rPr>
              <a:t>. Use the principle of conservation of mechanical energy to find the distance PQ.</a:t>
            </a:r>
            <a:endParaRPr lang="en-GB" sz="1800" dirty="0">
              <a:latin typeface="Comic Sans MS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796938" y="4345578"/>
            <a:ext cx="0" cy="13062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792583" y="3683727"/>
            <a:ext cx="1075508" cy="67491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2725783" y="3688081"/>
            <a:ext cx="1075508" cy="67491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783875" y="3409407"/>
            <a:ext cx="0" cy="130628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 rot="12678240">
            <a:off x="3439884" y="3988525"/>
            <a:ext cx="914400" cy="914400"/>
          </a:xfrm>
          <a:prstGeom prst="arc">
            <a:avLst>
              <a:gd name="adj1" fmla="val 235322"/>
              <a:gd name="adj2" fmla="val 264360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c 11"/>
          <p:cNvSpPr/>
          <p:nvPr/>
        </p:nvSpPr>
        <p:spPr>
          <a:xfrm rot="12678240">
            <a:off x="3217815" y="3984170"/>
            <a:ext cx="914400" cy="914400"/>
          </a:xfrm>
          <a:prstGeom prst="arc">
            <a:avLst>
              <a:gd name="adj1" fmla="val 4532388"/>
              <a:gd name="adj2" fmla="val 707928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35829" y="5647510"/>
                <a:ext cx="3550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29" y="5647510"/>
                <a:ext cx="355097" cy="276999"/>
              </a:xfrm>
              <a:prstGeom prst="rect">
                <a:avLst/>
              </a:prstGeom>
              <a:blipFill>
                <a:blip r:embed="rId3"/>
                <a:stretch>
                  <a:fillRect l="-10345" r="-10345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02925" y="3500847"/>
                <a:ext cx="2030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925" y="3500847"/>
                <a:ext cx="203004" cy="276999"/>
              </a:xfrm>
              <a:prstGeom prst="rect">
                <a:avLst/>
              </a:prstGeom>
              <a:blipFill>
                <a:blip r:embed="rId4"/>
                <a:stretch>
                  <a:fillRect l="-17647" r="-17647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399212" y="3470367"/>
                <a:ext cx="274320" cy="2830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212" y="3470367"/>
                <a:ext cx="274320" cy="283028"/>
              </a:xfrm>
              <a:prstGeom prst="rect">
                <a:avLst/>
              </a:prstGeom>
              <a:blipFill>
                <a:blip r:embed="rId5"/>
                <a:stretch>
                  <a:fillRect l="-26087" r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70218" y="3762105"/>
                <a:ext cx="304799" cy="2832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218" y="3762105"/>
                <a:ext cx="304799" cy="283219"/>
              </a:xfrm>
              <a:prstGeom prst="rect">
                <a:avLst/>
              </a:prstGeom>
              <a:blipFill>
                <a:blip r:embed="rId6"/>
                <a:stretch>
                  <a:fillRect l="-20000" r="-2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879670" y="3783877"/>
                <a:ext cx="30479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670" y="3783877"/>
                <a:ext cx="304799" cy="276999"/>
              </a:xfrm>
              <a:prstGeom prst="rect">
                <a:avLst/>
              </a:prstGeom>
              <a:blipFill>
                <a:blip r:embed="rId7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37166" y="3169921"/>
                <a:ext cx="63491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rad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7166" y="3169921"/>
                <a:ext cx="634917" cy="307777"/>
              </a:xfrm>
              <a:prstGeom prst="rect">
                <a:avLst/>
              </a:prstGeom>
              <a:blipFill>
                <a:blip r:embed="rId8"/>
                <a:stretch>
                  <a:fillRect l="-5882" r="-5882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198914" y="4602480"/>
                <a:ext cx="1169807" cy="580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914" y="4602480"/>
                <a:ext cx="1169807" cy="580928"/>
              </a:xfrm>
              <a:prstGeom prst="rect">
                <a:avLst/>
              </a:prstGeom>
              <a:blipFill>
                <a:blip r:embed="rId9"/>
                <a:stretch>
                  <a:fillRect l="-3226" r="-4301" b="-10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0189029" y="2412274"/>
                <a:ext cx="197939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9029" y="2412274"/>
                <a:ext cx="197939" cy="569002"/>
              </a:xfrm>
              <a:prstGeom prst="rect">
                <a:avLst/>
              </a:prstGeom>
              <a:blipFill>
                <a:blip r:embed="rId10"/>
                <a:stretch>
                  <a:fillRect l="-23529" t="-4348" r="-23529" b="-10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348652" y="6344195"/>
                <a:ext cx="6836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2.55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8652" y="6344195"/>
                <a:ext cx="683649" cy="276999"/>
              </a:xfrm>
              <a:prstGeom prst="rect">
                <a:avLst/>
              </a:prstGeom>
              <a:blipFill>
                <a:blip r:embed="rId11"/>
                <a:stretch>
                  <a:fillRect l="-5455" r="-5455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4707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of natural length 2l and modulus of elasticity 4mg is stretched between 2 points, A and B. The points A and B are on the same horizontal level and AB = 2l. A particle P is attached to the midpoint of the string and hangs in equilibrium with both parts of the string making an angle of 30° with line AB. Find the mass of the particle in terms of 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The mass will end up directly below the midpoint of the original line (as this was where it is fixed)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Let the unknown mass of the particle be ‘M’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5867400" y="1828800"/>
            <a:ext cx="152400" cy="152400"/>
            <a:chOff x="5486400" y="3048000"/>
            <a:chExt cx="152400" cy="152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9677400" y="1828800"/>
            <a:ext cx="152400" cy="152400"/>
            <a:chOff x="5486400" y="3048000"/>
            <a:chExt cx="152400" cy="152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5943600" y="1905000"/>
            <a:ext cx="381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638800" y="1752601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753600" y="1752601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B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5943600" y="1905000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848600" y="1905000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7848600" y="2449774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6840941" y="2438401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848600" y="30480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943600" y="1676400"/>
            <a:ext cx="3810000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620000" y="137160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05600" y="21336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610600" y="21336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36" name="Arc 35"/>
          <p:cNvSpPr/>
          <p:nvPr/>
        </p:nvSpPr>
        <p:spPr>
          <a:xfrm>
            <a:off x="5486400" y="1447800"/>
            <a:ext cx="914400" cy="914400"/>
          </a:xfrm>
          <a:prstGeom prst="arc">
            <a:avLst>
              <a:gd name="adj1" fmla="val 21559600"/>
              <a:gd name="adj2" fmla="val 191266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9296400" y="1447800"/>
            <a:ext cx="914400" cy="914400"/>
          </a:xfrm>
          <a:prstGeom prst="arc">
            <a:avLst>
              <a:gd name="adj1" fmla="val 8885367"/>
              <a:gd name="adj2" fmla="val 1081128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/>
          <p:cNvCxnSpPr/>
          <p:nvPr/>
        </p:nvCxnSpPr>
        <p:spPr>
          <a:xfrm>
            <a:off x="7848600" y="1905001"/>
            <a:ext cx="0" cy="1142999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772400" y="1905000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329025" y="1888899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873545" y="190500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20000" y="3581401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620000" y="2667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858000" y="3048000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848600" y="3048000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7772400" y="2971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Straight Connector 51"/>
          <p:cNvCxnSpPr/>
          <p:nvPr/>
        </p:nvCxnSpPr>
        <p:spPr>
          <a:xfrm flipV="1">
            <a:off x="6858000" y="2438400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8839200" y="2438400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 54"/>
          <p:cNvSpPr/>
          <p:nvPr/>
        </p:nvSpPr>
        <p:spPr>
          <a:xfrm>
            <a:off x="7239000" y="2667000"/>
            <a:ext cx="914400" cy="914400"/>
          </a:xfrm>
          <a:prstGeom prst="arc">
            <a:avLst>
              <a:gd name="adj1" fmla="val 19804999"/>
              <a:gd name="adj2" fmla="val 2099123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7543800" y="2590800"/>
            <a:ext cx="914400" cy="914400"/>
          </a:xfrm>
          <a:prstGeom prst="arc">
            <a:avLst>
              <a:gd name="adj1" fmla="val 10791138"/>
              <a:gd name="adj2" fmla="val 1207392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7162800" y="2812085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077199" y="2812085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010400" y="3048001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001000" y="3048001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172200" y="2590801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839200" y="2590801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10201" y="3962401"/>
            <a:ext cx="510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need to find ways of creating equations with the data you’re given…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Resolving horizontally will not help as the equation will simplify to 0 = 0!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562600" y="4905500"/>
            <a:ext cx="181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400800" y="52865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𝐹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5286500"/>
                <a:ext cx="829586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386451" y="5650678"/>
                <a:ext cx="16865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𝑇𝑠𝑖𝑛</m:t>
                      </m:r>
                      <m:r>
                        <a:rPr lang="en-GB" sz="1400" i="1">
                          <a:latin typeface="Cambria Math"/>
                        </a:rPr>
                        <m:t>30−</m:t>
                      </m:r>
                      <m:r>
                        <a:rPr lang="en-GB" sz="1400" i="1">
                          <a:latin typeface="Cambria Math"/>
                        </a:rPr>
                        <m:t>𝑀𝑔</m:t>
                      </m:r>
                      <m:r>
                        <a:rPr lang="en-GB" sz="14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451" y="5650678"/>
                <a:ext cx="1686551" cy="307777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891151" y="6048500"/>
                <a:ext cx="13727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𝑇𝑠𝑖𝑛</m:t>
                      </m:r>
                      <m:r>
                        <a:rPr lang="en-GB" sz="1400" i="1">
                          <a:latin typeface="Cambria Math"/>
                        </a:rPr>
                        <m:t>30=</m:t>
                      </m:r>
                      <m:r>
                        <a:rPr lang="en-GB" sz="1400" i="1">
                          <a:latin typeface="Cambria Math"/>
                        </a:rPr>
                        <m:t>𝑀𝑔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151" y="6048500"/>
                <a:ext cx="1372748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428511" y="6411686"/>
                <a:ext cx="8365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𝑀𝑔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511" y="6411686"/>
                <a:ext cx="836511" cy="307777"/>
              </a:xfrm>
              <a:prstGeom prst="rect">
                <a:avLst/>
              </a:prstGeom>
              <a:blipFill>
                <a:blip r:embed="rId8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68"/>
          <p:cNvSpPr/>
          <p:nvPr/>
        </p:nvSpPr>
        <p:spPr>
          <a:xfrm>
            <a:off x="7044047" y="5442860"/>
            <a:ext cx="310738" cy="39980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7295408" y="5457702"/>
            <a:ext cx="1377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71" name="Arc 70"/>
          <p:cNvSpPr/>
          <p:nvPr/>
        </p:nvSpPr>
        <p:spPr>
          <a:xfrm>
            <a:off x="7160821" y="5844642"/>
            <a:ext cx="310738" cy="39980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Arc 71"/>
          <p:cNvSpPr/>
          <p:nvPr/>
        </p:nvSpPr>
        <p:spPr>
          <a:xfrm>
            <a:off x="7111340" y="6222673"/>
            <a:ext cx="310738" cy="39980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7435934" y="5871359"/>
            <a:ext cx="845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Add Mg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378536" y="6261266"/>
            <a:ext cx="11380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Sin30 = 0.5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267635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0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33" grpId="0"/>
      <p:bldP spid="34" grpId="0"/>
      <p:bldP spid="35" grpId="0"/>
      <p:bldP spid="36" grpId="0" animBg="1"/>
      <p:bldP spid="37" grpId="0" animBg="1"/>
      <p:bldP spid="40" grpId="0" animBg="1"/>
      <p:bldP spid="41" grpId="0"/>
      <p:bldP spid="42" grpId="0"/>
      <p:bldP spid="44" grpId="0"/>
      <p:bldP spid="44" grpId="1"/>
      <p:bldP spid="44" grpId="2"/>
      <p:bldP spid="46" grpId="0"/>
      <p:bldP spid="20" grpId="0" animBg="1"/>
      <p:bldP spid="55" grpId="0" animBg="1"/>
      <p:bldP spid="56" grpId="0" animBg="1"/>
      <p:bldP spid="57" grpId="0"/>
      <p:bldP spid="58" grpId="0"/>
      <p:bldP spid="59" grpId="0"/>
      <p:bldP spid="59" grpId="1"/>
      <p:bldP spid="59" grpId="2"/>
      <p:bldP spid="60" grpId="0"/>
      <p:bldP spid="60" grpId="1"/>
      <p:bldP spid="60" grpId="2"/>
      <p:bldP spid="61" grpId="0"/>
      <p:bldP spid="61" grpId="1"/>
      <p:bldP spid="61" grpId="2"/>
      <p:bldP spid="62" grpId="0"/>
      <p:bldP spid="62" grpId="1"/>
      <p:bldP spid="62" grpId="2"/>
      <p:bldP spid="64" grpId="0"/>
      <p:bldP spid="65" grpId="0"/>
      <p:bldP spid="66" grpId="0"/>
      <p:bldP spid="67" grpId="0"/>
      <p:bldP spid="68" grpId="0"/>
      <p:bldP spid="69" grpId="0" animBg="1"/>
      <p:bldP spid="70" grpId="0"/>
      <p:bldP spid="71" grpId="0" animBg="1"/>
      <p:bldP spid="72" grpId="0" animBg="1"/>
      <p:bldP spid="73" grpId="0"/>
      <p:bldP spid="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257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of natural length 2l and modulus of elasticity 4mg is stretched between 2 points, A and B. The points A and B are on the same horizontal level and AB = 2l. A particle P is attached to the midpoint of the string and hangs in equilibrium with both parts of the string making an angle of 30° with line AB. Find the mass of the particle in terms of 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We have found an expression for Tension using the forces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We can also find an expression for the Tension using Hooke’s law…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5867400" y="1828800"/>
            <a:ext cx="152400" cy="152400"/>
            <a:chOff x="5486400" y="3048000"/>
            <a:chExt cx="152400" cy="152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9677400" y="1828800"/>
            <a:ext cx="152400" cy="152400"/>
            <a:chOff x="5486400" y="3048000"/>
            <a:chExt cx="152400" cy="152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5943600" y="1905000"/>
            <a:ext cx="381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638800" y="1752601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753600" y="1752601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B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7848600" y="1905000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7848600" y="2449774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6840941" y="2438401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848600" y="30480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943600" y="1676400"/>
            <a:ext cx="3810000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620000" y="137160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05600" y="21336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610600" y="21336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36" name="Arc 35"/>
          <p:cNvSpPr/>
          <p:nvPr/>
        </p:nvSpPr>
        <p:spPr>
          <a:xfrm>
            <a:off x="5486400" y="1447800"/>
            <a:ext cx="914400" cy="914400"/>
          </a:xfrm>
          <a:prstGeom prst="arc">
            <a:avLst>
              <a:gd name="adj1" fmla="val 21559600"/>
              <a:gd name="adj2" fmla="val 191266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9296400" y="1447800"/>
            <a:ext cx="914400" cy="914400"/>
          </a:xfrm>
          <a:prstGeom prst="arc">
            <a:avLst>
              <a:gd name="adj1" fmla="val 8885367"/>
              <a:gd name="adj2" fmla="val 1081128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/>
          <p:cNvCxnSpPr/>
          <p:nvPr/>
        </p:nvCxnSpPr>
        <p:spPr>
          <a:xfrm>
            <a:off x="7848600" y="1905001"/>
            <a:ext cx="0" cy="1142999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772400" y="1905000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329025" y="1888899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873545" y="190500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20000" y="3581401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620000" y="2667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858000" y="3048000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848600" y="3048000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858000" y="2438400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8839200" y="2438400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 54"/>
          <p:cNvSpPr/>
          <p:nvPr/>
        </p:nvSpPr>
        <p:spPr>
          <a:xfrm>
            <a:off x="7239000" y="2667000"/>
            <a:ext cx="914400" cy="914400"/>
          </a:xfrm>
          <a:prstGeom prst="arc">
            <a:avLst>
              <a:gd name="adj1" fmla="val 19804999"/>
              <a:gd name="adj2" fmla="val 2099123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7543800" y="2590800"/>
            <a:ext cx="914400" cy="914400"/>
          </a:xfrm>
          <a:prstGeom prst="arc">
            <a:avLst>
              <a:gd name="adj1" fmla="val 10791138"/>
              <a:gd name="adj2" fmla="val 1207392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7162800" y="2812085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077199" y="2812085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010400" y="3048001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001000" y="3048001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172200" y="2590801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839200" y="2590801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044042" y="4915394"/>
                <a:ext cx="9286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𝑀𝑔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042" y="4915394"/>
                <a:ext cx="928652" cy="338554"/>
              </a:xfrm>
              <a:prstGeom prst="rect">
                <a:avLst/>
              </a:prstGeom>
              <a:blipFill>
                <a:blip r:embed="rId5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/>
          <p:cNvCxnSpPr/>
          <p:nvPr/>
        </p:nvCxnSpPr>
        <p:spPr>
          <a:xfrm>
            <a:off x="5943600" y="1905000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943600" y="1905000"/>
            <a:ext cx="1905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826250" y="1638301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27261" y="3903259"/>
            <a:ext cx="509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First, we will need to know the extension of the string – use Trigonometry!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187080" y="2295885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Hyp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840733" y="2202625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Opp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682948" y="1331443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Adj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943600" y="4343401"/>
                <a:ext cx="1186350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𝐻𝑦𝑝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𝐴𝑑𝑗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𝐶𝑜𝑠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4343401"/>
                <a:ext cx="1186350" cy="501419"/>
              </a:xfrm>
              <a:prstGeom prst="rect">
                <a:avLst/>
              </a:prstGeom>
              <a:blipFill>
                <a:blip r:embed="rId6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943600" y="4953001"/>
                <a:ext cx="1278876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𝐻𝑦𝑝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𝐶𝑜𝑠</m:t>
                          </m:r>
                          <m:r>
                            <a:rPr lang="en-GB" sz="1400" i="1"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4953001"/>
                <a:ext cx="1278876" cy="501419"/>
              </a:xfrm>
              <a:prstGeom prst="rect">
                <a:avLst/>
              </a:prstGeom>
              <a:blipFill>
                <a:blip r:embed="rId7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5943601" y="5562601"/>
                <a:ext cx="1010469" cy="5416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𝐻𝑦𝑝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5562601"/>
                <a:ext cx="1010469" cy="5416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257801" y="6224256"/>
                <a:ext cx="1760123" cy="541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𝑇𝑜𝑡𝑎𝑙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𝑙𝑒𝑛𝑔𝑡h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1" y="6224256"/>
                <a:ext cx="1760123" cy="5416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Arc 83"/>
          <p:cNvSpPr/>
          <p:nvPr/>
        </p:nvSpPr>
        <p:spPr>
          <a:xfrm>
            <a:off x="7086600" y="46482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7315200" y="47244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86" name="Arc 85"/>
          <p:cNvSpPr/>
          <p:nvPr/>
        </p:nvSpPr>
        <p:spPr>
          <a:xfrm>
            <a:off x="7086600" y="53340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Arc 86"/>
          <p:cNvSpPr/>
          <p:nvPr/>
        </p:nvSpPr>
        <p:spPr>
          <a:xfrm>
            <a:off x="7086600" y="59436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TextBox 87"/>
          <p:cNvSpPr txBox="1"/>
          <p:nvPr/>
        </p:nvSpPr>
        <p:spPr>
          <a:xfrm>
            <a:off x="7315200" y="54102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Cos30 =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√3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391400" y="5867400"/>
            <a:ext cx="1828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Double this for the length of the whole string</a:t>
            </a:r>
          </a:p>
        </p:txBody>
      </p:sp>
      <p:cxnSp>
        <p:nvCxnSpPr>
          <p:cNvPr id="90" name="Straight Connector 89"/>
          <p:cNvCxnSpPr/>
          <p:nvPr/>
        </p:nvCxnSpPr>
        <p:spPr>
          <a:xfrm>
            <a:off x="7848600" y="1905001"/>
            <a:ext cx="0" cy="1142999"/>
          </a:xfrm>
          <a:prstGeom prst="line">
            <a:avLst/>
          </a:prstGeom>
          <a:ln w="254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7772400" y="2971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21612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6" grpId="1"/>
      <p:bldP spid="18" grpId="0"/>
      <p:bldP spid="77" grpId="0"/>
      <p:bldP spid="77" grpId="1"/>
      <p:bldP spid="78" grpId="0"/>
      <p:bldP spid="78" grpId="1"/>
      <p:bldP spid="79" grpId="0"/>
      <p:bldP spid="79" grpId="1"/>
      <p:bldP spid="19" grpId="0"/>
      <p:bldP spid="80" grpId="0"/>
      <p:bldP spid="82" grpId="0"/>
      <p:bldP spid="83" grpId="0"/>
      <p:bldP spid="84" grpId="0" animBg="1"/>
      <p:bldP spid="85" grpId="0"/>
      <p:bldP spid="86" grpId="0" animBg="1"/>
      <p:bldP spid="87" grpId="0" animBg="1"/>
      <p:bldP spid="88" grpId="0"/>
      <p:bldP spid="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of natural length 2l and modulus of elasticity 4mg is stretched between 2 points, A and B. The points A and B are on the same horizontal level and AB = 2l. A particle P is attached to the midpoint of the string and hangs in equilibrium with both parts of the string making an angle of 30° with line AB. Find the mass of the particle in terms of 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5867400" y="1828800"/>
            <a:ext cx="152400" cy="152400"/>
            <a:chOff x="5486400" y="3048000"/>
            <a:chExt cx="152400" cy="152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9677400" y="1828800"/>
            <a:ext cx="152400" cy="152400"/>
            <a:chOff x="5486400" y="3048000"/>
            <a:chExt cx="152400" cy="152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5943600" y="1905000"/>
            <a:ext cx="381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638800" y="1752601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753600" y="1752601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B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7848600" y="1905000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7848600" y="2449774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6840941" y="2438401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848600" y="30480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943600" y="1676400"/>
            <a:ext cx="3810000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620000" y="137160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05600" y="21336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610600" y="21336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36" name="Arc 35"/>
          <p:cNvSpPr/>
          <p:nvPr/>
        </p:nvSpPr>
        <p:spPr>
          <a:xfrm>
            <a:off x="5486400" y="1447800"/>
            <a:ext cx="914400" cy="914400"/>
          </a:xfrm>
          <a:prstGeom prst="arc">
            <a:avLst>
              <a:gd name="adj1" fmla="val 21559600"/>
              <a:gd name="adj2" fmla="val 191266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9296400" y="1447800"/>
            <a:ext cx="914400" cy="914400"/>
          </a:xfrm>
          <a:prstGeom prst="arc">
            <a:avLst>
              <a:gd name="adj1" fmla="val 8885367"/>
              <a:gd name="adj2" fmla="val 1081128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/>
          <p:cNvCxnSpPr/>
          <p:nvPr/>
        </p:nvCxnSpPr>
        <p:spPr>
          <a:xfrm>
            <a:off x="7848600" y="1905001"/>
            <a:ext cx="0" cy="1142999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772400" y="1905000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329025" y="1888899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873545" y="190500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20000" y="3581401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620000" y="2667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858000" y="3048000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848600" y="3048000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858000" y="2438400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8839200" y="2438400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 54"/>
          <p:cNvSpPr/>
          <p:nvPr/>
        </p:nvSpPr>
        <p:spPr>
          <a:xfrm>
            <a:off x="7239000" y="2667000"/>
            <a:ext cx="914400" cy="914400"/>
          </a:xfrm>
          <a:prstGeom prst="arc">
            <a:avLst>
              <a:gd name="adj1" fmla="val 19804999"/>
              <a:gd name="adj2" fmla="val 2099123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7543800" y="2590800"/>
            <a:ext cx="914400" cy="914400"/>
          </a:xfrm>
          <a:prstGeom prst="arc">
            <a:avLst>
              <a:gd name="adj1" fmla="val 10791138"/>
              <a:gd name="adj2" fmla="val 1207392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7162800" y="2812085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077199" y="2812085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010400" y="3048001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001000" y="3048001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172200" y="2590801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839200" y="2590801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044042" y="4915394"/>
                <a:ext cx="9286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𝑀𝑔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042" y="4915394"/>
                <a:ext cx="928652" cy="338554"/>
              </a:xfrm>
              <a:prstGeom prst="rect">
                <a:avLst/>
              </a:prstGeom>
              <a:blipFill>
                <a:blip r:embed="rId5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/>
          <p:cNvCxnSpPr/>
          <p:nvPr/>
        </p:nvCxnSpPr>
        <p:spPr>
          <a:xfrm>
            <a:off x="5943600" y="1905000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427261" y="3903259"/>
            <a:ext cx="509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total extension will be this new length, subtract the natural length of the string, 2l.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6858000" y="4419601"/>
                <a:ext cx="2057400" cy="541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𝐸𝑥𝑡𝑒𝑛𝑠𝑖𝑜𝑛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GB" sz="1400" i="1">
                          <a:latin typeface="Cambria Math"/>
                        </a:rPr>
                        <m:t>−2</m:t>
                      </m:r>
                      <m:r>
                        <a:rPr lang="en-GB" sz="1400" i="1"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419601"/>
                <a:ext cx="2057400" cy="5416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/>
          <p:cNvSpPr/>
          <p:nvPr/>
        </p:nvSpPr>
        <p:spPr>
          <a:xfrm>
            <a:off x="7772400" y="2971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324601" y="5029201"/>
            <a:ext cx="3124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Substitute this into Hooke’s law…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486400" y="5410201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410201"/>
                <a:ext cx="760336" cy="501419"/>
              </a:xfrm>
              <a:prstGeom prst="rect">
                <a:avLst/>
              </a:prstGeom>
              <a:blipFill>
                <a:blip r:embed="rId7"/>
                <a:stretch>
                  <a:fillRect b="-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486400" y="6019800"/>
                <a:ext cx="1734642" cy="70128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𝑙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𝑙</m:t>
                              </m:r>
                            </m:e>
                          </m:d>
                        </m:num>
                        <m:den>
                          <m:r>
                            <a:rPr lang="en-GB" sz="1400" i="1" dirty="0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6019800"/>
                <a:ext cx="1734642" cy="701282"/>
              </a:xfrm>
              <a:prstGeom prst="rect">
                <a:avLst/>
              </a:prstGeom>
              <a:blipFill>
                <a:blip r:embed="rId8"/>
                <a:stretch>
                  <a:fillRect b="-17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8077200" y="4419600"/>
            <a:ext cx="762000" cy="5334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6324600" y="6019800"/>
            <a:ext cx="762000" cy="457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6006153" y="5459105"/>
            <a:ext cx="158087" cy="191069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c 70"/>
          <p:cNvSpPr/>
          <p:nvPr/>
        </p:nvSpPr>
        <p:spPr>
          <a:xfrm>
            <a:off x="7113895" y="5725235"/>
            <a:ext cx="292290" cy="689213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7350456" y="5799160"/>
            <a:ext cx="1133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x and 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2590800" y="5410201"/>
                <a:ext cx="1954318" cy="7882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  <m:r>
                            <a:rPr lang="en-GB" sz="1600" i="1">
                              <a:latin typeface="Cambria Math"/>
                            </a:rPr>
                            <m:t>𝑚𝑔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600" i="1">
                                      <a:latin typeface="Cambria Math"/>
                                    </a:rPr>
                                    <m:t>𝑙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600" i="1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𝑙</m:t>
                              </m:r>
                            </m:e>
                          </m:d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5410201"/>
                <a:ext cx="1954318" cy="788293"/>
              </a:xfrm>
              <a:prstGeom prst="rect">
                <a:avLst/>
              </a:prstGeom>
              <a:blipFill>
                <a:blip r:embed="rId9"/>
                <a:stretch>
                  <a:fillRect b="-158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186425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3" grpId="0"/>
      <p:bldP spid="64" grpId="0"/>
      <p:bldP spid="65" grpId="0"/>
      <p:bldP spid="66" grpId="0"/>
      <p:bldP spid="6" grpId="0" animBg="1"/>
      <p:bldP spid="6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2" grpId="0"/>
      <p:bldP spid="7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257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of natural length 2l and modulus of elasticity 4mg is stretched between 2 points, A and B. The points A and B are on the same horizontal level and AB = 2l. A particle P is attached to the midpoint of the string and hangs in equilibrium with both parts of the string making an angle of 30° with line AB. Find the mass of the particle in terms of 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Set the equations equal to each other!</a:t>
            </a: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044042" y="4915394"/>
                <a:ext cx="9286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𝑀𝑔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042" y="4915394"/>
                <a:ext cx="928652" cy="338554"/>
              </a:xfrm>
              <a:prstGeom prst="rect">
                <a:avLst/>
              </a:prstGeom>
              <a:blipFill>
                <a:blip r:embed="rId5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2590800" y="5410201"/>
                <a:ext cx="1954318" cy="7882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  <m:r>
                            <a:rPr lang="en-GB" sz="1600" i="1">
                              <a:latin typeface="Cambria Math"/>
                            </a:rPr>
                            <m:t>𝑚𝑔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600" i="1">
                                      <a:latin typeface="Cambria Math"/>
                                    </a:rPr>
                                    <m:t>𝑙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600" i="1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𝑙</m:t>
                              </m:r>
                            </m:e>
                          </m:d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5410201"/>
                <a:ext cx="1954318" cy="788293"/>
              </a:xfrm>
              <a:prstGeom prst="rect">
                <a:avLst/>
              </a:prstGeom>
              <a:blipFill>
                <a:blip r:embed="rId6"/>
                <a:stretch>
                  <a:fillRect b="-158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096001" y="1447800"/>
                <a:ext cx="1889235" cy="701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𝑀𝑔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𝑙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𝑙</m:t>
                              </m:r>
                            </m:e>
                          </m:d>
                        </m:num>
                        <m:den>
                          <m:r>
                            <a:rPr lang="en-GB" sz="1400" i="1" dirty="0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1447800"/>
                <a:ext cx="1889235" cy="701282"/>
              </a:xfrm>
              <a:prstGeom prst="rect">
                <a:avLst/>
              </a:prstGeom>
              <a:blipFill>
                <a:blip r:embed="rId7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096001" y="2209800"/>
                <a:ext cx="1889235" cy="701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𝑀𝑔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num>
                        <m:den>
                          <m:r>
                            <a:rPr lang="en-GB" sz="1400" i="1" dirty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2209800"/>
                <a:ext cx="1889235" cy="701282"/>
              </a:xfrm>
              <a:prstGeom prst="rect">
                <a:avLst/>
              </a:prstGeom>
              <a:blipFill>
                <a:blip r:embed="rId8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248401" y="3048000"/>
                <a:ext cx="1607491" cy="6979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num>
                        <m:den>
                          <m:r>
                            <a:rPr lang="en-GB" sz="1400" i="1" dirty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1" y="3048000"/>
                <a:ext cx="1607491" cy="697948"/>
              </a:xfrm>
              <a:prstGeom prst="rect">
                <a:avLst/>
              </a:prstGeom>
              <a:blipFill>
                <a:blip r:embed="rId9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248400" y="3962400"/>
                <a:ext cx="1637436" cy="6979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num>
                        <m:den>
                          <m:r>
                            <a:rPr lang="en-GB" sz="1400" i="1" dirty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962400"/>
                <a:ext cx="1637436" cy="697948"/>
              </a:xfrm>
              <a:prstGeom prst="rect">
                <a:avLst/>
              </a:prstGeom>
              <a:blipFill>
                <a:blip r:embed="rId10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248401" y="4953001"/>
                <a:ext cx="1637435" cy="5365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</m:t>
                      </m:r>
                      <m:r>
                        <a:rPr lang="en-GB" sz="1400" i="1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1" y="4953001"/>
                <a:ext cx="1637435" cy="5365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248400" y="5791201"/>
                <a:ext cx="11045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</m:t>
                      </m:r>
                      <m:r>
                        <a:rPr lang="en-GB" sz="1400" i="1">
                          <a:latin typeface="Cambria Math"/>
                        </a:rPr>
                        <m:t>=0.62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5791201"/>
                <a:ext cx="1104598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Arc 77"/>
          <p:cNvSpPr/>
          <p:nvPr/>
        </p:nvSpPr>
        <p:spPr>
          <a:xfrm>
            <a:off x="7848600" y="1905000"/>
            <a:ext cx="304800" cy="7620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8153400" y="1905000"/>
            <a:ext cx="198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the top and bottom of the right side by l</a:t>
            </a:r>
          </a:p>
        </p:txBody>
      </p:sp>
      <p:sp>
        <p:nvSpPr>
          <p:cNvPr id="80" name="Arc 79"/>
          <p:cNvSpPr/>
          <p:nvPr/>
        </p:nvSpPr>
        <p:spPr>
          <a:xfrm>
            <a:off x="7848600" y="2743200"/>
            <a:ext cx="304800" cy="7620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8153400" y="2819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both sides by g</a:t>
            </a:r>
          </a:p>
        </p:txBody>
      </p:sp>
      <p:sp>
        <p:nvSpPr>
          <p:cNvPr id="82" name="Arc 81"/>
          <p:cNvSpPr/>
          <p:nvPr/>
        </p:nvSpPr>
        <p:spPr>
          <a:xfrm>
            <a:off x="7848600" y="3657600"/>
            <a:ext cx="304800" cy="7620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Arc 83"/>
          <p:cNvSpPr/>
          <p:nvPr/>
        </p:nvSpPr>
        <p:spPr>
          <a:xfrm>
            <a:off x="7848600" y="4495800"/>
            <a:ext cx="304800" cy="7620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7696200" y="52578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8001000" y="37338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rewrite it with ‘m’ at the end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077200" y="4572000"/>
            <a:ext cx="1730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the top and bottom by 2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924800" y="5486400"/>
            <a:ext cx="11430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943600" y="62484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don’t necessarily need to show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all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of the above steps!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7308376" y="1510353"/>
            <a:ext cx="76200" cy="1524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7706436" y="1594514"/>
            <a:ext cx="76200" cy="1524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425820" y="2579427"/>
            <a:ext cx="76200" cy="1524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7301552" y="1926610"/>
            <a:ext cx="76200" cy="1524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7028597" y="2376986"/>
            <a:ext cx="76200" cy="1524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846629" y="3193577"/>
            <a:ext cx="177420" cy="20471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/>
          <p:cNvSpPr/>
          <p:nvPr/>
        </p:nvSpPr>
        <p:spPr>
          <a:xfrm>
            <a:off x="7599531" y="4342263"/>
            <a:ext cx="177420" cy="20471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198957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7" grpId="0"/>
      <p:bldP spid="74" grpId="0"/>
      <p:bldP spid="75" grpId="0"/>
      <p:bldP spid="76" grpId="0"/>
      <p:bldP spid="77" grpId="0"/>
      <p:bldP spid="78" grpId="0" animBg="1"/>
      <p:bldP spid="79" grpId="0"/>
      <p:bldP spid="80" grpId="0" animBg="1"/>
      <p:bldP spid="81" grpId="0"/>
      <p:bldP spid="82" grpId="0" animBg="1"/>
      <p:bldP spid="84" grpId="0" animBg="1"/>
      <p:bldP spid="85" grpId="0" animBg="1"/>
      <p:bldP spid="86" grpId="0"/>
      <p:bldP spid="87" grpId="0"/>
      <p:bldP spid="88" grpId="0"/>
      <p:bldP spid="89" grpId="0"/>
      <p:bldP spid="19" grpId="0" animBg="1"/>
      <p:bldP spid="19" grpId="1" animBg="1"/>
      <p:bldP spid="94" grpId="0" animBg="1"/>
      <p:bldP spid="9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of natural length 2l and modulus of elasticity 4mg is stretched between 2 points, A and B. The points A and B are on the same horizontal level and AB = 2l. A particle P is attached to the midpoint of the string and hangs in equilibrium with both parts of the string making an angle of 30° with line AB. Find the mass of the particle in terms of 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5" name="Group 94"/>
          <p:cNvGrpSpPr/>
          <p:nvPr/>
        </p:nvGrpSpPr>
        <p:grpSpPr>
          <a:xfrm>
            <a:off x="5867400" y="1719618"/>
            <a:ext cx="152400" cy="152400"/>
            <a:chOff x="5486400" y="3048000"/>
            <a:chExt cx="152400" cy="152400"/>
          </a:xfrm>
        </p:grpSpPr>
        <p:cxnSp>
          <p:nvCxnSpPr>
            <p:cNvPr id="96" name="Straight Connector 95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>
            <a:off x="9677400" y="1719618"/>
            <a:ext cx="152400" cy="152400"/>
            <a:chOff x="5486400" y="3048000"/>
            <a:chExt cx="152400" cy="152400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Straight Connector 100"/>
          <p:cNvCxnSpPr/>
          <p:nvPr/>
        </p:nvCxnSpPr>
        <p:spPr>
          <a:xfrm>
            <a:off x="5943600" y="1795818"/>
            <a:ext cx="381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638800" y="1643419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9753600" y="1643419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B</a:t>
            </a:r>
          </a:p>
        </p:txBody>
      </p:sp>
      <p:cxnSp>
        <p:nvCxnSpPr>
          <p:cNvPr id="104" name="Straight Connector 103"/>
          <p:cNvCxnSpPr/>
          <p:nvPr/>
        </p:nvCxnSpPr>
        <p:spPr>
          <a:xfrm flipH="1">
            <a:off x="7848600" y="1795818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V="1">
            <a:off x="7848600" y="2340592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 flipV="1">
            <a:off x="6840941" y="2329219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7848600" y="2938818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943600" y="1567218"/>
            <a:ext cx="3810000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7620000" y="1262419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2l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6705600" y="2024419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610600" y="2024419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112" name="Arc 111"/>
          <p:cNvSpPr/>
          <p:nvPr/>
        </p:nvSpPr>
        <p:spPr>
          <a:xfrm>
            <a:off x="5486400" y="1338618"/>
            <a:ext cx="914400" cy="914400"/>
          </a:xfrm>
          <a:prstGeom prst="arc">
            <a:avLst>
              <a:gd name="adj1" fmla="val 21559600"/>
              <a:gd name="adj2" fmla="val 191266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Arc 112"/>
          <p:cNvSpPr/>
          <p:nvPr/>
        </p:nvSpPr>
        <p:spPr>
          <a:xfrm>
            <a:off x="9296400" y="1338618"/>
            <a:ext cx="914400" cy="914400"/>
          </a:xfrm>
          <a:prstGeom prst="arc">
            <a:avLst>
              <a:gd name="adj1" fmla="val 8885367"/>
              <a:gd name="adj2" fmla="val 1081128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4" name="Straight Connector 113"/>
          <p:cNvCxnSpPr/>
          <p:nvPr/>
        </p:nvCxnSpPr>
        <p:spPr>
          <a:xfrm>
            <a:off x="7848600" y="1795819"/>
            <a:ext cx="0" cy="1142999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>
            <a:off x="7772400" y="1795818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TextBox 115"/>
          <p:cNvSpPr txBox="1"/>
          <p:nvPr/>
        </p:nvSpPr>
        <p:spPr>
          <a:xfrm>
            <a:off x="6329025" y="1779717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8873545" y="1795819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7620000" y="3472219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7620000" y="2557819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120" name="Straight Connector 119"/>
          <p:cNvCxnSpPr/>
          <p:nvPr/>
        </p:nvCxnSpPr>
        <p:spPr>
          <a:xfrm flipH="1">
            <a:off x="6858000" y="2938818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7848600" y="2938818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6858000" y="2329218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V="1">
            <a:off x="8839200" y="2329218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Arc 123"/>
          <p:cNvSpPr/>
          <p:nvPr/>
        </p:nvSpPr>
        <p:spPr>
          <a:xfrm>
            <a:off x="7239000" y="2557818"/>
            <a:ext cx="914400" cy="914400"/>
          </a:xfrm>
          <a:prstGeom prst="arc">
            <a:avLst>
              <a:gd name="adj1" fmla="val 19804999"/>
              <a:gd name="adj2" fmla="val 2099123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Arc 124"/>
          <p:cNvSpPr/>
          <p:nvPr/>
        </p:nvSpPr>
        <p:spPr>
          <a:xfrm>
            <a:off x="7543800" y="2481618"/>
            <a:ext cx="914400" cy="914400"/>
          </a:xfrm>
          <a:prstGeom prst="arc">
            <a:avLst>
              <a:gd name="adj1" fmla="val 10791138"/>
              <a:gd name="adj2" fmla="val 1207392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TextBox 125"/>
          <p:cNvSpPr txBox="1"/>
          <p:nvPr/>
        </p:nvSpPr>
        <p:spPr>
          <a:xfrm>
            <a:off x="7162800" y="2702903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8077199" y="2702903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7010400" y="2938819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8001000" y="2938819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172200" y="2481619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839200" y="2481619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p:cxnSp>
        <p:nvCxnSpPr>
          <p:cNvPr id="132" name="Straight Connector 131"/>
          <p:cNvCxnSpPr/>
          <p:nvPr/>
        </p:nvCxnSpPr>
        <p:spPr>
          <a:xfrm>
            <a:off x="5943600" y="1795818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 132"/>
          <p:cNvSpPr/>
          <p:nvPr/>
        </p:nvSpPr>
        <p:spPr>
          <a:xfrm>
            <a:off x="7772400" y="286261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509147" y="3821374"/>
            <a:ext cx="4790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This question introduced a very important process in solving these types of problem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79935" y="4476465"/>
            <a:ext cx="4332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use F = ma to find a relationship between the forces, particularly the tension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5668562" y="5229367"/>
            <a:ext cx="4332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use Trigonometry/Pythagoras to find missing lengths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698131" y="5914029"/>
            <a:ext cx="43329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then use Hooke’s law, which links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lengths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with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tension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allowing you to form an equation linking everything!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225393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134" grpId="0"/>
      <p:bldP spid="1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of natural length 2l and modulus of elasticity 4mg is stretched between 2 points, A and B. The points A and B are on the same horizontal level and AB = 2l. A particle P is attached to the midpoint of the string and hangs in equilibrium with both parts of the string making an angle of 30° with line AB. Find the mass of the particle in terms of 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5" name="Group 94"/>
          <p:cNvGrpSpPr/>
          <p:nvPr/>
        </p:nvGrpSpPr>
        <p:grpSpPr>
          <a:xfrm>
            <a:off x="5867400" y="1719618"/>
            <a:ext cx="152400" cy="152400"/>
            <a:chOff x="5486400" y="3048000"/>
            <a:chExt cx="152400" cy="152400"/>
          </a:xfrm>
        </p:grpSpPr>
        <p:cxnSp>
          <p:nvCxnSpPr>
            <p:cNvPr id="96" name="Straight Connector 95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>
            <a:off x="9677400" y="1719618"/>
            <a:ext cx="152400" cy="152400"/>
            <a:chOff x="5486400" y="3048000"/>
            <a:chExt cx="152400" cy="152400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Straight Connector 100"/>
          <p:cNvCxnSpPr/>
          <p:nvPr/>
        </p:nvCxnSpPr>
        <p:spPr>
          <a:xfrm>
            <a:off x="5943600" y="1795818"/>
            <a:ext cx="381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638800" y="1643419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9753600" y="1643419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B</a:t>
            </a:r>
          </a:p>
        </p:txBody>
      </p:sp>
      <p:cxnSp>
        <p:nvCxnSpPr>
          <p:cNvPr id="104" name="Straight Connector 103"/>
          <p:cNvCxnSpPr/>
          <p:nvPr/>
        </p:nvCxnSpPr>
        <p:spPr>
          <a:xfrm flipH="1">
            <a:off x="7848600" y="1795818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V="1">
            <a:off x="7848600" y="2340592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 flipV="1">
            <a:off x="6840941" y="2329219"/>
            <a:ext cx="990600" cy="598227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7848600" y="2938818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943600" y="1567218"/>
            <a:ext cx="3810000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7620000" y="1262419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2l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6705600" y="2024419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610600" y="2024419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112" name="Arc 111"/>
          <p:cNvSpPr/>
          <p:nvPr/>
        </p:nvSpPr>
        <p:spPr>
          <a:xfrm>
            <a:off x="5486400" y="1338618"/>
            <a:ext cx="914400" cy="914400"/>
          </a:xfrm>
          <a:prstGeom prst="arc">
            <a:avLst>
              <a:gd name="adj1" fmla="val 21559600"/>
              <a:gd name="adj2" fmla="val 191266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Arc 112"/>
          <p:cNvSpPr/>
          <p:nvPr/>
        </p:nvSpPr>
        <p:spPr>
          <a:xfrm>
            <a:off x="9296400" y="1338618"/>
            <a:ext cx="914400" cy="914400"/>
          </a:xfrm>
          <a:prstGeom prst="arc">
            <a:avLst>
              <a:gd name="adj1" fmla="val 8885367"/>
              <a:gd name="adj2" fmla="val 1081128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4" name="Straight Connector 113"/>
          <p:cNvCxnSpPr/>
          <p:nvPr/>
        </p:nvCxnSpPr>
        <p:spPr>
          <a:xfrm>
            <a:off x="7848600" y="1795819"/>
            <a:ext cx="0" cy="1142999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>
            <a:off x="7772400" y="1795818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TextBox 115"/>
          <p:cNvSpPr txBox="1"/>
          <p:nvPr/>
        </p:nvSpPr>
        <p:spPr>
          <a:xfrm>
            <a:off x="6329025" y="1779717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8873545" y="1795819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7620000" y="3472219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7620000" y="2557819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120" name="Straight Connector 119"/>
          <p:cNvCxnSpPr/>
          <p:nvPr/>
        </p:nvCxnSpPr>
        <p:spPr>
          <a:xfrm flipH="1">
            <a:off x="6858000" y="2938818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7848600" y="2938818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6858000" y="2329218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V="1">
            <a:off x="8839200" y="2329218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Arc 123"/>
          <p:cNvSpPr/>
          <p:nvPr/>
        </p:nvSpPr>
        <p:spPr>
          <a:xfrm>
            <a:off x="7239000" y="2557818"/>
            <a:ext cx="914400" cy="914400"/>
          </a:xfrm>
          <a:prstGeom prst="arc">
            <a:avLst>
              <a:gd name="adj1" fmla="val 19804999"/>
              <a:gd name="adj2" fmla="val 2099123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Arc 124"/>
          <p:cNvSpPr/>
          <p:nvPr/>
        </p:nvSpPr>
        <p:spPr>
          <a:xfrm>
            <a:off x="7543800" y="2481618"/>
            <a:ext cx="914400" cy="914400"/>
          </a:xfrm>
          <a:prstGeom prst="arc">
            <a:avLst>
              <a:gd name="adj1" fmla="val 10791138"/>
              <a:gd name="adj2" fmla="val 1207392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TextBox 125"/>
          <p:cNvSpPr txBox="1"/>
          <p:nvPr/>
        </p:nvSpPr>
        <p:spPr>
          <a:xfrm>
            <a:off x="7162800" y="2702903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8077199" y="2702903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30°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7010400" y="2938819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8001000" y="2938819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Tcos30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172200" y="2481619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839200" y="2481619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Tsin30</a:t>
            </a:r>
          </a:p>
        </p:txBody>
      </p:sp>
      <p:cxnSp>
        <p:nvCxnSpPr>
          <p:cNvPr id="132" name="Straight Connector 131"/>
          <p:cNvCxnSpPr/>
          <p:nvPr/>
        </p:nvCxnSpPr>
        <p:spPr>
          <a:xfrm>
            <a:off x="5943600" y="1795818"/>
            <a:ext cx="1905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 132"/>
          <p:cNvSpPr/>
          <p:nvPr/>
        </p:nvSpPr>
        <p:spPr>
          <a:xfrm>
            <a:off x="7772400" y="286261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454556" y="3749458"/>
            <a:ext cx="47903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Another point that is very important relates to the Mass attached to the string.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Mass will always move vertically downwards below the point where it is first attached, if it is a single string, or two identical strings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if the mass was placed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4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of the way along a string, when it moves down it will not move towards the centre (as it is fixed to the string)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If the example had 2 different strings, then the Mass could change its position as one may stretch more than the other…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244155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has natural length 2m and modulus of elasticity 98N. One end of the string is attached to a fixed point O and the other end is attached to a particle P of mass 4kg. The particle is held in equilibrium by a horizontal force of magnitude 28N, with OP making an angle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with the vertical, as shown. 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value of </a:t>
            </a:r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length OP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>
            <a:off x="5791200" y="16002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096000" y="1600200"/>
            <a:ext cx="0" cy="13716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096000" y="1600200"/>
            <a:ext cx="1219200" cy="137160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059556" y="178440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H="1" flipV="1">
            <a:off x="6496050" y="2047875"/>
            <a:ext cx="819152" cy="923926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7315200" y="2971800"/>
            <a:ext cx="0" cy="7620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315200" y="2971800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077200" y="2819401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28N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367517" y="343355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4g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01134" y="2139288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943600" y="129540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239000" y="2667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78" name="Straight Connector 77"/>
          <p:cNvCxnSpPr/>
          <p:nvPr/>
        </p:nvCxnSpPr>
        <p:spPr>
          <a:xfrm flipH="1">
            <a:off x="6477000" y="2971800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77000" y="2057400"/>
            <a:ext cx="0" cy="9144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31"/>
          <p:cNvSpPr/>
          <p:nvPr/>
        </p:nvSpPr>
        <p:spPr>
          <a:xfrm>
            <a:off x="5976730" y="1415332"/>
            <a:ext cx="914400" cy="914400"/>
          </a:xfrm>
          <a:prstGeom prst="arc">
            <a:avLst>
              <a:gd name="adj1" fmla="val 3472197"/>
              <a:gd name="adj2" fmla="val 507844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5572539" y="931627"/>
            <a:ext cx="914400" cy="914400"/>
          </a:xfrm>
          <a:prstGeom prst="arc">
            <a:avLst>
              <a:gd name="adj1" fmla="val 3670705"/>
              <a:gd name="adj2" fmla="val 494760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6466637" y="227990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96933" y="2965837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Tsin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 rot="16200000">
            <a:off x="5978057" y="2378767"/>
            <a:ext cx="691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Tcos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7239000" y="28816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562601" y="4191001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Horizontally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389883" y="4191001"/>
            <a:ext cx="181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43600" y="45720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𝐹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4572000"/>
                <a:ext cx="92243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5105401" y="5181600"/>
                <a:ext cx="16061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𝑇𝑠𝑖𝑛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−28=0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1" y="5181600"/>
                <a:ext cx="1606145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562600" y="57150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𝑇𝑠𝑖𝑛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=28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715000"/>
                <a:ext cx="129540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2895600" y="5562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𝑇𝑠𝑖𝑛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=28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562600"/>
                <a:ext cx="12954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8770883" y="46482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𝐹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883" y="4648200"/>
                <a:ext cx="922432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/>
              <p:cNvSpPr txBox="1"/>
              <p:nvPr/>
            </p:nvSpPr>
            <p:spPr>
              <a:xfrm>
                <a:off x="7932684" y="5181600"/>
                <a:ext cx="1641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𝑇𝑐𝑜𝑠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−4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5" name="TextBox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2684" y="5181600"/>
                <a:ext cx="1641731" cy="338554"/>
              </a:xfrm>
              <a:prstGeom prst="rect">
                <a:avLst/>
              </a:prstGeom>
              <a:blipFill>
                <a:blip r:embed="rId10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8389883" y="57150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𝑇𝑐𝑜𝑠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=4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883" y="5715000"/>
                <a:ext cx="1295400" cy="338554"/>
              </a:xfrm>
              <a:prstGeom prst="rect">
                <a:avLst/>
              </a:prstGeom>
              <a:blipFill>
                <a:blip r:embed="rId11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7" name="Arc 136"/>
          <p:cNvSpPr/>
          <p:nvPr/>
        </p:nvSpPr>
        <p:spPr>
          <a:xfrm>
            <a:off x="6705600" y="47244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TextBox 137"/>
          <p:cNvSpPr txBox="1"/>
          <p:nvPr/>
        </p:nvSpPr>
        <p:spPr>
          <a:xfrm>
            <a:off x="6942161" y="4724400"/>
            <a:ext cx="906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2895600" y="5943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𝑇𝑐𝑜𝑠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=4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943600"/>
                <a:ext cx="1295400" cy="338554"/>
              </a:xfrm>
              <a:prstGeom prst="rect">
                <a:avLst/>
              </a:prstGeom>
              <a:blipFill>
                <a:blip r:embed="rId1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0" name="Arc 139"/>
          <p:cNvSpPr/>
          <p:nvPr/>
        </p:nvSpPr>
        <p:spPr>
          <a:xfrm>
            <a:off x="6705600" y="53340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Arc 140"/>
          <p:cNvSpPr/>
          <p:nvPr/>
        </p:nvSpPr>
        <p:spPr>
          <a:xfrm>
            <a:off x="9532883" y="48006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Arc 141"/>
          <p:cNvSpPr/>
          <p:nvPr/>
        </p:nvSpPr>
        <p:spPr>
          <a:xfrm>
            <a:off x="9532883" y="54102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TextBox 142"/>
          <p:cNvSpPr txBox="1"/>
          <p:nvPr/>
        </p:nvSpPr>
        <p:spPr>
          <a:xfrm>
            <a:off x="6934200" y="53340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28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9753600" y="4800600"/>
            <a:ext cx="922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9761483" y="54102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Add 4g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6019800" y="1524000"/>
            <a:ext cx="152400" cy="152400"/>
            <a:chOff x="5486400" y="3048000"/>
            <a:chExt cx="152400" cy="152400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22576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6" grpId="0"/>
      <p:bldP spid="26" grpId="1"/>
      <p:bldP spid="26" grpId="2"/>
      <p:bldP spid="73" grpId="0"/>
      <p:bldP spid="73" grpId="1"/>
      <p:bldP spid="73" grpId="2"/>
      <p:bldP spid="74" grpId="0"/>
      <p:bldP spid="75" grpId="0"/>
      <p:bldP spid="76" grpId="0"/>
      <p:bldP spid="32" grpId="0" animBg="1"/>
      <p:bldP spid="85" grpId="0" animBg="1"/>
      <p:bldP spid="86" grpId="0"/>
      <p:bldP spid="33" grpId="0"/>
      <p:bldP spid="33" grpId="1"/>
      <p:bldP spid="33" grpId="2"/>
      <p:bldP spid="88" grpId="0"/>
      <p:bldP spid="88" grpId="1"/>
      <p:bldP spid="88" grpId="2"/>
      <p:bldP spid="66" grpId="0" animBg="1"/>
      <p:bldP spid="34" grpId="0"/>
      <p:bldP spid="90" grpId="0"/>
      <p:bldP spid="35" grpId="0"/>
      <p:bldP spid="92" grpId="0"/>
      <p:bldP spid="93" grpId="0"/>
      <p:bldP spid="94" grpId="0"/>
      <p:bldP spid="134" grpId="0"/>
      <p:bldP spid="135" grpId="0"/>
      <p:bldP spid="136" grpId="0"/>
      <p:bldP spid="137" grpId="0" animBg="1"/>
      <p:bldP spid="138" grpId="0"/>
      <p:bldP spid="139" grpId="0"/>
      <p:bldP spid="140" grpId="0" animBg="1"/>
      <p:bldP spid="141" grpId="0" animBg="1"/>
      <p:bldP spid="142" grpId="0" animBg="1"/>
      <p:bldP spid="143" grpId="0"/>
      <p:bldP spid="144" grpId="0"/>
      <p:bldP spid="14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has natural length 2m and modulus of elasticity 98N. One end of the string is attached to a fixed point O and the other end is attached to a particle P of mass 4kg. The particle is held in equilibrium by a horizontal force of magnitude 28N, with OP making an angle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with the vertical, as shown. 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value of </a:t>
            </a:r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length OP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>
            <a:off x="5791200" y="16002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096000" y="1600200"/>
            <a:ext cx="0" cy="13716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096000" y="1600200"/>
            <a:ext cx="1219200" cy="137160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059556" y="178440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H="1" flipV="1">
            <a:off x="6496050" y="2047875"/>
            <a:ext cx="819152" cy="923926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7315200" y="2971800"/>
            <a:ext cx="0" cy="7620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315200" y="2971800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077200" y="2819401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28N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01134" y="2139288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943600" y="129540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239000" y="2667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78" name="Straight Connector 77"/>
          <p:cNvCxnSpPr/>
          <p:nvPr/>
        </p:nvCxnSpPr>
        <p:spPr>
          <a:xfrm flipH="1">
            <a:off x="6477000" y="2971800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77000" y="2057400"/>
            <a:ext cx="0" cy="9144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31"/>
          <p:cNvSpPr/>
          <p:nvPr/>
        </p:nvSpPr>
        <p:spPr>
          <a:xfrm>
            <a:off x="5976730" y="1415332"/>
            <a:ext cx="914400" cy="914400"/>
          </a:xfrm>
          <a:prstGeom prst="arc">
            <a:avLst>
              <a:gd name="adj1" fmla="val 3472197"/>
              <a:gd name="adj2" fmla="val 507844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5572539" y="931627"/>
            <a:ext cx="914400" cy="914400"/>
          </a:xfrm>
          <a:prstGeom prst="arc">
            <a:avLst>
              <a:gd name="adj1" fmla="val 3670705"/>
              <a:gd name="adj2" fmla="val 494760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6466637" y="227990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96933" y="2965837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Tsin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 rot="16200000">
            <a:off x="5978057" y="2378767"/>
            <a:ext cx="691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Tcos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7239000" y="28816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2895600" y="5562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𝑇𝑠𝑖𝑛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=28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562600"/>
                <a:ext cx="12954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2895600" y="5943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𝑇𝑐𝑜𝑠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=4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943600"/>
                <a:ext cx="1295400" cy="338554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629468" y="5595584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618093" y="5952699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00468" y="3916908"/>
            <a:ext cx="3143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Now divide equation 1 by equation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010401" y="4267201"/>
                <a:ext cx="1269243" cy="536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𝑇𝑠𝑖𝑛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𝑇𝑐𝑜𝑠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28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1" y="4267201"/>
                <a:ext cx="1269243" cy="536685"/>
              </a:xfrm>
              <a:prstGeom prst="rect">
                <a:avLst/>
              </a:prstGeom>
              <a:blipFill>
                <a:blip r:embed="rId7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010400" y="5029201"/>
                <a:ext cx="1371600" cy="536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  <a:ea typeface="Cambria Math"/>
                        </a:rPr>
                        <m:t>𝑡𝑎𝑛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28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5029201"/>
                <a:ext cx="1371600" cy="536685"/>
              </a:xfrm>
              <a:prstGeom prst="rect">
                <a:avLst/>
              </a:prstGeom>
              <a:blipFill>
                <a:blip r:embed="rId8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494895" y="5867401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  <a:ea typeface="Cambria Math"/>
                      </a:rPr>
                      <m:t>𝜃</m:t>
                    </m:r>
                    <m:r>
                      <a:rPr lang="en-GB" sz="1400" i="1">
                        <a:latin typeface="Cambria Math"/>
                        <a:ea typeface="Cambria Math"/>
                      </a:rPr>
                      <m:t>=36°</m:t>
                    </m:r>
                  </m:oMath>
                </a14:m>
                <a:r>
                  <a:rPr lang="en-GB" sz="1400" dirty="0"/>
                  <a:t> (2sf)</a:t>
                </a: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4895" y="5867401"/>
                <a:ext cx="1371600" cy="307777"/>
              </a:xfrm>
              <a:prstGeom prst="rect">
                <a:avLst/>
              </a:prstGeom>
              <a:blipFill>
                <a:blip r:embed="rId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8097672" y="4556078"/>
            <a:ext cx="304800" cy="75290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8347882" y="4651613"/>
            <a:ext cx="1218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the left side</a:t>
            </a:r>
          </a:p>
        </p:txBody>
      </p:sp>
      <p:sp>
        <p:nvSpPr>
          <p:cNvPr id="54" name="Arc 53"/>
          <p:cNvSpPr/>
          <p:nvPr/>
        </p:nvSpPr>
        <p:spPr>
          <a:xfrm>
            <a:off x="8563971" y="5281684"/>
            <a:ext cx="304800" cy="75290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8841476" y="5390867"/>
            <a:ext cx="1218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inverse Tan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367517" y="343355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4g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6019800" y="1524000"/>
            <a:ext cx="152400" cy="152400"/>
            <a:chOff x="5486400" y="3048000"/>
            <a:chExt cx="152400" cy="152400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265252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6" grpId="0"/>
      <p:bldP spid="7" grpId="0"/>
      <p:bldP spid="48" grpId="0"/>
      <p:bldP spid="49" grpId="0"/>
      <p:bldP spid="50" grpId="0"/>
      <p:bldP spid="51" grpId="0" animBg="1"/>
      <p:bldP spid="53" grpId="0"/>
      <p:bldP spid="54" grpId="0" animBg="1"/>
      <p:bldP spid="5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has natural length 2m and modulus of elasticity 98N. One end of the string is attached to a fixed point O and the other end is attached to a particle P of mass 4kg. The particle is held in equilibrium by a horizontal force of magnitude 28N, with OP making an angle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with the vertical, as shown. 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value of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36°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length OP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>
            <a:off x="5791200" y="16002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096000" y="1600200"/>
            <a:ext cx="0" cy="13716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096000" y="1600200"/>
            <a:ext cx="1219200" cy="137160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059556" y="178440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H="1" flipV="1">
            <a:off x="6496050" y="2047875"/>
            <a:ext cx="819152" cy="923926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7315200" y="2971800"/>
            <a:ext cx="0" cy="7620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315200" y="2971800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077200" y="2819401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28N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01134" y="2139288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943600" y="129540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239000" y="2667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78" name="Straight Connector 77"/>
          <p:cNvCxnSpPr/>
          <p:nvPr/>
        </p:nvCxnSpPr>
        <p:spPr>
          <a:xfrm flipH="1">
            <a:off x="6477000" y="2971800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77000" y="2057400"/>
            <a:ext cx="0" cy="9144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31"/>
          <p:cNvSpPr/>
          <p:nvPr/>
        </p:nvSpPr>
        <p:spPr>
          <a:xfrm>
            <a:off x="5976730" y="1415332"/>
            <a:ext cx="914400" cy="914400"/>
          </a:xfrm>
          <a:prstGeom prst="arc">
            <a:avLst>
              <a:gd name="adj1" fmla="val 3472197"/>
              <a:gd name="adj2" fmla="val 507844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5572539" y="931627"/>
            <a:ext cx="914400" cy="914400"/>
          </a:xfrm>
          <a:prstGeom prst="arc">
            <a:avLst>
              <a:gd name="adj1" fmla="val 3670705"/>
              <a:gd name="adj2" fmla="val 494760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6466637" y="227990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96933" y="2965837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Tsin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 rot="16200000">
            <a:off x="5978057" y="2378767"/>
            <a:ext cx="691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Tcos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7239000" y="28816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2895600" y="5562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𝑇𝑠𝑖𝑛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=28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562600"/>
                <a:ext cx="12954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2895600" y="5943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𝑇𝑐𝑜𝑠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=4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943600"/>
                <a:ext cx="1295400" cy="338554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629468" y="5595584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618093" y="5952699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66925" y="3903261"/>
            <a:ext cx="492365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We can use Hooke’s law to find the extension of the string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However, to do this we will first need the </a:t>
            </a:r>
            <a:r>
              <a:rPr lang="en-GB" sz="14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tension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in the string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use the equations from before…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162800" y="52578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𝑇𝑠𝑖𝑛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=28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5257800"/>
                <a:ext cx="12954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467600" y="5715001"/>
                <a:ext cx="1295400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28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5715001"/>
                <a:ext cx="1295400" cy="5745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8561696" y="5410200"/>
            <a:ext cx="353704" cy="60960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8839201" y="5486400"/>
            <a:ext cx="1218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sin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14800" y="5638801"/>
                <a:ext cx="1295400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28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638801"/>
                <a:ext cx="1295400" cy="57458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7367517" y="343355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4g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6019800" y="1524000"/>
            <a:ext cx="152400" cy="152400"/>
            <a:chOff x="5486400" y="3048000"/>
            <a:chExt cx="152400" cy="152400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149945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 animBg="1"/>
      <p:bldP spid="41" grpId="0"/>
      <p:bldP spid="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has natural length 2m and modulus of elasticity 98N. One end of the string is attached to a fixed point O and the other end is attached to a particle P of mass 4kg. The particle is held in equilibrium by a horizontal force of magnitude 28N, with OP making an angle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with the vertical, as shown. 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value of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36°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length OP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>
            <a:off x="5791200" y="16002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096000" y="1600200"/>
            <a:ext cx="0" cy="13716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096000" y="1600200"/>
            <a:ext cx="1219200" cy="137160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059556" y="178440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H="1" flipV="1">
            <a:off x="6496050" y="2047875"/>
            <a:ext cx="819152" cy="923926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7315200" y="2971800"/>
            <a:ext cx="0" cy="7620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315200" y="2971800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077200" y="2819401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28N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01134" y="2139288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943600" y="129540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239000" y="2667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78" name="Straight Connector 77"/>
          <p:cNvCxnSpPr/>
          <p:nvPr/>
        </p:nvCxnSpPr>
        <p:spPr>
          <a:xfrm flipH="1">
            <a:off x="6477000" y="2971800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77000" y="2057400"/>
            <a:ext cx="0" cy="9144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31"/>
          <p:cNvSpPr/>
          <p:nvPr/>
        </p:nvSpPr>
        <p:spPr>
          <a:xfrm>
            <a:off x="5976730" y="1415332"/>
            <a:ext cx="914400" cy="914400"/>
          </a:xfrm>
          <a:prstGeom prst="arc">
            <a:avLst>
              <a:gd name="adj1" fmla="val 3472197"/>
              <a:gd name="adj2" fmla="val 507844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5572539" y="931627"/>
            <a:ext cx="914400" cy="914400"/>
          </a:xfrm>
          <a:prstGeom prst="arc">
            <a:avLst>
              <a:gd name="adj1" fmla="val 3670705"/>
              <a:gd name="adj2" fmla="val 494760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6466637" y="227990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96933" y="2965837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Tsin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 rot="16200000">
            <a:off x="5978057" y="2378767"/>
            <a:ext cx="691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Tcos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7239000" y="28816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2895600" y="5562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𝑇𝑠𝑖𝑛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=28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562600"/>
                <a:ext cx="12954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2895600" y="5943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𝑇𝑐𝑜𝑠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=4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943600"/>
                <a:ext cx="1295400" cy="338554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629468" y="5595584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618093" y="5952699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1800" y="3810001"/>
            <a:ext cx="22054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GB" sz="1400" dirty="0">
                <a:latin typeface="Comic Sans MS" panose="030F0702030302020204" pitchFamily="66" charset="0"/>
              </a:rPr>
              <a:t>Now use Hooke’s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14800" y="5638801"/>
                <a:ext cx="1295400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28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638801"/>
                <a:ext cx="1295400" cy="5745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761328" y="4128448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1328" y="4128448"/>
                <a:ext cx="760336" cy="50141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491786" y="4724400"/>
                <a:ext cx="1107867" cy="4971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28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98</m:t>
                          </m:r>
                          <m:r>
                            <a:rPr lang="en-GB" sz="14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 dirty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786" y="4724400"/>
                <a:ext cx="1107867" cy="497124"/>
              </a:xfrm>
              <a:prstGeom prst="rect">
                <a:avLst/>
              </a:prstGeom>
              <a:blipFill>
                <a:blip r:embed="rId9"/>
                <a:stretch>
                  <a:fillRect b="-25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10786" y="5334000"/>
                <a:ext cx="1315873" cy="4971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28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i="1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98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0786" y="5334000"/>
                <a:ext cx="1315873" cy="497124"/>
              </a:xfrm>
              <a:prstGeom prst="rect">
                <a:avLst/>
              </a:prstGeom>
              <a:blipFill>
                <a:blip r:embed="rId10"/>
                <a:stretch>
                  <a:fillRect b="-25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706738" y="5943600"/>
                <a:ext cx="1143000" cy="3048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=0.983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738" y="5943600"/>
                <a:ext cx="1143000" cy="3048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644185" y="6400800"/>
                <a:ext cx="1143000" cy="3048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  <a:ea typeface="Cambria Math"/>
                        </a:rPr>
                        <m:t>𝑂𝑃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=2.983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4185" y="6400800"/>
                <a:ext cx="1143000" cy="3048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7456228" y="4427561"/>
            <a:ext cx="353704" cy="60960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679142" y="4449170"/>
            <a:ext cx="2674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T, </a:t>
            </a:r>
            <a:r>
              <a:rPr lang="el-GR" sz="1400" dirty="0">
                <a:solidFill>
                  <a:srgbClr val="FF0000"/>
                </a:solidFill>
                <a:latin typeface="+mj-lt"/>
              </a:rPr>
              <a:t>λ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and l with the information we have</a:t>
            </a:r>
          </a:p>
        </p:txBody>
      </p:sp>
      <p:sp>
        <p:nvSpPr>
          <p:cNvPr id="50" name="Arc 49"/>
          <p:cNvSpPr/>
          <p:nvPr/>
        </p:nvSpPr>
        <p:spPr>
          <a:xfrm>
            <a:off x="7444855" y="5016689"/>
            <a:ext cx="353704" cy="60960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7665495" y="5592170"/>
            <a:ext cx="327545" cy="50838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7667769" y="6099412"/>
            <a:ext cx="327545" cy="50838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681418" y="5147480"/>
            <a:ext cx="2659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2, Divide by 98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915704" y="5595583"/>
            <a:ext cx="275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x (remember to use the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exact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value of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931626" y="6089177"/>
            <a:ext cx="2367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total length is x + l, so add on 2!</a:t>
            </a:r>
          </a:p>
        </p:txBody>
      </p:sp>
      <p:sp>
        <p:nvSpPr>
          <p:cNvPr id="8" name="Rectangle 7"/>
          <p:cNvSpPr/>
          <p:nvPr/>
        </p:nvSpPr>
        <p:spPr>
          <a:xfrm>
            <a:off x="6819332" y="4258102"/>
            <a:ext cx="191069" cy="25930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6535004" y="4738049"/>
            <a:ext cx="461749" cy="50269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4326341" y="5641076"/>
            <a:ext cx="923499" cy="62324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7367517" y="343355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4g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6019800" y="1524000"/>
            <a:ext cx="152400" cy="152400"/>
            <a:chOff x="5486400" y="3048000"/>
            <a:chExt cx="152400" cy="15240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205093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6" grpId="0"/>
      <p:bldP spid="37" grpId="0"/>
      <p:bldP spid="43" grpId="0"/>
      <p:bldP spid="44" grpId="0"/>
      <p:bldP spid="45" grpId="0"/>
      <p:bldP spid="48" grpId="0" animBg="1"/>
      <p:bldP spid="49" grpId="0"/>
      <p:bldP spid="50" grpId="0" animBg="1"/>
      <p:bldP spid="51" grpId="0" animBg="1"/>
      <p:bldP spid="53" grpId="0" animBg="1"/>
      <p:bldP spid="54" grpId="0"/>
      <p:bldP spid="55" grpId="0"/>
      <p:bldP spid="56" grpId="0"/>
      <p:bldP spid="8" grpId="0" animBg="1"/>
      <p:bldP spid="8" grpId="1" animBg="1"/>
      <p:bldP spid="58" grpId="0" animBg="1"/>
      <p:bldP spid="58" grpId="1" animBg="1"/>
      <p:bldP spid="59" grpId="0" animBg="1"/>
      <p:bldP spid="5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1"/>
            <a:ext cx="3548418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When an elastic string or spring is stretched, there will be Tension in it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The amount of Tension is determined by two factors: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The amount the string/spring has been extended, relative to its original length (so the Tension is proportional to the extension)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The modulus of elasticity of the string/spring – a value that is different depending on what material it is made from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14115" y="1523945"/>
            <a:ext cx="3684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The ratio of the extension of the string to its original length is given by: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72568" y="2047165"/>
                <a:ext cx="367986" cy="566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2568" y="2047165"/>
                <a:ext cx="367986" cy="566694"/>
              </a:xfrm>
              <a:prstGeom prst="rect">
                <a:avLst/>
              </a:prstGeom>
              <a:blipFill>
                <a:blip r:embed="rId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014115" y="2613859"/>
            <a:ext cx="3684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Where x is the extension and l is the original, ‘natural’ length of the string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93894" y="4060350"/>
            <a:ext cx="358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The modulus of elasticity is denoted by: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14940" y="4002275"/>
                <a:ext cx="3497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4940" y="4002275"/>
                <a:ext cx="34977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562601" y="4419600"/>
            <a:ext cx="4804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Higher modulus of elasticity = more resistant to being stretched = higher tension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16388" y="3236794"/>
            <a:ext cx="3655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Higher extension relative to original length = higher tension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5638800" y="3886200"/>
            <a:ext cx="4724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637664" y="5042848"/>
            <a:ext cx="4724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795146" y="5140657"/>
                <a:ext cx="924484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𝑇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λ</m:t>
                          </m:r>
                          <m:r>
                            <a:rPr lang="en-GB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5146" y="5140657"/>
                <a:ext cx="924484" cy="618311"/>
              </a:xfrm>
              <a:prstGeom prst="rect">
                <a:avLst/>
              </a:prstGeom>
              <a:blipFill>
                <a:blip r:embed="rId5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804547" y="5355609"/>
            <a:ext cx="1066800" cy="310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Overall: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36442" y="5903794"/>
            <a:ext cx="4776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relationship is known as ‘Hooke’s law’, discovered by British Physicist Robert Hooke in 1660.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6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021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8" grpId="0"/>
      <p:bldP spid="19" grpId="0"/>
      <p:bldP spid="20" grpId="0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identical elastic springs PQ and QR have natural length l and modulus of elasticity 2mg. The springs are joined together at Q. Their other ends, P and R, are attached to fixed points, with P being 4l vertically above R. A particle of mass m is attached at Q and hangs at rest in equilibrium. Find the distance of the particle below P.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In this case, the tensions in the springs will be different due to the mass, so use T</a:t>
            </a:r>
            <a:r>
              <a:rPr lang="en-GB" sz="1400" baseline="-25000" dirty="0">
                <a:latin typeface="Comic Sans MS" pitchFamily="66" charset="0"/>
                <a:sym typeface="Wingdings" panose="05000000000000000000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and T</a:t>
            </a:r>
            <a:r>
              <a:rPr lang="en-GB" sz="1400" baseline="-25000" dirty="0">
                <a:latin typeface="Comic Sans MS" pitchFamily="66" charset="0"/>
                <a:sym typeface="Wingdings" panose="05000000000000000000" pitchFamily="2" charset="2"/>
              </a:rPr>
              <a:t>2</a:t>
            </a: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baseline="-250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If the mass was on the bottom end of the spring and it was hanging freely, the tension would be the same!</a:t>
            </a:r>
            <a:endParaRPr lang="en-GB" sz="1400" baseline="-250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6019800" y="18288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72200" y="1524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324600" y="1828800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324600" y="2819400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324600" y="22860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324600" y="28194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24600" y="31242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19800" y="38100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72200" y="3810001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43600" y="3429001"/>
            <a:ext cx="360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43600" y="2209801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67400" y="3124201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6934200" y="18288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934200" y="2438400"/>
            <a:ext cx="0" cy="381000"/>
          </a:xfrm>
          <a:prstGeom prst="line">
            <a:avLst/>
          </a:prstGeom>
          <a:ln w="15875">
            <a:solidFill>
              <a:srgbClr val="FF0000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934200" y="2819400"/>
            <a:ext cx="0" cy="381000"/>
          </a:xfrm>
          <a:prstGeom prst="line">
            <a:avLst/>
          </a:prstGeom>
          <a:ln w="15875">
            <a:solidFill>
              <a:srgbClr val="FF0000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934200" y="32004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934200" y="1981201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934200" y="3352801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934200" y="24384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5715000" y="1828800"/>
            <a:ext cx="0" cy="19812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410200" y="266700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934201" y="2819401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2l - x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22535" y="1447800"/>
            <a:ext cx="31242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Let the extension of the first spring be ‘x’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extension of the other will therefore be (2l – x)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(4l – l – l – x)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Also note that we have assumed the lower string is in tension (if we were to find a negative value, it would therefore actually be a thrust)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6248400" y="1752600"/>
            <a:ext cx="152400" cy="152400"/>
            <a:chOff x="5486400" y="3048000"/>
            <a:chExt cx="152400" cy="152400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6248400" y="3733800"/>
            <a:ext cx="152400" cy="152400"/>
            <a:chOff x="5486400" y="3048000"/>
            <a:chExt cx="152400" cy="152400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5562600" y="4419601"/>
            <a:ext cx="181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943600" y="48768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𝐹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4876800"/>
                <a:ext cx="92243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7620000" y="50292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848600" y="51054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943600" y="5334000"/>
                <a:ext cx="17880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𝑚𝑔</m:t>
                      </m:r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334000"/>
                <a:ext cx="1788054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934200" y="5791200"/>
                <a:ext cx="14291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5791200"/>
                <a:ext cx="1429174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8229600" y="54864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8534400" y="55626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400800" y="266700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Q</a:t>
            </a:r>
          </a:p>
        </p:txBody>
      </p:sp>
      <p:sp>
        <p:nvSpPr>
          <p:cNvPr id="13" name="Oval 12"/>
          <p:cNvSpPr/>
          <p:nvPr/>
        </p:nvSpPr>
        <p:spPr>
          <a:xfrm>
            <a:off x="6248400" y="2743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150170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9" grpId="0"/>
      <p:bldP spid="20" grpId="0"/>
      <p:bldP spid="20" grpId="1"/>
      <p:bldP spid="20" grpId="2"/>
      <p:bldP spid="22" grpId="0"/>
      <p:bldP spid="22" grpId="1"/>
      <p:bldP spid="22" grpId="2"/>
      <p:bldP spid="23" grpId="0"/>
      <p:bldP spid="23" grpId="1"/>
      <p:bldP spid="23" grpId="2"/>
      <p:bldP spid="32" grpId="0"/>
      <p:bldP spid="33" grpId="0"/>
      <p:bldP spid="34" grpId="0"/>
      <p:bldP spid="34" grpId="1"/>
      <p:bldP spid="37" grpId="0"/>
      <p:bldP spid="38" grpId="0"/>
      <p:bldP spid="38" grpId="1"/>
      <p:bldP spid="46" grpId="0"/>
      <p:bldP spid="47" grpId="0"/>
      <p:bldP spid="48" grpId="0" animBg="1"/>
      <p:bldP spid="49" grpId="0"/>
      <p:bldP spid="50" grpId="0"/>
      <p:bldP spid="51" grpId="0"/>
      <p:bldP spid="52" grpId="0" animBg="1"/>
      <p:bldP spid="53" grpId="0"/>
      <p:bldP spid="54" grpId="0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identical elastic springs PQ and QR have natural length l and modulus of elasticity 2mg. The springs are joined together at Q. Their other ends, P and R, are attached to fixed points, with P being 4l vertically above R. A particle of mass m is attached at Q and hangs at rest in equilibrium. Find the distance of the particle below P.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Now we can use Hooke’s law to find expressions for T</a:t>
            </a:r>
            <a:r>
              <a:rPr lang="en-GB" sz="1400" baseline="-25000" dirty="0">
                <a:latin typeface="Comic Sans MS" pitchFamily="66" charset="0"/>
                <a:sym typeface="Wingdings" panose="05000000000000000000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and T</a:t>
            </a:r>
            <a:r>
              <a:rPr lang="en-GB" sz="1400" baseline="-25000" dirty="0">
                <a:latin typeface="Comic Sans MS" pitchFamily="66" charset="0"/>
                <a:sym typeface="Wingdings" panose="05000000000000000000" pitchFamily="2" charset="2"/>
              </a:rPr>
              <a:t>2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in terms of x, l and mg</a:t>
            </a: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6019800" y="18288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72200" y="1524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324600" y="1828800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324600" y="2819400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324600" y="22860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324600" y="28194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24600" y="31242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19800" y="38100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72200" y="3810001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43600" y="3429001"/>
            <a:ext cx="360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43600" y="2209801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67400" y="3124201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6934200" y="18288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934200" y="2438400"/>
            <a:ext cx="0" cy="3810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934200" y="2819400"/>
            <a:ext cx="0" cy="3810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934200" y="32004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934200" y="1981201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934200" y="3352801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934200" y="24384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5715000" y="1828800"/>
            <a:ext cx="0" cy="19812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410200" y="266700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934201" y="2819401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2l - x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6248400" y="1752600"/>
            <a:ext cx="152400" cy="152400"/>
            <a:chOff x="5486400" y="3048000"/>
            <a:chExt cx="152400" cy="152400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6248400" y="3733800"/>
            <a:ext cx="152400" cy="152400"/>
            <a:chOff x="5486400" y="3048000"/>
            <a:chExt cx="152400" cy="152400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819400" y="4724400"/>
                <a:ext cx="14291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724400"/>
                <a:ext cx="1429174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6400800" y="266700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Q</a:t>
            </a:r>
          </a:p>
        </p:txBody>
      </p:sp>
      <p:sp>
        <p:nvSpPr>
          <p:cNvPr id="13" name="Oval 12"/>
          <p:cNvSpPr/>
          <p:nvPr/>
        </p:nvSpPr>
        <p:spPr>
          <a:xfrm>
            <a:off x="6248400" y="2743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5715000" y="4267201"/>
            <a:ext cx="12458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Upper spring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715000" y="4648201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648201"/>
                <a:ext cx="760336" cy="501419"/>
              </a:xfrm>
              <a:prstGeom prst="rect">
                <a:avLst/>
              </a:prstGeom>
              <a:blipFill>
                <a:blip r:embed="rId6"/>
                <a:stretch>
                  <a:fillRect b="-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638800" y="5334001"/>
                <a:ext cx="1092350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334001"/>
                <a:ext cx="1092350" cy="497059"/>
              </a:xfrm>
              <a:prstGeom prst="rect">
                <a:avLst/>
              </a:prstGeom>
              <a:blipFill>
                <a:blip r:embed="rId7"/>
                <a:stretch>
                  <a:fillRect b="-25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8177152" y="4267201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Lower spring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177151" y="4648201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7151" y="4648201"/>
                <a:ext cx="760336" cy="501419"/>
              </a:xfrm>
              <a:prstGeom prst="rect">
                <a:avLst/>
              </a:prstGeom>
              <a:blipFill>
                <a:blip r:embed="rId8"/>
                <a:stretch>
                  <a:fillRect b="-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8100952" y="5334000"/>
                <a:ext cx="1614353" cy="502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</m:t>
                          </m:r>
                          <m:r>
                            <a:rPr lang="en-GB" sz="1400" i="1">
                              <a:latin typeface="Cambria Math"/>
                            </a:rPr>
                            <m:t>(2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952" y="5334000"/>
                <a:ext cx="1614353" cy="502702"/>
              </a:xfrm>
              <a:prstGeom prst="rect">
                <a:avLst/>
              </a:prstGeom>
              <a:blipFill>
                <a:blip r:embed="rId9"/>
                <a:stretch>
                  <a:fillRect b="-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6629400" y="49530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6781800" y="5029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63" name="Arc 62"/>
          <p:cNvSpPr/>
          <p:nvPr/>
        </p:nvSpPr>
        <p:spPr>
          <a:xfrm>
            <a:off x="9548751" y="49530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9701151" y="5029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1981200" y="6096001"/>
                <a:ext cx="1092350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6096001"/>
                <a:ext cx="1092350" cy="497059"/>
              </a:xfrm>
              <a:prstGeom prst="rect">
                <a:avLst/>
              </a:prstGeom>
              <a:blipFill>
                <a:blip r:embed="rId7"/>
                <a:stretch>
                  <a:fillRect b="-25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429001" y="6096000"/>
                <a:ext cx="1614353" cy="502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</m:t>
                          </m:r>
                          <m:r>
                            <a:rPr lang="en-GB" sz="1400" i="1">
                              <a:latin typeface="Cambria Math"/>
                            </a:rPr>
                            <m:t>(2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1" y="6096000"/>
                <a:ext cx="1614353" cy="502702"/>
              </a:xfrm>
              <a:prstGeom prst="rect">
                <a:avLst/>
              </a:prstGeom>
              <a:blipFill>
                <a:blip r:embed="rId10"/>
                <a:stretch>
                  <a:fillRect b="-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167517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 animBg="1"/>
      <p:bldP spid="62" grpId="0"/>
      <p:bldP spid="63" grpId="0" animBg="1"/>
      <p:bldP spid="64" grpId="0"/>
      <p:bldP spid="65" grpId="0"/>
      <p:bldP spid="6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identical elastic springs PQ and QR have natural length l and modulus of elasticity 2mg. The springs are joined together at Q. Their other ends, P and R, are attached to fixed points, with P being 4l vertically above R. A particle of mass m is attached at Q and hangs at rest in equilibrium. Find the distance of the particle below P.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Now we can replace T</a:t>
            </a:r>
            <a:r>
              <a:rPr lang="en-GB" sz="1400" baseline="-25000" dirty="0">
                <a:latin typeface="Comic Sans MS" pitchFamily="66" charset="0"/>
                <a:sym typeface="Wingdings" panose="05000000000000000000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and T</a:t>
            </a:r>
            <a:r>
              <a:rPr lang="en-GB" sz="1400" baseline="-25000" dirty="0">
                <a:latin typeface="Comic Sans MS" pitchFamily="66" charset="0"/>
                <a:sym typeface="Wingdings" panose="05000000000000000000" pitchFamily="2" charset="2"/>
              </a:rPr>
              <a:t>2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and find an expression for x in terms of l</a:t>
            </a: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819400" y="4724400"/>
                <a:ext cx="14291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724400"/>
                <a:ext cx="1429174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1981200" y="5181601"/>
                <a:ext cx="1092350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5181601"/>
                <a:ext cx="1092350" cy="497059"/>
              </a:xfrm>
              <a:prstGeom prst="rect">
                <a:avLst/>
              </a:prstGeom>
              <a:blipFill>
                <a:blip r:embed="rId6"/>
                <a:stretch>
                  <a:fillRect b="-25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429001" y="5181600"/>
                <a:ext cx="1614353" cy="502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</m:t>
                          </m:r>
                          <m:r>
                            <a:rPr lang="en-GB" sz="1400" i="1">
                              <a:latin typeface="Cambria Math"/>
                            </a:rPr>
                            <m:t>(2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1" y="5181600"/>
                <a:ext cx="1614353" cy="502702"/>
              </a:xfrm>
              <a:prstGeom prst="rect">
                <a:avLst/>
              </a:prstGeom>
              <a:blipFill>
                <a:blip r:embed="rId7"/>
                <a:stretch>
                  <a:fillRect b="-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019800" y="1600201"/>
                <a:ext cx="12755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1600201"/>
                <a:ext cx="127554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715001" y="2209800"/>
                <a:ext cx="2388731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</m:t>
                          </m:r>
                          <m:r>
                            <a:rPr lang="en-GB" sz="1400" i="1">
                              <a:latin typeface="Cambria Math"/>
                            </a:rPr>
                            <m:t>(2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2209800"/>
                <a:ext cx="2388731" cy="502702"/>
              </a:xfrm>
              <a:prstGeom prst="rect">
                <a:avLst/>
              </a:prstGeom>
              <a:blipFill>
                <a:blip r:embed="rId9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715000" y="2971801"/>
                <a:ext cx="24448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𝑚𝑔𝑥</m:t>
                      </m:r>
                      <m:r>
                        <a:rPr lang="en-GB" sz="1400" i="1">
                          <a:latin typeface="Cambria Math"/>
                        </a:rPr>
                        <m:t>=2</m:t>
                      </m:r>
                      <m:r>
                        <a:rPr lang="en-GB" sz="1400" i="1">
                          <a:latin typeface="Cambria Math"/>
                        </a:rPr>
                        <m:t>𝑚𝑔</m:t>
                      </m:r>
                      <m:r>
                        <a:rPr lang="en-GB" sz="1400" i="1">
                          <a:latin typeface="Cambria Math"/>
                        </a:rPr>
                        <m:t>(2</m:t>
                      </m:r>
                      <m:r>
                        <a:rPr lang="en-GB" sz="1400" i="1">
                          <a:latin typeface="Cambria Math"/>
                        </a:rPr>
                        <m:t>𝑙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)+</m:t>
                      </m:r>
                      <m:r>
                        <a:rPr lang="en-GB" sz="1400" i="1">
                          <a:latin typeface="Cambria Math"/>
                        </a:rPr>
                        <m:t>𝑚𝑔𝑙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971801"/>
                <a:ext cx="2444836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943601" y="3581401"/>
                <a:ext cx="17367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=2(2</m:t>
                      </m:r>
                      <m:r>
                        <a:rPr lang="en-GB" sz="1400" i="1">
                          <a:latin typeface="Cambria Math"/>
                        </a:rPr>
                        <m:t>𝑙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)+</m:t>
                      </m:r>
                      <m:r>
                        <a:rPr lang="en-GB" sz="1400" i="1"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3581401"/>
                <a:ext cx="1736719" cy="307777"/>
              </a:xfrm>
              <a:prstGeom prst="rect">
                <a:avLst/>
              </a:prstGeom>
              <a:blipFill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943600" y="4191001"/>
                <a:ext cx="160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=4</m:t>
                      </m:r>
                      <m:r>
                        <a:rPr lang="en-GB" sz="1400" i="1">
                          <a:latin typeface="Cambria Math"/>
                        </a:rPr>
                        <m:t>𝑙</m:t>
                      </m:r>
                      <m:r>
                        <a:rPr lang="en-GB" sz="1400" i="1">
                          <a:latin typeface="Cambria Math"/>
                        </a:rPr>
                        <m:t>−2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4191001"/>
                <a:ext cx="160020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943601" y="4800601"/>
                <a:ext cx="94804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4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=5</m:t>
                      </m:r>
                      <m:r>
                        <a:rPr lang="en-GB" sz="1400" i="1"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4800601"/>
                <a:ext cx="948047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943601" y="5257801"/>
                <a:ext cx="1024247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5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5257801"/>
                <a:ext cx="1024247" cy="51424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70"/>
          <p:cNvSpPr/>
          <p:nvPr/>
        </p:nvSpPr>
        <p:spPr>
          <a:xfrm>
            <a:off x="8077200" y="18288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8229600" y="1981201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and T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73" name="Arc 72"/>
          <p:cNvSpPr/>
          <p:nvPr/>
        </p:nvSpPr>
        <p:spPr>
          <a:xfrm>
            <a:off x="8077200" y="25146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Arc 73"/>
          <p:cNvSpPr/>
          <p:nvPr/>
        </p:nvSpPr>
        <p:spPr>
          <a:xfrm>
            <a:off x="8001000" y="31242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c 74"/>
          <p:cNvSpPr/>
          <p:nvPr/>
        </p:nvSpPr>
        <p:spPr>
          <a:xfrm>
            <a:off x="7467600" y="37338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c 75"/>
          <p:cNvSpPr/>
          <p:nvPr/>
        </p:nvSpPr>
        <p:spPr>
          <a:xfrm>
            <a:off x="7315200" y="43434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c 76"/>
          <p:cNvSpPr/>
          <p:nvPr/>
        </p:nvSpPr>
        <p:spPr>
          <a:xfrm>
            <a:off x="6705600" y="49530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085115" y="1653639"/>
            <a:ext cx="228600" cy="2286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5786252" y="2245426"/>
            <a:ext cx="559130" cy="45027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1996044" y="5224154"/>
            <a:ext cx="1000496" cy="45027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3514106" y="5210300"/>
            <a:ext cx="1477489" cy="45027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/>
          <p:cNvSpPr/>
          <p:nvPr/>
        </p:nvSpPr>
        <p:spPr>
          <a:xfrm>
            <a:off x="6498773" y="1663535"/>
            <a:ext cx="228600" cy="2286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/>
          <p:cNvSpPr/>
          <p:nvPr/>
        </p:nvSpPr>
        <p:spPr>
          <a:xfrm>
            <a:off x="6496794" y="2255322"/>
            <a:ext cx="1059871" cy="44037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8417627" y="2644240"/>
            <a:ext cx="1466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all by l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237519" y="3259778"/>
            <a:ext cx="1466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mg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736776" y="3863441"/>
            <a:ext cx="1993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brackets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44791" y="4478979"/>
            <a:ext cx="23849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2x, group ‘l’ terms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949047" y="5082642"/>
            <a:ext cx="1213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4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5929747" y="3063833"/>
            <a:ext cx="225631" cy="11875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640288" y="3061854"/>
            <a:ext cx="225631" cy="11875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7730839" y="3071750"/>
            <a:ext cx="225631" cy="11875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303225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3" grpId="0"/>
      <p:bldP spid="67" grpId="0"/>
      <p:bldP spid="68" grpId="0"/>
      <p:bldP spid="69" grpId="0"/>
      <p:bldP spid="70" grpId="0"/>
      <p:bldP spid="71" grpId="0" animBg="1"/>
      <p:bldP spid="72" grpId="0"/>
      <p:bldP spid="73" grpId="0" animBg="1"/>
      <p:bldP spid="74" grpId="0" animBg="1"/>
      <p:bldP spid="75" grpId="0" animBg="1"/>
      <p:bldP spid="76" grpId="0" animBg="1"/>
      <p:bldP spid="77" grpId="0" animBg="1"/>
      <p:bldP spid="6" grpId="0" animBg="1"/>
      <p:bldP spid="6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/>
      <p:bldP spid="84" grpId="0"/>
      <p:bldP spid="85" grpId="0"/>
      <p:bldP spid="86" grpId="0"/>
      <p:bldP spid="8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identical elastic springs PQ and QR have natural length l and modulus of elasticity 2mg. The springs are joined together at Q. Their other ends, P and R, are attached to fixed points, with P being 4l vertically above R. A particle of mass m is attached at Q and hangs at rest in equilibrium. Find the distance of the particle below P.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819400" y="4724400"/>
                <a:ext cx="14291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724400"/>
                <a:ext cx="1429174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1981200" y="5181601"/>
                <a:ext cx="1092350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5181601"/>
                <a:ext cx="1092350" cy="497059"/>
              </a:xfrm>
              <a:prstGeom prst="rect">
                <a:avLst/>
              </a:prstGeom>
              <a:blipFill>
                <a:blip r:embed="rId6"/>
                <a:stretch>
                  <a:fillRect b="-25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429001" y="5181600"/>
                <a:ext cx="1614353" cy="502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</m:t>
                          </m:r>
                          <m:r>
                            <a:rPr lang="en-GB" sz="1400" i="1">
                              <a:latin typeface="Cambria Math"/>
                            </a:rPr>
                            <m:t>(2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1" y="5181600"/>
                <a:ext cx="1614353" cy="502702"/>
              </a:xfrm>
              <a:prstGeom prst="rect">
                <a:avLst/>
              </a:prstGeom>
              <a:blipFill>
                <a:blip r:embed="rId7"/>
                <a:stretch>
                  <a:fillRect b="-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2974770" y="5815941"/>
                <a:ext cx="1024247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5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770" y="5815941"/>
                <a:ext cx="1024247" cy="5142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>
            <a:off x="6019800" y="18288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172200" y="1524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6324600" y="1828800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324600" y="2819400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6324600" y="22860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324600" y="28194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324600" y="3124200"/>
            <a:ext cx="0" cy="5334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019800" y="38100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72200" y="3810001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943600" y="3429001"/>
            <a:ext cx="360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943600" y="2209801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867400" y="3124201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6934200" y="18288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6934200" y="2438400"/>
            <a:ext cx="0" cy="3810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6934200" y="2819400"/>
            <a:ext cx="0" cy="3810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934200" y="3200400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934200" y="1981201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934200" y="3352801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934200" y="24384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5715000" y="1828800"/>
            <a:ext cx="0" cy="1981200"/>
          </a:xfrm>
          <a:prstGeom prst="line">
            <a:avLst/>
          </a:prstGeom>
          <a:ln w="15875">
            <a:solidFill>
              <a:schemeClr val="tx1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410200" y="266700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4l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934201" y="2819401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2l - x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248400" y="1752600"/>
            <a:ext cx="152400" cy="152400"/>
            <a:chOff x="5486400" y="3048000"/>
            <a:chExt cx="152400" cy="152400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6248400" y="3733800"/>
            <a:ext cx="152400" cy="152400"/>
            <a:chOff x="5486400" y="3048000"/>
            <a:chExt cx="152400" cy="152400"/>
          </a:xfrm>
        </p:grpSpPr>
        <p:cxnSp>
          <p:nvCxnSpPr>
            <p:cNvPr id="93" name="Straight Connector 92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/>
          <p:cNvSpPr txBox="1"/>
          <p:nvPr/>
        </p:nvSpPr>
        <p:spPr>
          <a:xfrm>
            <a:off x="6400800" y="266700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Q</a:t>
            </a:r>
          </a:p>
        </p:txBody>
      </p:sp>
      <p:sp>
        <p:nvSpPr>
          <p:cNvPr id="96" name="Oval 95"/>
          <p:cNvSpPr/>
          <p:nvPr/>
        </p:nvSpPr>
        <p:spPr>
          <a:xfrm>
            <a:off x="6248400" y="2743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 14"/>
          <p:cNvGrpSpPr/>
          <p:nvPr/>
        </p:nvGrpSpPr>
        <p:grpSpPr>
          <a:xfrm>
            <a:off x="2590800" y="4079174"/>
            <a:ext cx="2667000" cy="457200"/>
            <a:chOff x="1066800" y="4114800"/>
            <a:chExt cx="2667000" cy="4572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066800" y="4572000"/>
              <a:ext cx="1828800" cy="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905000" y="4114800"/>
              <a:ext cx="1828800" cy="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3733800" y="4114800"/>
              <a:ext cx="0" cy="2286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1905000" y="4114800"/>
              <a:ext cx="0" cy="2286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1066800" y="4343400"/>
              <a:ext cx="838200" cy="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2895600" y="4343400"/>
              <a:ext cx="838200" cy="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1066800" y="4343400"/>
              <a:ext cx="0" cy="2286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895600" y="4343400"/>
              <a:ext cx="0" cy="2286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Arrow Connector 16"/>
          <p:cNvCxnSpPr/>
          <p:nvPr/>
        </p:nvCxnSpPr>
        <p:spPr>
          <a:xfrm flipH="1">
            <a:off x="7307283" y="2113809"/>
            <a:ext cx="985652" cy="26125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281058" y="1805051"/>
            <a:ext cx="23869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particle will be ‘x + l’ below P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We know that x =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5l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4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171708" y="2844142"/>
                <a:ext cx="662168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5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1708" y="2844142"/>
                <a:ext cx="662168" cy="500009"/>
              </a:xfrm>
              <a:prstGeom prst="rect">
                <a:avLst/>
              </a:prstGeom>
              <a:blipFill>
                <a:blip r:embed="rId9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9220200" y="3429001"/>
                <a:ext cx="574388" cy="514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9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200" y="3429001"/>
                <a:ext cx="574388" cy="5142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9220200" y="3429000"/>
            <a:ext cx="6096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428002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6" grpId="0"/>
      <p:bldP spid="47" grpId="0"/>
      <p:bldP spid="48" grpId="0"/>
      <p:bldP spid="49" grpId="0"/>
      <p:bldP spid="58" grpId="0"/>
      <p:bldP spid="59" grpId="0"/>
      <p:bldP spid="60" grpId="0"/>
      <p:bldP spid="62" grpId="0"/>
      <p:bldP spid="63" grpId="0"/>
      <p:bldP spid="95" grpId="0"/>
      <p:bldP spid="96" grpId="0" animBg="1"/>
      <p:bldP spid="19" grpId="0"/>
      <p:bldP spid="104" grpId="0"/>
      <p:bldP spid="2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42364" y="1600200"/>
                <a:ext cx="3548418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Hooke’s law to solve equilibrium problems involving elastic springs or strings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One end, A, of a light elastic string, AB, of natural length 0.6m and modulus of elasticity 10N, is fixed to a point on a fixed rough plane inclined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to the horizontal, 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A ball of mass 3kg is attached to the end, B, of the string. The coefficient of friction,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between the ball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The ball rests in limiting equilibrium, on the point of sliding down the plane, with AB along the line of greatest slope.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tension in the string, and its length</a:t>
                </a:r>
              </a:p>
              <a:p>
                <a:pPr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, state how your answer to a) would change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42364" y="1600200"/>
                <a:ext cx="3548418" cy="5105400"/>
              </a:xfrm>
              <a:blipFill>
                <a:blip r:embed="rId3"/>
                <a:stretch>
                  <a:fillRect t="-248" r="-10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5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172200" y="3429000"/>
            <a:ext cx="297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172200" y="1676400"/>
            <a:ext cx="297180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048750" y="1517650"/>
            <a:ext cx="9525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9061450" y="1568450"/>
            <a:ext cx="76200" cy="76200"/>
            <a:chOff x="4876800" y="2590800"/>
            <a:chExt cx="76200" cy="762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 flipV="1">
            <a:off x="7943850" y="1600200"/>
            <a:ext cx="1155700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7969250" y="20383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V="1">
            <a:off x="7550150" y="196850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924800" y="23622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7905750" y="2343150"/>
            <a:ext cx="381000" cy="6477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918450" y="2997200"/>
            <a:ext cx="368300" cy="203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448550" y="23558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>
            <a:off x="7391400" y="1682750"/>
            <a:ext cx="914400" cy="914400"/>
          </a:xfrm>
          <a:prstGeom prst="arc">
            <a:avLst>
              <a:gd name="adj1" fmla="val 3993317"/>
              <a:gd name="adj2" fmla="val 48632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629400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859234" y="2529081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89520" y="2686051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064500" y="2520951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435850" y="1651001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058150" y="3041651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3gsin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53251" y="2444751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F</a:t>
            </a:r>
            <a:r>
              <a:rPr lang="en-GB" sz="1200" baseline="-25000" dirty="0">
                <a:latin typeface="Comic Sans MS" panose="030F0702030302020204" pitchFamily="66" charset="0"/>
              </a:rPr>
              <a:t>MAX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924800" y="1943101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093200" y="1384301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15001" y="1371601"/>
                <a:ext cx="66114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1371601"/>
                <a:ext cx="661143" cy="497059"/>
              </a:xfrm>
              <a:prstGeom prst="rect">
                <a:avLst/>
              </a:prstGeom>
              <a:blipFill>
                <a:blip r:embed="rId6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638800" y="1905001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/>
                        </a:rPr>
                        <m:t>=10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905001"/>
                <a:ext cx="10668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525000" y="16764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/>
                        </a:rPr>
                        <m:t>𝑆𝑖𝑛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1676401"/>
                <a:ext cx="838200" cy="409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525000" y="22098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/>
                        </a:rPr>
                        <m:t>𝐶𝑜𝑠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2209801"/>
                <a:ext cx="838200" cy="4092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9525000" y="27432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/>
                        </a:rPr>
                        <m:t>𝑇𝑎𝑛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2743201"/>
                <a:ext cx="838200" cy="4092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 flipV="1">
            <a:off x="8305800" y="1763232"/>
            <a:ext cx="871722" cy="522768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610600" y="2057401"/>
            <a:ext cx="532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0.6m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43800" y="2133601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40" name="Arc 39"/>
          <p:cNvSpPr/>
          <p:nvPr/>
        </p:nvSpPr>
        <p:spPr>
          <a:xfrm>
            <a:off x="5715000" y="2971800"/>
            <a:ext cx="914400" cy="914400"/>
          </a:xfrm>
          <a:prstGeom prst="arc">
            <a:avLst>
              <a:gd name="adj1" fmla="val 19802567"/>
              <a:gd name="adj2" fmla="val 21565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7994469" y="2281646"/>
            <a:ext cx="320040" cy="191588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118566" y="2323013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661166" y="3448255"/>
            <a:ext cx="4918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To find the tension, we need the frictional force, and to find this, we need the normal reaction.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583126" y="3892985"/>
                <a:ext cx="24592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Resolving Perpendicular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u="sng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 u="sng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↖</m:t>
                        </m:r>
                      </m:e>
                    </m:d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126" y="3892985"/>
                <a:ext cx="2459263" cy="307777"/>
              </a:xfrm>
              <a:prstGeom prst="rect">
                <a:avLst/>
              </a:prstGeom>
              <a:blipFill>
                <a:blip r:embed="rId11"/>
                <a:stretch>
                  <a:fillRect l="-515" t="-4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618429" y="4195334"/>
                <a:ext cx="7377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8429" y="4195334"/>
                <a:ext cx="737766" cy="246221"/>
              </a:xfrm>
              <a:prstGeom prst="rect">
                <a:avLst/>
              </a:prstGeom>
              <a:blipFill>
                <a:blip r:embed="rId12"/>
                <a:stretch>
                  <a:fillRect l="-5085" r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714388" y="4525288"/>
                <a:ext cx="205139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=(3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)(0)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388" y="4525288"/>
                <a:ext cx="2051395" cy="246221"/>
              </a:xfrm>
              <a:prstGeom prst="rect">
                <a:avLst/>
              </a:prstGeom>
              <a:blipFill>
                <a:blip r:embed="rId13"/>
                <a:stretch>
                  <a:fillRect l="-1852" r="-3086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612511" y="4872997"/>
                <a:ext cx="111030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511" y="4872997"/>
                <a:ext cx="1110304" cy="246221"/>
              </a:xfrm>
              <a:prstGeom prst="rect">
                <a:avLst/>
              </a:prstGeom>
              <a:blipFill>
                <a:blip r:embed="rId14"/>
                <a:stretch>
                  <a:fillRect l="-4545" r="-3409" b="-2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7711441" y="4343400"/>
            <a:ext cx="300445" cy="35052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980615" y="4368538"/>
            <a:ext cx="1259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  <a:endParaRPr lang="en-GB" sz="1400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7733212" y="4696097"/>
            <a:ext cx="300445" cy="35052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941427" y="4721235"/>
            <a:ext cx="10458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</a:t>
            </a:r>
            <a:endParaRPr lang="en-GB" sz="1400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600543" y="5181853"/>
            <a:ext cx="1497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Finding Friction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296211" y="5545163"/>
                <a:ext cx="101188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𝑀𝐴𝑋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211" y="5545163"/>
                <a:ext cx="1011880" cy="246221"/>
              </a:xfrm>
              <a:prstGeom prst="rect">
                <a:avLst/>
              </a:prstGeom>
              <a:blipFill>
                <a:blip r:embed="rId15"/>
                <a:stretch>
                  <a:fillRect l="-3750" r="-5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291858" y="5854316"/>
                <a:ext cx="1941685" cy="4678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𝑀𝐴𝑋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𝑔𝑐𝑜𝑠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858" y="5854316"/>
                <a:ext cx="1941685" cy="467820"/>
              </a:xfrm>
              <a:prstGeom prst="rect">
                <a:avLst/>
              </a:prstGeom>
              <a:blipFill>
                <a:blip r:embed="rId16"/>
                <a:stretch>
                  <a:fillRect l="-1299" t="-2632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287504" y="6442145"/>
                <a:ext cx="11600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𝑀𝐴𝑋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=0.6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504" y="6442145"/>
                <a:ext cx="1160061" cy="246221"/>
              </a:xfrm>
              <a:prstGeom prst="rect">
                <a:avLst/>
              </a:prstGeom>
              <a:blipFill>
                <a:blip r:embed="rId17"/>
                <a:stretch>
                  <a:fillRect l="-3261" r="-4348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57"/>
          <p:cNvSpPr/>
          <p:nvPr/>
        </p:nvSpPr>
        <p:spPr>
          <a:xfrm>
            <a:off x="8168640" y="5704115"/>
            <a:ext cx="304800" cy="448491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8437815" y="5827223"/>
            <a:ext cx="1259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  <a:endParaRPr lang="en-GB" sz="1400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Arc 59"/>
          <p:cNvSpPr/>
          <p:nvPr/>
        </p:nvSpPr>
        <p:spPr>
          <a:xfrm>
            <a:off x="8190411" y="6154782"/>
            <a:ext cx="300446" cy="446315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389917" y="6162502"/>
                <a:ext cx="202553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Calculate (using the value of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baseline="-250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above)</a:t>
                </a:r>
                <a:endParaRPr lang="en-GB" sz="1400" baseline="-250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917" y="6162502"/>
                <a:ext cx="2025534" cy="523220"/>
              </a:xfrm>
              <a:prstGeom prst="rect">
                <a:avLst/>
              </a:prstGeom>
              <a:blipFill>
                <a:blip r:embed="rId18"/>
                <a:stretch>
                  <a:fillRect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7365801" y="1698722"/>
            <a:ext cx="50494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3gcos</a:t>
            </a:r>
            <a:r>
              <a:rPr lang="el-GR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027733" y="2479744"/>
                <a:ext cx="38940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0.6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733" y="2479744"/>
                <a:ext cx="389401" cy="215444"/>
              </a:xfrm>
              <a:prstGeom prst="rect">
                <a:avLst/>
              </a:prstGeom>
              <a:blipFill>
                <a:blip r:embed="rId19"/>
                <a:stretch>
                  <a:fillRect l="-6250" r="-12500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7826169" y="22423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26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/>
      <p:bldP spid="25" grpId="0"/>
      <p:bldP spid="26" grpId="0"/>
      <p:bldP spid="26" grpId="1"/>
      <p:bldP spid="26" grpId="2"/>
      <p:bldP spid="27" grpId="0"/>
      <p:bldP spid="27" grpId="1"/>
      <p:bldP spid="27" grpId="2"/>
      <p:bldP spid="28" grpId="0"/>
      <p:bldP spid="29" grpId="0"/>
      <p:bldP spid="29" grpId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/>
      <p:bldP spid="39" grpId="0"/>
      <p:bldP spid="40" grpId="0" animBg="1"/>
      <p:bldP spid="44" grpId="0"/>
      <p:bldP spid="43" grpId="0"/>
      <p:bldP spid="45" grpId="0"/>
      <p:bldP spid="46" grpId="0"/>
      <p:bldP spid="48" grpId="0"/>
      <p:bldP spid="49" grpId="0"/>
      <p:bldP spid="50" grpId="0" animBg="1"/>
      <p:bldP spid="51" grpId="0"/>
      <p:bldP spid="52" grpId="0" animBg="1"/>
      <p:bldP spid="53" grpId="0"/>
      <p:bldP spid="54" grpId="0"/>
      <p:bldP spid="55" grpId="0"/>
      <p:bldP spid="56" grpId="0"/>
      <p:bldP spid="57" grpId="0"/>
      <p:bldP spid="58" grpId="0" animBg="1"/>
      <p:bldP spid="59" grpId="0"/>
      <p:bldP spid="60" grpId="0" animBg="1"/>
      <p:bldP spid="61" grpId="0"/>
      <p:bldP spid="62" grpId="0"/>
      <p:bldP spid="62" grpId="1"/>
      <p:bldP spid="63" grpId="0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42364" y="1600200"/>
                <a:ext cx="3548418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Hooke’s law to solve equilibrium problems involving elastic springs or strings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One end, A, of a light elastic string, AB, of natural length 0.6m and modulus of elasticity 10N, is fixed to a point on a fixed rough plane inclined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to the horizontal, 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A ball of mass 3kg is attached to the end, B, of the string. The coefficient of friction,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between the ball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The ball rests in limiting equilibrium, on the point of sliding down the plane, with AB along the line of greatest slope.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tension in the string, and its length</a:t>
                </a:r>
              </a:p>
              <a:p>
                <a:pPr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, state how your answer to a) would change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42364" y="1600200"/>
                <a:ext cx="3548418" cy="5105400"/>
              </a:xfrm>
              <a:blipFill>
                <a:blip r:embed="rId3"/>
                <a:stretch>
                  <a:fillRect t="-248" r="-10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5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172200" y="3429000"/>
            <a:ext cx="297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172200" y="1676400"/>
            <a:ext cx="297180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048750" y="1517650"/>
            <a:ext cx="9525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9061450" y="1568450"/>
            <a:ext cx="76200" cy="76200"/>
            <a:chOff x="4876800" y="2590800"/>
            <a:chExt cx="76200" cy="762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 flipV="1">
            <a:off x="7943850" y="1600200"/>
            <a:ext cx="1155700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7969250" y="20383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V="1">
            <a:off x="7550150" y="196850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924800" y="23622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7905750" y="2343150"/>
            <a:ext cx="381000" cy="6477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918450" y="2997200"/>
            <a:ext cx="368300" cy="203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448550" y="23558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>
            <a:off x="7391400" y="1682750"/>
            <a:ext cx="914400" cy="914400"/>
          </a:xfrm>
          <a:prstGeom prst="arc">
            <a:avLst>
              <a:gd name="adj1" fmla="val 3993317"/>
              <a:gd name="adj2" fmla="val 48632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629400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859234" y="2529081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89520" y="2686051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064500" y="2520951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058150" y="3041651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3gsin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924800" y="1943101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093200" y="1384301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15001" y="1371601"/>
                <a:ext cx="66114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1371601"/>
                <a:ext cx="661143" cy="497059"/>
              </a:xfrm>
              <a:prstGeom prst="rect">
                <a:avLst/>
              </a:prstGeom>
              <a:blipFill>
                <a:blip r:embed="rId6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638800" y="1905001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/>
                        </a:rPr>
                        <m:t>=10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905001"/>
                <a:ext cx="10668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525000" y="16764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/>
                        </a:rPr>
                        <m:t>𝑆𝑖𝑛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1676401"/>
                <a:ext cx="838200" cy="409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525000" y="22098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/>
                        </a:rPr>
                        <m:t>𝐶𝑜𝑠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2209801"/>
                <a:ext cx="838200" cy="4092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9525000" y="27432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/>
                        </a:rPr>
                        <m:t>𝑇𝑎𝑛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2743201"/>
                <a:ext cx="838200" cy="4092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 flipV="1">
            <a:off x="8305800" y="1763232"/>
            <a:ext cx="871722" cy="522768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610600" y="2057401"/>
            <a:ext cx="532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0.6m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43800" y="2133601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40" name="Arc 39"/>
          <p:cNvSpPr/>
          <p:nvPr/>
        </p:nvSpPr>
        <p:spPr>
          <a:xfrm>
            <a:off x="5715000" y="2971800"/>
            <a:ext cx="914400" cy="914400"/>
          </a:xfrm>
          <a:prstGeom prst="arc">
            <a:avLst>
              <a:gd name="adj1" fmla="val 19802567"/>
              <a:gd name="adj2" fmla="val 21565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7994469" y="2281646"/>
            <a:ext cx="320040" cy="191588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118566" y="2323013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600542" y="3657853"/>
                <a:ext cx="19815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Resolving Parallel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u="sng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 u="sng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↗</m:t>
                        </m:r>
                      </m:e>
                    </m:d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542" y="3657853"/>
                <a:ext cx="1981568" cy="307777"/>
              </a:xfrm>
              <a:prstGeom prst="rect">
                <a:avLst/>
              </a:prstGeom>
              <a:blipFill>
                <a:blip r:embed="rId11"/>
                <a:stretch>
                  <a:fillRect l="-637" t="-4167" b="-20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097398" y="4021161"/>
                <a:ext cx="7377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7398" y="4021161"/>
                <a:ext cx="737766" cy="246221"/>
              </a:xfrm>
              <a:prstGeom prst="rect">
                <a:avLst/>
              </a:prstGeom>
              <a:blipFill>
                <a:blip r:embed="rId12"/>
                <a:stretch>
                  <a:fillRect l="-5085" r="-1695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7365801" y="1698722"/>
            <a:ext cx="50494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027733" y="2479744"/>
                <a:ext cx="38940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0.6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733" y="2479744"/>
                <a:ext cx="389401" cy="215444"/>
              </a:xfrm>
              <a:prstGeom prst="rect">
                <a:avLst/>
              </a:prstGeom>
              <a:blipFill>
                <a:blip r:embed="rId13"/>
                <a:stretch>
                  <a:fillRect l="-6250" r="-12500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7826169" y="22423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569044" y="4356441"/>
                <a:ext cx="267675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+0.6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𝑔𝑠𝑖𝑛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=(3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)(0)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9044" y="4356441"/>
                <a:ext cx="2676758" cy="246221"/>
              </a:xfrm>
              <a:prstGeom prst="rect">
                <a:avLst/>
              </a:prstGeom>
              <a:blipFill>
                <a:blip r:embed="rId14"/>
                <a:stretch>
                  <a:fillRect l="-948" r="-1896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7088689" y="4709138"/>
                <a:ext cx="17212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𝑔𝑠𝑖𝑛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−0.6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8689" y="4709138"/>
                <a:ext cx="1721240" cy="246221"/>
              </a:xfrm>
              <a:prstGeom prst="rect">
                <a:avLst/>
              </a:prstGeom>
              <a:blipFill>
                <a:blip r:embed="rId15"/>
                <a:stretch>
                  <a:fillRect l="-2190" r="-2920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093045" y="5070543"/>
                <a:ext cx="83856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=1.8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045" y="5070543"/>
                <a:ext cx="838563" cy="246221"/>
              </a:xfrm>
              <a:prstGeom prst="rect">
                <a:avLst/>
              </a:prstGeom>
              <a:blipFill>
                <a:blip r:embed="rId16"/>
                <a:stretch>
                  <a:fillRect l="-5970" r="-5970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rc 67"/>
          <p:cNvSpPr/>
          <p:nvPr/>
        </p:nvSpPr>
        <p:spPr>
          <a:xfrm>
            <a:off x="8085908" y="4151812"/>
            <a:ext cx="300445" cy="35052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8407335" y="4159532"/>
            <a:ext cx="1259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0" name="Arc 69"/>
          <p:cNvSpPr/>
          <p:nvPr/>
        </p:nvSpPr>
        <p:spPr>
          <a:xfrm>
            <a:off x="8682445" y="4513217"/>
            <a:ext cx="300445" cy="35052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c 70"/>
          <p:cNvSpPr/>
          <p:nvPr/>
        </p:nvSpPr>
        <p:spPr>
          <a:xfrm>
            <a:off x="8651965" y="4865914"/>
            <a:ext cx="300445" cy="35052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8899369" y="4529647"/>
            <a:ext cx="1259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8903723" y="4760423"/>
                <a:ext cx="18339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Calculate using the value of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baseline="-25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above</a:t>
                </a: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3723" y="4760423"/>
                <a:ext cx="1833946" cy="523220"/>
              </a:xfrm>
              <a:prstGeom prst="rect">
                <a:avLst/>
              </a:prstGeom>
              <a:blipFill>
                <a:blip r:embed="rId17"/>
                <a:stretch>
                  <a:fillRect t="-2381" r="-1379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7781107" y="1921330"/>
            <a:ext cx="46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1.8g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98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30" grpId="0"/>
      <p:bldP spid="30" grpId="1"/>
      <p:bldP spid="54" grpId="0"/>
      <p:bldP spid="57" grpId="0"/>
      <p:bldP spid="63" grpId="0"/>
      <p:bldP spid="63" grpId="1"/>
      <p:bldP spid="64" grpId="0"/>
      <p:bldP spid="65" grpId="0"/>
      <p:bldP spid="66" grpId="0"/>
      <p:bldP spid="68" grpId="0" animBg="1"/>
      <p:bldP spid="69" grpId="0"/>
      <p:bldP spid="70" grpId="0" animBg="1"/>
      <p:bldP spid="71" grpId="0" animBg="1"/>
      <p:bldP spid="72" grpId="0"/>
      <p:bldP spid="73" grpId="0"/>
      <p:bldP spid="74" grpId="0"/>
      <p:bldP spid="74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7781107" y="1921330"/>
            <a:ext cx="46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1.8g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42364" y="1600200"/>
                <a:ext cx="3548418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Hooke’s law to solve equilibrium problems involving elastic springs or strings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One end, A, of a light elastic string, AB, of natural length 0.6m and modulus of elasticity 10N, is fixed to a point on a fixed rough plane inclined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to the horizontal, 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A ball of mass 3kg is attached to the end, B, of the string. The coefficient of friction,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between the ball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The ball rests in limiting equilibrium, on the point of sliding down the plane, with AB along the line of greatest slope.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tension in the string, and its length</a:t>
                </a:r>
              </a:p>
              <a:p>
                <a:pPr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, state how your answer to a) would change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42364" y="1600200"/>
                <a:ext cx="3548418" cy="5105400"/>
              </a:xfrm>
              <a:blipFill>
                <a:blip r:embed="rId3"/>
                <a:stretch>
                  <a:fillRect t="-248" r="-10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5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172200" y="3429000"/>
            <a:ext cx="297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172200" y="1676400"/>
            <a:ext cx="297180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048750" y="1517650"/>
            <a:ext cx="9525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9061450" y="1568450"/>
            <a:ext cx="76200" cy="76200"/>
            <a:chOff x="4876800" y="2590800"/>
            <a:chExt cx="76200" cy="762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 flipV="1">
            <a:off x="7943850" y="1600200"/>
            <a:ext cx="1155700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7969250" y="20383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V="1">
            <a:off x="7550150" y="196850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924800" y="23622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7905750" y="2343150"/>
            <a:ext cx="381000" cy="6477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918450" y="2997200"/>
            <a:ext cx="368300" cy="203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448550" y="23558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>
            <a:off x="7391400" y="1682750"/>
            <a:ext cx="914400" cy="914400"/>
          </a:xfrm>
          <a:prstGeom prst="arc">
            <a:avLst>
              <a:gd name="adj1" fmla="val 3993317"/>
              <a:gd name="adj2" fmla="val 48632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629400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859234" y="2529081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89520" y="2686051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064500" y="2520951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058150" y="3041651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3gsin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093200" y="1384301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15001" y="1371601"/>
                <a:ext cx="66114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1371601"/>
                <a:ext cx="661143" cy="497059"/>
              </a:xfrm>
              <a:prstGeom prst="rect">
                <a:avLst/>
              </a:prstGeom>
              <a:blipFill>
                <a:blip r:embed="rId6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638800" y="1905001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/>
                        </a:rPr>
                        <m:t>=10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905001"/>
                <a:ext cx="10668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525000" y="16764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/>
                        </a:rPr>
                        <m:t>𝑆𝑖𝑛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1676401"/>
                <a:ext cx="838200" cy="409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525000" y="22098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/>
                        </a:rPr>
                        <m:t>𝐶𝑜𝑠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2209801"/>
                <a:ext cx="838200" cy="4092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9525000" y="27432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/>
                        </a:rPr>
                        <m:t>𝑇𝑎𝑛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2743201"/>
                <a:ext cx="838200" cy="4092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 flipV="1">
            <a:off x="8305800" y="1763232"/>
            <a:ext cx="871722" cy="522768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610600" y="2057401"/>
            <a:ext cx="532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0.6m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43800" y="2133601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40" name="Arc 39"/>
          <p:cNvSpPr/>
          <p:nvPr/>
        </p:nvSpPr>
        <p:spPr>
          <a:xfrm>
            <a:off x="5715000" y="2971800"/>
            <a:ext cx="914400" cy="914400"/>
          </a:xfrm>
          <a:prstGeom prst="arc">
            <a:avLst>
              <a:gd name="adj1" fmla="val 19802567"/>
              <a:gd name="adj2" fmla="val 21565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7994469" y="2281646"/>
            <a:ext cx="320040" cy="191588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118566" y="2323013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365801" y="1698722"/>
            <a:ext cx="50494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027733" y="2479744"/>
                <a:ext cx="38940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0.6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733" y="2479744"/>
                <a:ext cx="389401" cy="215444"/>
              </a:xfrm>
              <a:prstGeom prst="rect">
                <a:avLst/>
              </a:prstGeom>
              <a:blipFill>
                <a:blip r:embed="rId11"/>
                <a:stretch>
                  <a:fillRect l="-6250" r="-12500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7826169" y="22423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726288" y="3709852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288" y="3709852"/>
                <a:ext cx="760336" cy="50141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495511" y="4236720"/>
                <a:ext cx="1256370" cy="502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1.8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(10)</m:t>
                          </m:r>
                          <m:r>
                            <a:rPr lang="en-GB" sz="14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0.6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5511" y="4236720"/>
                <a:ext cx="1256370" cy="502702"/>
              </a:xfrm>
              <a:prstGeom prst="rect">
                <a:avLst/>
              </a:prstGeom>
              <a:blipFill>
                <a:blip r:embed="rId13"/>
                <a:stretch>
                  <a:fillRect b="-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752414" y="4859384"/>
                <a:ext cx="1094595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=1.0584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414" y="4859384"/>
                <a:ext cx="1094595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425841" y="5299166"/>
                <a:ext cx="142827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𝑇𝑜𝑡𝑎𝑙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=1.6584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841" y="5299166"/>
                <a:ext cx="1428276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430195" y="5747656"/>
                <a:ext cx="138326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𝑇𝑜𝑡𝑎𝑙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=1.66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195" y="5747656"/>
                <a:ext cx="1383264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6622868" y="4005944"/>
            <a:ext cx="274322" cy="496389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6874626" y="4072446"/>
            <a:ext cx="1259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Arc 75"/>
          <p:cNvSpPr/>
          <p:nvPr/>
        </p:nvSpPr>
        <p:spPr>
          <a:xfrm>
            <a:off x="6731725" y="4506687"/>
            <a:ext cx="274322" cy="496389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c 76"/>
          <p:cNvSpPr/>
          <p:nvPr/>
        </p:nvSpPr>
        <p:spPr>
          <a:xfrm>
            <a:off x="6753497" y="5016138"/>
            <a:ext cx="274321" cy="452846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Arc 77"/>
          <p:cNvSpPr/>
          <p:nvPr/>
        </p:nvSpPr>
        <p:spPr>
          <a:xfrm>
            <a:off x="6749143" y="5482047"/>
            <a:ext cx="274321" cy="452846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6900751" y="4594961"/>
                <a:ext cx="125917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baseline="-25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751" y="4594961"/>
                <a:ext cx="1259179" cy="307777"/>
              </a:xfrm>
              <a:prstGeom prst="rect">
                <a:avLst/>
              </a:prstGeom>
              <a:blipFill>
                <a:blip r:embed="rId17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/>
          <p:cNvSpPr txBox="1"/>
          <p:nvPr/>
        </p:nvSpPr>
        <p:spPr>
          <a:xfrm>
            <a:off x="6957356" y="4982491"/>
            <a:ext cx="2639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extension, so add on the natural length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044442" y="5574675"/>
            <a:ext cx="1259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Round to 3sf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3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8" grpId="0"/>
      <p:bldP spid="59" grpId="0"/>
      <p:bldP spid="60" grpId="0"/>
      <p:bldP spid="61" grpId="0" animBg="1"/>
      <p:bldP spid="75" grpId="0"/>
      <p:bldP spid="76" grpId="0" animBg="1"/>
      <p:bldP spid="77" grpId="0" animBg="1"/>
      <p:bldP spid="78" grpId="0" animBg="1"/>
      <p:bldP spid="79" grpId="0"/>
      <p:bldP spid="80" grpId="0"/>
      <p:bldP spid="8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7894318" y="1942013"/>
            <a:ext cx="370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</a:t>
            </a:r>
            <a:endParaRPr lang="en-GB" sz="1200" baseline="-25000" dirty="0"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42364" y="1600200"/>
                <a:ext cx="3548418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Hooke’s law to solve equilibrium problems involving elastic springs or strings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One end, A, of a light elastic string, AB, of natural length 0.6m and modulus of elasticity 10N, is fixed to a point on a fixed rough plane inclined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to the horizontal, 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A ball of mass 3kg is attached to the end, B, of the string. The coefficient of friction,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between the ball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The ball rests in limiting equilibrium, on the point of sliding down the plane, with AB along the line of greatest slope.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tension in the string, and its length</a:t>
                </a:r>
              </a:p>
              <a:p>
                <a:pPr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, state how your answer to a) would change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42364" y="1600200"/>
                <a:ext cx="3548418" cy="5105400"/>
              </a:xfrm>
              <a:blipFill>
                <a:blip r:embed="rId3"/>
                <a:stretch>
                  <a:fillRect t="-248" r="-10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5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172200" y="3429000"/>
            <a:ext cx="297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172200" y="1676400"/>
            <a:ext cx="297180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048750" y="1517650"/>
            <a:ext cx="9525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9061450" y="1568450"/>
            <a:ext cx="76200" cy="76200"/>
            <a:chOff x="4876800" y="2590800"/>
            <a:chExt cx="76200" cy="762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4876800" y="2590800"/>
              <a:ext cx="762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 flipV="1">
            <a:off x="7943850" y="1600200"/>
            <a:ext cx="1155700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7969250" y="20383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V="1">
            <a:off x="7550150" y="196850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924800" y="23622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7905750" y="2343150"/>
            <a:ext cx="381000" cy="6477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918450" y="2997200"/>
            <a:ext cx="368300" cy="203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448550" y="2355850"/>
            <a:ext cx="400050" cy="234950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>
            <a:off x="7391400" y="1682750"/>
            <a:ext cx="914400" cy="914400"/>
          </a:xfrm>
          <a:prstGeom prst="arc">
            <a:avLst>
              <a:gd name="adj1" fmla="val 3993317"/>
              <a:gd name="adj2" fmla="val 48632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629400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859234" y="2529081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θ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89520" y="2686051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064500" y="2520951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3gcos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058150" y="3041651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3gsin</a:t>
            </a:r>
            <a:r>
              <a:rPr lang="el-GR" sz="1200" dirty="0">
                <a:latin typeface="Comic Sans MS" panose="030F0702030302020204" pitchFamily="66" charset="0"/>
              </a:rPr>
              <a:t>θ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093200" y="1384301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15001" y="1371601"/>
                <a:ext cx="66114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1371601"/>
                <a:ext cx="661143" cy="497059"/>
              </a:xfrm>
              <a:prstGeom prst="rect">
                <a:avLst/>
              </a:prstGeom>
              <a:blipFill>
                <a:blip r:embed="rId6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638800" y="1905001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/>
                        </a:rPr>
                        <m:t>=10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905001"/>
                <a:ext cx="10668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525000" y="16764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/>
                        </a:rPr>
                        <m:t>𝑆𝑖𝑛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1676401"/>
                <a:ext cx="838200" cy="409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525000" y="22098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/>
                        </a:rPr>
                        <m:t>𝐶𝑜𝑠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2209801"/>
                <a:ext cx="838200" cy="4092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9525000" y="2743201"/>
                <a:ext cx="838200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/>
                        </a:rPr>
                        <m:t>𝑇𝑎𝑛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1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2743201"/>
                <a:ext cx="838200" cy="4092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 flipV="1">
            <a:off x="8305800" y="1763232"/>
            <a:ext cx="871722" cy="522768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610600" y="2057401"/>
            <a:ext cx="532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0.6m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43800" y="2133601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40" name="Arc 39"/>
          <p:cNvSpPr/>
          <p:nvPr/>
        </p:nvSpPr>
        <p:spPr>
          <a:xfrm>
            <a:off x="5715000" y="2971800"/>
            <a:ext cx="914400" cy="914400"/>
          </a:xfrm>
          <a:prstGeom prst="arc">
            <a:avLst>
              <a:gd name="adj1" fmla="val 19802567"/>
              <a:gd name="adj2" fmla="val 215658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7994469" y="2281646"/>
            <a:ext cx="320040" cy="191588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118566" y="2323013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557389" y="1698722"/>
            <a:ext cx="9618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236738" y="2479744"/>
                <a:ext cx="1560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738" y="2479744"/>
                <a:ext cx="156068" cy="215444"/>
              </a:xfrm>
              <a:prstGeom prst="rect">
                <a:avLst/>
              </a:prstGeom>
              <a:blipFill>
                <a:blip r:embed="rId11"/>
                <a:stretch>
                  <a:fillRect l="-23077" r="-15385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7826169" y="22423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106493" y="5815837"/>
                <a:ext cx="71352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1.66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493" y="5815837"/>
                <a:ext cx="71352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897487" y="5371700"/>
                <a:ext cx="57406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1.8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487" y="5371700"/>
                <a:ext cx="574068" cy="307777"/>
              </a:xfrm>
              <a:prstGeom prst="rect">
                <a:avLst/>
              </a:prstGeom>
              <a:blipFill>
                <a:blip r:embed="rId13"/>
                <a:stretch>
                  <a:fillRect b="-4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34745" y="3579225"/>
                <a:ext cx="1088055" cy="441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4745" y="3579225"/>
                <a:ext cx="1088055" cy="441275"/>
              </a:xfrm>
              <a:prstGeom prst="rect">
                <a:avLst/>
              </a:prstGeom>
              <a:blipFill>
                <a:blip r:embed="rId14"/>
                <a:stretch>
                  <a:fillRect l="-2299"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664135" y="4098572"/>
                <a:ext cx="333182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 would be greater since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𝐹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𝑅</m:t>
                    </m:r>
                  </m:oMath>
                </a14:m>
                <a:endParaRPr lang="en-GB" sz="1400" baseline="-25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4135" y="4098572"/>
                <a:ext cx="3331821" cy="307777"/>
              </a:xfrm>
              <a:prstGeom prst="rect">
                <a:avLst/>
              </a:prstGeom>
              <a:blipFill>
                <a:blip r:embed="rId15"/>
                <a:stretch>
                  <a:fillRect t="-8000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633656" y="4581896"/>
                <a:ext cx="422444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𝐹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is greater,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will be smaller (since they add up to 3gsin</a:t>
                </a:r>
                <a:r>
                  <a:rPr lang="el-GR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θ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)</a:t>
                </a:r>
                <a:endParaRPr lang="en-GB" sz="1400" baseline="-25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3656" y="4581896"/>
                <a:ext cx="4224449" cy="523220"/>
              </a:xfrm>
              <a:prstGeom prst="rect">
                <a:avLst/>
              </a:prstGeom>
              <a:blipFill>
                <a:blip r:embed="rId16"/>
                <a:stretch>
                  <a:fillRect t="-2381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751222" y="5265519"/>
                <a:ext cx="3636619" cy="6315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As T is smaller,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will also be smaller, since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𝜆</m:t>
                        </m:r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den>
                    </m:f>
                  </m:oMath>
                </a14:m>
                <a:endParaRPr lang="en-GB" sz="1400" baseline="-25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222" y="5265519"/>
                <a:ext cx="3636619" cy="631520"/>
              </a:xfrm>
              <a:prstGeom prst="rect">
                <a:avLst/>
              </a:prstGeom>
              <a:blipFill>
                <a:blip r:embed="rId17"/>
                <a:stretch>
                  <a:fillRect t="-4000"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20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4" grpId="0"/>
      <p:bldP spid="65" grpId="0"/>
      <p:bldP spid="6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5" name="Straight Connector 164"/>
          <p:cNvCxnSpPr/>
          <p:nvPr/>
        </p:nvCxnSpPr>
        <p:spPr>
          <a:xfrm flipH="1">
            <a:off x="8922328" y="5702135"/>
            <a:ext cx="990" cy="366155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257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Some important things to be aware of in this section: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If a particle is attached to the end of joined strings and hangs at rest, the Tension will be constant throughout </a:t>
            </a:r>
            <a:r>
              <a:rPr lang="en-GB" sz="1400" u="sng" dirty="0">
                <a:latin typeface="Comic Sans MS" pitchFamily="66" charset="0"/>
                <a:sym typeface="Wingdings" panose="05000000000000000000" pitchFamily="2" charset="2"/>
              </a:rPr>
              <a:t>both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strings (even if the strings are different)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If it is attached part-way along the string, and the string is fixed at a lower point, the Tension will vary as the mass affects each part of it differently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If there are different strings suspended at different angles, the Tension will be different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5181600" y="3124200"/>
            <a:ext cx="6096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019800" y="18288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324600" y="1828800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324600" y="3352800"/>
            <a:ext cx="0" cy="53340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19800" y="27432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096000" y="3810001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6248400" y="1752600"/>
            <a:ext cx="152400" cy="152400"/>
            <a:chOff x="5486400" y="3048000"/>
            <a:chExt cx="152400" cy="152400"/>
          </a:xfrm>
        </p:grpSpPr>
        <p:cxnSp>
          <p:nvCxnSpPr>
            <p:cNvPr id="106" name="Straight Connector 105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112"/>
          <p:cNvGrpSpPr/>
          <p:nvPr/>
        </p:nvGrpSpPr>
        <p:grpSpPr>
          <a:xfrm>
            <a:off x="6248400" y="2438400"/>
            <a:ext cx="152400" cy="152400"/>
            <a:chOff x="5486400" y="3048000"/>
            <a:chExt cx="152400" cy="152400"/>
          </a:xfrm>
        </p:grpSpPr>
        <p:cxnSp>
          <p:nvCxnSpPr>
            <p:cNvPr id="114" name="Straight Connector 113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6" name="Straight Connector 115"/>
          <p:cNvCxnSpPr/>
          <p:nvPr/>
        </p:nvCxnSpPr>
        <p:spPr>
          <a:xfrm>
            <a:off x="6324600" y="2286000"/>
            <a:ext cx="0" cy="1066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6324600" y="2819400"/>
            <a:ext cx="0" cy="53340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24601" y="2057401"/>
            <a:ext cx="758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String 1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6324601" y="2743201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String 2</a:t>
            </a:r>
          </a:p>
        </p:txBody>
      </p:sp>
      <p:sp>
        <p:nvSpPr>
          <p:cNvPr id="112" name="Oval 111"/>
          <p:cNvSpPr/>
          <p:nvPr/>
        </p:nvSpPr>
        <p:spPr>
          <a:xfrm>
            <a:off x="6248400" y="3276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/>
          <p:cNvSpPr txBox="1"/>
          <p:nvPr/>
        </p:nvSpPr>
        <p:spPr>
          <a:xfrm>
            <a:off x="6019800" y="18288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cxnSp>
        <p:nvCxnSpPr>
          <p:cNvPr id="119" name="Straight Connector 118"/>
          <p:cNvCxnSpPr/>
          <p:nvPr/>
        </p:nvCxnSpPr>
        <p:spPr>
          <a:xfrm flipV="1">
            <a:off x="6324600" y="1905000"/>
            <a:ext cx="0" cy="53340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010400" y="2057400"/>
            <a:ext cx="16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overall Tension is still T, NOT 2T!</a:t>
            </a:r>
          </a:p>
        </p:txBody>
      </p:sp>
      <p:cxnSp>
        <p:nvCxnSpPr>
          <p:cNvPr id="120" name="Straight Arrow Connector 119"/>
          <p:cNvCxnSpPr/>
          <p:nvPr/>
        </p:nvCxnSpPr>
        <p:spPr>
          <a:xfrm flipV="1">
            <a:off x="5334000" y="3408218"/>
            <a:ext cx="3540826" cy="162098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9350828" y="2403764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9655628" y="2403764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9655628" y="3394364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9655628" y="2860964"/>
            <a:ext cx="0" cy="53340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9655628" y="3394364"/>
            <a:ext cx="0" cy="53340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9655628" y="3699164"/>
            <a:ext cx="0" cy="53340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9350828" y="4384964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9274628" y="4003965"/>
            <a:ext cx="360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9274628" y="2784765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9198428" y="3699165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grpSp>
        <p:nvGrpSpPr>
          <p:cNvPr id="143" name="Group 142"/>
          <p:cNvGrpSpPr/>
          <p:nvPr/>
        </p:nvGrpSpPr>
        <p:grpSpPr>
          <a:xfrm>
            <a:off x="9579428" y="2327564"/>
            <a:ext cx="152400" cy="152400"/>
            <a:chOff x="5486400" y="3048000"/>
            <a:chExt cx="152400" cy="152400"/>
          </a:xfrm>
        </p:grpSpPr>
        <p:cxnSp>
          <p:nvCxnSpPr>
            <p:cNvPr id="144" name="Straight Connector 143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145"/>
          <p:cNvGrpSpPr/>
          <p:nvPr/>
        </p:nvGrpSpPr>
        <p:grpSpPr>
          <a:xfrm>
            <a:off x="9579428" y="4308764"/>
            <a:ext cx="152400" cy="152400"/>
            <a:chOff x="5486400" y="3048000"/>
            <a:chExt cx="152400" cy="152400"/>
          </a:xfrm>
        </p:grpSpPr>
        <p:cxnSp>
          <p:nvCxnSpPr>
            <p:cNvPr id="147" name="Straight Connector 146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0" name="Oval 149"/>
          <p:cNvSpPr/>
          <p:nvPr/>
        </p:nvSpPr>
        <p:spPr>
          <a:xfrm>
            <a:off x="9579428" y="3318164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1" name="Group 150"/>
          <p:cNvGrpSpPr/>
          <p:nvPr/>
        </p:nvGrpSpPr>
        <p:grpSpPr>
          <a:xfrm>
            <a:off x="6778831" y="4858986"/>
            <a:ext cx="152400" cy="152400"/>
            <a:chOff x="5486400" y="3048000"/>
            <a:chExt cx="152400" cy="152400"/>
          </a:xfrm>
        </p:grpSpPr>
        <p:cxnSp>
          <p:nvCxnSpPr>
            <p:cNvPr id="152" name="Straight Connector 151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Group 153"/>
          <p:cNvGrpSpPr/>
          <p:nvPr/>
        </p:nvGrpSpPr>
        <p:grpSpPr>
          <a:xfrm>
            <a:off x="9443852" y="4858986"/>
            <a:ext cx="152400" cy="152400"/>
            <a:chOff x="5486400" y="3048000"/>
            <a:chExt cx="152400" cy="152400"/>
          </a:xfrm>
        </p:grpSpPr>
        <p:cxnSp>
          <p:nvCxnSpPr>
            <p:cNvPr id="155" name="Straight Connector 154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7" name="Straight Connector 156"/>
          <p:cNvCxnSpPr/>
          <p:nvPr/>
        </p:nvCxnSpPr>
        <p:spPr>
          <a:xfrm>
            <a:off x="6855032" y="4935186"/>
            <a:ext cx="266502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6853052" y="4935186"/>
            <a:ext cx="2057400" cy="76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H="1">
            <a:off x="8910452" y="4935186"/>
            <a:ext cx="609600" cy="76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H="1" flipV="1">
            <a:off x="8104002" y="5398736"/>
            <a:ext cx="806450" cy="29845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flipV="1">
            <a:off x="8923152" y="5322536"/>
            <a:ext cx="292100" cy="36195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7957952" y="5081237"/>
            <a:ext cx="360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8764402" y="5068537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  <a:r>
              <a:rPr lang="en-GB" sz="1400" baseline="-25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61" name="Oval 160"/>
          <p:cNvSpPr/>
          <p:nvPr/>
        </p:nvSpPr>
        <p:spPr>
          <a:xfrm>
            <a:off x="8834252" y="5620986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TextBox 165"/>
          <p:cNvSpPr txBox="1"/>
          <p:nvPr/>
        </p:nvSpPr>
        <p:spPr>
          <a:xfrm>
            <a:off x="8742219" y="5981205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mg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cxnSp>
        <p:nvCxnSpPr>
          <p:cNvPr id="169" name="Straight Arrow Connector 168"/>
          <p:cNvCxnSpPr/>
          <p:nvPr/>
        </p:nvCxnSpPr>
        <p:spPr>
          <a:xfrm flipV="1">
            <a:off x="5132120" y="5403274"/>
            <a:ext cx="1807029" cy="7441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917873" y="5884500"/>
            <a:ext cx="2600695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Of course though, every question is unique and getting the Tensions represented correctly is key to solving these questions!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386988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  <p:bldP spid="16" grpId="0"/>
      <p:bldP spid="117" grpId="0"/>
      <p:bldP spid="112" grpId="0" animBg="1"/>
      <p:bldP spid="118" grpId="0"/>
      <p:bldP spid="23" grpId="0"/>
      <p:bldP spid="130" grpId="0"/>
      <p:bldP spid="131" grpId="0"/>
      <p:bldP spid="132" grpId="0"/>
      <p:bldP spid="150" grpId="0" animBg="1"/>
      <p:bldP spid="163" grpId="0"/>
      <p:bldP spid="164" grpId="0"/>
      <p:bldP spid="161" grpId="0" animBg="1"/>
      <p:bldP spid="166" grpId="0"/>
      <p:bldP spid="5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Q1-4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Q5-7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Q8-9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Q10-11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452188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Mechanics 1</a:t>
            </a:r>
          </a:p>
          <a:p>
            <a:r>
              <a:rPr lang="en-GB" sz="2400" dirty="0"/>
              <a:t>Pages </a:t>
            </a:r>
            <a:r>
              <a:rPr lang="en-GB" sz="2400" dirty="0" smtClean="0"/>
              <a:t>44-45 questions 1-7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86034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1"/>
            <a:ext cx="3548418" cy="497802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couple of things you should also be aware of...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The modulus of elasticity, </a:t>
            </a:r>
            <a:r>
              <a:rPr lang="el-GR" sz="1400" dirty="0">
                <a:sym typeface="Wingdings" panose="05000000000000000000" pitchFamily="2" charset="2"/>
              </a:rPr>
              <a:t>λ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, is measured in </a:t>
            </a:r>
            <a:r>
              <a:rPr lang="en-GB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Newtons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(N)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Elastic strings and springs are modelled as being light, </a:t>
            </a:r>
            <a:r>
              <a:rPr lang="en-GB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ie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) they have no mass and will not stretch under their own weight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Both strings and springs can be stretched, returning to their original length after. </a:t>
            </a:r>
            <a:r>
              <a:rPr lang="en-GB" sz="14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Springs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can also be compressed, in which case T will represent Thrust rather than Tension</a:t>
            </a:r>
            <a:endParaRPr lang="en-GB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7924800" y="1676400"/>
            <a:ext cx="0" cy="1295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>
            <a:off x="9753600" y="1676400"/>
            <a:ext cx="218364" cy="1064526"/>
          </a:xfrm>
          <a:custGeom>
            <a:avLst/>
            <a:gdLst>
              <a:gd name="connsiteX0" fmla="*/ 218364 w 218364"/>
              <a:gd name="connsiteY0" fmla="*/ 0 h 1064526"/>
              <a:gd name="connsiteX1" fmla="*/ 177421 w 218364"/>
              <a:gd name="connsiteY1" fmla="*/ 68239 h 1064526"/>
              <a:gd name="connsiteX2" fmla="*/ 136478 w 218364"/>
              <a:gd name="connsiteY2" fmla="*/ 109182 h 1064526"/>
              <a:gd name="connsiteX3" fmla="*/ 68239 w 218364"/>
              <a:gd name="connsiteY3" fmla="*/ 191069 h 1064526"/>
              <a:gd name="connsiteX4" fmla="*/ 27296 w 218364"/>
              <a:gd name="connsiteY4" fmla="*/ 272955 h 1064526"/>
              <a:gd name="connsiteX5" fmla="*/ 0 w 218364"/>
              <a:gd name="connsiteY5" fmla="*/ 368490 h 1064526"/>
              <a:gd name="connsiteX6" fmla="*/ 27296 w 218364"/>
              <a:gd name="connsiteY6" fmla="*/ 614149 h 1064526"/>
              <a:gd name="connsiteX7" fmla="*/ 40944 w 218364"/>
              <a:gd name="connsiteY7" fmla="*/ 668740 h 1064526"/>
              <a:gd name="connsiteX8" fmla="*/ 95535 w 218364"/>
              <a:gd name="connsiteY8" fmla="*/ 777923 h 1064526"/>
              <a:gd name="connsiteX9" fmla="*/ 122830 w 218364"/>
              <a:gd name="connsiteY9" fmla="*/ 818866 h 1064526"/>
              <a:gd name="connsiteX10" fmla="*/ 136478 w 218364"/>
              <a:gd name="connsiteY10" fmla="*/ 859809 h 1064526"/>
              <a:gd name="connsiteX11" fmla="*/ 163773 w 218364"/>
              <a:gd name="connsiteY11" fmla="*/ 900752 h 1064526"/>
              <a:gd name="connsiteX12" fmla="*/ 191069 w 218364"/>
              <a:gd name="connsiteY12" fmla="*/ 982639 h 1064526"/>
              <a:gd name="connsiteX13" fmla="*/ 204717 w 218364"/>
              <a:gd name="connsiteY13" fmla="*/ 1023582 h 1064526"/>
              <a:gd name="connsiteX14" fmla="*/ 204717 w 218364"/>
              <a:gd name="connsiteY14" fmla="*/ 1064526 h 1064526"/>
              <a:gd name="connsiteX0" fmla="*/ 218364 w 218364"/>
              <a:gd name="connsiteY0" fmla="*/ 0 h 1064526"/>
              <a:gd name="connsiteX1" fmla="*/ 177421 w 218364"/>
              <a:gd name="connsiteY1" fmla="*/ 68239 h 1064526"/>
              <a:gd name="connsiteX2" fmla="*/ 102819 w 218364"/>
              <a:gd name="connsiteY2" fmla="*/ 137231 h 1064526"/>
              <a:gd name="connsiteX3" fmla="*/ 68239 w 218364"/>
              <a:gd name="connsiteY3" fmla="*/ 191069 h 1064526"/>
              <a:gd name="connsiteX4" fmla="*/ 27296 w 218364"/>
              <a:gd name="connsiteY4" fmla="*/ 272955 h 1064526"/>
              <a:gd name="connsiteX5" fmla="*/ 0 w 218364"/>
              <a:gd name="connsiteY5" fmla="*/ 368490 h 1064526"/>
              <a:gd name="connsiteX6" fmla="*/ 27296 w 218364"/>
              <a:gd name="connsiteY6" fmla="*/ 614149 h 1064526"/>
              <a:gd name="connsiteX7" fmla="*/ 40944 w 218364"/>
              <a:gd name="connsiteY7" fmla="*/ 668740 h 1064526"/>
              <a:gd name="connsiteX8" fmla="*/ 95535 w 218364"/>
              <a:gd name="connsiteY8" fmla="*/ 777923 h 1064526"/>
              <a:gd name="connsiteX9" fmla="*/ 122830 w 218364"/>
              <a:gd name="connsiteY9" fmla="*/ 818866 h 1064526"/>
              <a:gd name="connsiteX10" fmla="*/ 136478 w 218364"/>
              <a:gd name="connsiteY10" fmla="*/ 859809 h 1064526"/>
              <a:gd name="connsiteX11" fmla="*/ 163773 w 218364"/>
              <a:gd name="connsiteY11" fmla="*/ 900752 h 1064526"/>
              <a:gd name="connsiteX12" fmla="*/ 191069 w 218364"/>
              <a:gd name="connsiteY12" fmla="*/ 982639 h 1064526"/>
              <a:gd name="connsiteX13" fmla="*/ 204717 w 218364"/>
              <a:gd name="connsiteY13" fmla="*/ 1023582 h 1064526"/>
              <a:gd name="connsiteX14" fmla="*/ 204717 w 218364"/>
              <a:gd name="connsiteY14" fmla="*/ 1064526 h 1064526"/>
              <a:gd name="connsiteX0" fmla="*/ 218364 w 218364"/>
              <a:gd name="connsiteY0" fmla="*/ 0 h 1064526"/>
              <a:gd name="connsiteX1" fmla="*/ 177421 w 218364"/>
              <a:gd name="connsiteY1" fmla="*/ 68239 h 1064526"/>
              <a:gd name="connsiteX2" fmla="*/ 91600 w 218364"/>
              <a:gd name="connsiteY2" fmla="*/ 170890 h 1064526"/>
              <a:gd name="connsiteX3" fmla="*/ 68239 w 218364"/>
              <a:gd name="connsiteY3" fmla="*/ 191069 h 1064526"/>
              <a:gd name="connsiteX4" fmla="*/ 27296 w 218364"/>
              <a:gd name="connsiteY4" fmla="*/ 272955 h 1064526"/>
              <a:gd name="connsiteX5" fmla="*/ 0 w 218364"/>
              <a:gd name="connsiteY5" fmla="*/ 368490 h 1064526"/>
              <a:gd name="connsiteX6" fmla="*/ 27296 w 218364"/>
              <a:gd name="connsiteY6" fmla="*/ 614149 h 1064526"/>
              <a:gd name="connsiteX7" fmla="*/ 40944 w 218364"/>
              <a:gd name="connsiteY7" fmla="*/ 668740 h 1064526"/>
              <a:gd name="connsiteX8" fmla="*/ 95535 w 218364"/>
              <a:gd name="connsiteY8" fmla="*/ 777923 h 1064526"/>
              <a:gd name="connsiteX9" fmla="*/ 122830 w 218364"/>
              <a:gd name="connsiteY9" fmla="*/ 818866 h 1064526"/>
              <a:gd name="connsiteX10" fmla="*/ 136478 w 218364"/>
              <a:gd name="connsiteY10" fmla="*/ 859809 h 1064526"/>
              <a:gd name="connsiteX11" fmla="*/ 163773 w 218364"/>
              <a:gd name="connsiteY11" fmla="*/ 900752 h 1064526"/>
              <a:gd name="connsiteX12" fmla="*/ 191069 w 218364"/>
              <a:gd name="connsiteY12" fmla="*/ 982639 h 1064526"/>
              <a:gd name="connsiteX13" fmla="*/ 204717 w 218364"/>
              <a:gd name="connsiteY13" fmla="*/ 1023582 h 1064526"/>
              <a:gd name="connsiteX14" fmla="*/ 204717 w 218364"/>
              <a:gd name="connsiteY14" fmla="*/ 1064526 h 1064526"/>
              <a:gd name="connsiteX0" fmla="*/ 218364 w 322195"/>
              <a:gd name="connsiteY0" fmla="*/ 0 h 1064526"/>
              <a:gd name="connsiteX1" fmla="*/ 177421 w 322195"/>
              <a:gd name="connsiteY1" fmla="*/ 68239 h 1064526"/>
              <a:gd name="connsiteX2" fmla="*/ 321603 w 322195"/>
              <a:gd name="connsiteY2" fmla="*/ 294306 h 1064526"/>
              <a:gd name="connsiteX3" fmla="*/ 68239 w 322195"/>
              <a:gd name="connsiteY3" fmla="*/ 191069 h 1064526"/>
              <a:gd name="connsiteX4" fmla="*/ 27296 w 322195"/>
              <a:gd name="connsiteY4" fmla="*/ 272955 h 1064526"/>
              <a:gd name="connsiteX5" fmla="*/ 0 w 322195"/>
              <a:gd name="connsiteY5" fmla="*/ 368490 h 1064526"/>
              <a:gd name="connsiteX6" fmla="*/ 27296 w 322195"/>
              <a:gd name="connsiteY6" fmla="*/ 614149 h 1064526"/>
              <a:gd name="connsiteX7" fmla="*/ 40944 w 322195"/>
              <a:gd name="connsiteY7" fmla="*/ 668740 h 1064526"/>
              <a:gd name="connsiteX8" fmla="*/ 95535 w 322195"/>
              <a:gd name="connsiteY8" fmla="*/ 777923 h 1064526"/>
              <a:gd name="connsiteX9" fmla="*/ 122830 w 322195"/>
              <a:gd name="connsiteY9" fmla="*/ 818866 h 1064526"/>
              <a:gd name="connsiteX10" fmla="*/ 136478 w 322195"/>
              <a:gd name="connsiteY10" fmla="*/ 859809 h 1064526"/>
              <a:gd name="connsiteX11" fmla="*/ 163773 w 322195"/>
              <a:gd name="connsiteY11" fmla="*/ 900752 h 1064526"/>
              <a:gd name="connsiteX12" fmla="*/ 191069 w 322195"/>
              <a:gd name="connsiteY12" fmla="*/ 982639 h 1064526"/>
              <a:gd name="connsiteX13" fmla="*/ 204717 w 322195"/>
              <a:gd name="connsiteY13" fmla="*/ 1023582 h 1064526"/>
              <a:gd name="connsiteX14" fmla="*/ 204717 w 322195"/>
              <a:gd name="connsiteY14" fmla="*/ 1064526 h 1064526"/>
              <a:gd name="connsiteX0" fmla="*/ 218364 w 218364"/>
              <a:gd name="connsiteY0" fmla="*/ 0 h 1064526"/>
              <a:gd name="connsiteX1" fmla="*/ 177421 w 218364"/>
              <a:gd name="connsiteY1" fmla="*/ 68239 h 1064526"/>
              <a:gd name="connsiteX2" fmla="*/ 119650 w 218364"/>
              <a:gd name="connsiteY2" fmla="*/ 131621 h 1064526"/>
              <a:gd name="connsiteX3" fmla="*/ 68239 w 218364"/>
              <a:gd name="connsiteY3" fmla="*/ 191069 h 1064526"/>
              <a:gd name="connsiteX4" fmla="*/ 27296 w 218364"/>
              <a:gd name="connsiteY4" fmla="*/ 272955 h 1064526"/>
              <a:gd name="connsiteX5" fmla="*/ 0 w 218364"/>
              <a:gd name="connsiteY5" fmla="*/ 368490 h 1064526"/>
              <a:gd name="connsiteX6" fmla="*/ 27296 w 218364"/>
              <a:gd name="connsiteY6" fmla="*/ 614149 h 1064526"/>
              <a:gd name="connsiteX7" fmla="*/ 40944 w 218364"/>
              <a:gd name="connsiteY7" fmla="*/ 668740 h 1064526"/>
              <a:gd name="connsiteX8" fmla="*/ 95535 w 218364"/>
              <a:gd name="connsiteY8" fmla="*/ 777923 h 1064526"/>
              <a:gd name="connsiteX9" fmla="*/ 122830 w 218364"/>
              <a:gd name="connsiteY9" fmla="*/ 818866 h 1064526"/>
              <a:gd name="connsiteX10" fmla="*/ 136478 w 218364"/>
              <a:gd name="connsiteY10" fmla="*/ 859809 h 1064526"/>
              <a:gd name="connsiteX11" fmla="*/ 163773 w 218364"/>
              <a:gd name="connsiteY11" fmla="*/ 900752 h 1064526"/>
              <a:gd name="connsiteX12" fmla="*/ 191069 w 218364"/>
              <a:gd name="connsiteY12" fmla="*/ 982639 h 1064526"/>
              <a:gd name="connsiteX13" fmla="*/ 204717 w 218364"/>
              <a:gd name="connsiteY13" fmla="*/ 1023582 h 1064526"/>
              <a:gd name="connsiteX14" fmla="*/ 204717 w 218364"/>
              <a:gd name="connsiteY14" fmla="*/ 1064526 h 1064526"/>
              <a:gd name="connsiteX0" fmla="*/ 218364 w 218364"/>
              <a:gd name="connsiteY0" fmla="*/ 0 h 1064526"/>
              <a:gd name="connsiteX1" fmla="*/ 177421 w 218364"/>
              <a:gd name="connsiteY1" fmla="*/ 68239 h 1064526"/>
              <a:gd name="connsiteX2" fmla="*/ 119650 w 218364"/>
              <a:gd name="connsiteY2" fmla="*/ 131621 h 1064526"/>
              <a:gd name="connsiteX3" fmla="*/ 88083 w 218364"/>
              <a:gd name="connsiteY3" fmla="*/ 156489 h 1064526"/>
              <a:gd name="connsiteX4" fmla="*/ 68239 w 218364"/>
              <a:gd name="connsiteY4" fmla="*/ 191069 h 1064526"/>
              <a:gd name="connsiteX5" fmla="*/ 27296 w 218364"/>
              <a:gd name="connsiteY5" fmla="*/ 272955 h 1064526"/>
              <a:gd name="connsiteX6" fmla="*/ 0 w 218364"/>
              <a:gd name="connsiteY6" fmla="*/ 368490 h 1064526"/>
              <a:gd name="connsiteX7" fmla="*/ 27296 w 218364"/>
              <a:gd name="connsiteY7" fmla="*/ 614149 h 1064526"/>
              <a:gd name="connsiteX8" fmla="*/ 40944 w 218364"/>
              <a:gd name="connsiteY8" fmla="*/ 668740 h 1064526"/>
              <a:gd name="connsiteX9" fmla="*/ 95535 w 218364"/>
              <a:gd name="connsiteY9" fmla="*/ 777923 h 1064526"/>
              <a:gd name="connsiteX10" fmla="*/ 122830 w 218364"/>
              <a:gd name="connsiteY10" fmla="*/ 818866 h 1064526"/>
              <a:gd name="connsiteX11" fmla="*/ 136478 w 218364"/>
              <a:gd name="connsiteY11" fmla="*/ 859809 h 1064526"/>
              <a:gd name="connsiteX12" fmla="*/ 163773 w 218364"/>
              <a:gd name="connsiteY12" fmla="*/ 900752 h 1064526"/>
              <a:gd name="connsiteX13" fmla="*/ 191069 w 218364"/>
              <a:gd name="connsiteY13" fmla="*/ 982639 h 1064526"/>
              <a:gd name="connsiteX14" fmla="*/ 204717 w 218364"/>
              <a:gd name="connsiteY14" fmla="*/ 1023582 h 1064526"/>
              <a:gd name="connsiteX15" fmla="*/ 204717 w 218364"/>
              <a:gd name="connsiteY15" fmla="*/ 1064526 h 1064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8364" h="1064526">
                <a:moveTo>
                  <a:pt x="218364" y="0"/>
                </a:moveTo>
                <a:cubicBezTo>
                  <a:pt x="204716" y="22746"/>
                  <a:pt x="193873" y="46302"/>
                  <a:pt x="177421" y="68239"/>
                </a:cubicBezTo>
                <a:cubicBezTo>
                  <a:pt x="160969" y="90176"/>
                  <a:pt x="134540" y="116913"/>
                  <a:pt x="119650" y="131621"/>
                </a:cubicBezTo>
                <a:cubicBezTo>
                  <a:pt x="104760" y="146329"/>
                  <a:pt x="96652" y="146581"/>
                  <a:pt x="88083" y="156489"/>
                </a:cubicBezTo>
                <a:cubicBezTo>
                  <a:pt x="79515" y="166397"/>
                  <a:pt x="81175" y="170723"/>
                  <a:pt x="68239" y="191069"/>
                </a:cubicBezTo>
                <a:cubicBezTo>
                  <a:pt x="33933" y="293984"/>
                  <a:pt x="80210" y="167125"/>
                  <a:pt x="27296" y="272955"/>
                </a:cubicBezTo>
                <a:cubicBezTo>
                  <a:pt x="17506" y="292534"/>
                  <a:pt x="4373" y="350999"/>
                  <a:pt x="0" y="368490"/>
                </a:cubicBezTo>
                <a:cubicBezTo>
                  <a:pt x="21896" y="696928"/>
                  <a:pt x="-9513" y="485320"/>
                  <a:pt x="27296" y="614149"/>
                </a:cubicBezTo>
                <a:cubicBezTo>
                  <a:pt x="32449" y="632184"/>
                  <a:pt x="33730" y="651426"/>
                  <a:pt x="40944" y="668740"/>
                </a:cubicBezTo>
                <a:cubicBezTo>
                  <a:pt x="56594" y="706300"/>
                  <a:pt x="72964" y="744067"/>
                  <a:pt x="95535" y="777923"/>
                </a:cubicBezTo>
                <a:cubicBezTo>
                  <a:pt x="104633" y="791571"/>
                  <a:pt x="115495" y="804195"/>
                  <a:pt x="122830" y="818866"/>
                </a:cubicBezTo>
                <a:cubicBezTo>
                  <a:pt x="129264" y="831733"/>
                  <a:pt x="130044" y="846942"/>
                  <a:pt x="136478" y="859809"/>
                </a:cubicBezTo>
                <a:cubicBezTo>
                  <a:pt x="143813" y="874480"/>
                  <a:pt x="157111" y="885763"/>
                  <a:pt x="163773" y="900752"/>
                </a:cubicBezTo>
                <a:cubicBezTo>
                  <a:pt x="175458" y="927044"/>
                  <a:pt x="181970" y="955343"/>
                  <a:pt x="191069" y="982639"/>
                </a:cubicBezTo>
                <a:cubicBezTo>
                  <a:pt x="195618" y="996287"/>
                  <a:pt x="204717" y="1009196"/>
                  <a:pt x="204717" y="1023582"/>
                </a:cubicBezTo>
                <a:lnTo>
                  <a:pt x="204717" y="1064526"/>
                </a:ln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096000" y="1676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 string can be stretched…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6477000" y="2209800"/>
            <a:ext cx="10668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8229600" y="2362200"/>
            <a:ext cx="1143000" cy="76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001000" y="1524000"/>
            <a:ext cx="1752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…but if you try to ‘compress’ it, it will become slack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5486400" y="3886200"/>
            <a:ext cx="4953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257801" y="1295400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latin typeface="Comic Sans MS" panose="030F0702030302020204" pitchFamily="66" charset="0"/>
              </a:rPr>
              <a:t>Strings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257801" y="3962400"/>
            <a:ext cx="997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latin typeface="Comic Sans MS" panose="030F0702030302020204" pitchFamily="66" charset="0"/>
              </a:rPr>
              <a:t>Springs</a:t>
            </a:r>
          </a:p>
        </p:txBody>
      </p:sp>
      <p:pic>
        <p:nvPicPr>
          <p:cNvPr id="1026" name="Picture 2" descr="http://www.racespec.co.uk/acatalog/vivid-Spring-6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10" t="3960" r="32796" b="2905"/>
          <a:stretch/>
        </p:blipFill>
        <p:spPr bwMode="auto">
          <a:xfrm>
            <a:off x="7696200" y="4419600"/>
            <a:ext cx="461694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http://www.racespec.co.uk/acatalog/vivid-Spring-6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10" t="3960" r="32796" b="2905"/>
          <a:stretch/>
        </p:blipFill>
        <p:spPr bwMode="auto">
          <a:xfrm>
            <a:off x="5715000" y="4419600"/>
            <a:ext cx="461694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http://www.racespec.co.uk/acatalog/vivid-Spring-6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10" t="3960" r="32796" b="2905"/>
          <a:stretch/>
        </p:blipFill>
        <p:spPr bwMode="auto">
          <a:xfrm>
            <a:off x="9601200" y="4419600"/>
            <a:ext cx="461694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1" name="Straight Arrow Connector 50"/>
          <p:cNvCxnSpPr/>
          <p:nvPr/>
        </p:nvCxnSpPr>
        <p:spPr>
          <a:xfrm flipH="1">
            <a:off x="6400800" y="5410200"/>
            <a:ext cx="10668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8305800" y="4648200"/>
            <a:ext cx="1143000" cy="76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9" name="Group 1028"/>
          <p:cNvGrpSpPr/>
          <p:nvPr/>
        </p:nvGrpSpPr>
        <p:grpSpPr>
          <a:xfrm>
            <a:off x="5562600" y="1676400"/>
            <a:ext cx="457200" cy="1828800"/>
            <a:chOff x="4038600" y="1676400"/>
            <a:chExt cx="457200" cy="18288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4419600" y="1676400"/>
              <a:ext cx="0" cy="18288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Group 45"/>
            <p:cNvGrpSpPr/>
            <p:nvPr/>
          </p:nvGrpSpPr>
          <p:grpSpPr>
            <a:xfrm>
              <a:off x="4343400" y="2895600"/>
              <a:ext cx="152400" cy="152400"/>
              <a:chOff x="6477000" y="5181600"/>
              <a:chExt cx="152400" cy="152400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flipH="1">
                <a:off x="6477000" y="5181600"/>
                <a:ext cx="76200" cy="1524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6553200" y="5181600"/>
                <a:ext cx="76200" cy="1524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TextBox 47"/>
            <p:cNvSpPr txBox="1"/>
            <p:nvPr/>
          </p:nvSpPr>
          <p:spPr>
            <a:xfrm>
              <a:off x="4038600" y="2819400"/>
              <a:ext cx="3064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6172200" y="4572001"/>
            <a:ext cx="152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 spring can be stretched, creating tension within it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153400" y="4724401"/>
            <a:ext cx="152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It can also be compressed, creating thrust within it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89757" y="549095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grpSp>
        <p:nvGrpSpPr>
          <p:cNvPr id="1028" name="Group 1027"/>
          <p:cNvGrpSpPr/>
          <p:nvPr/>
        </p:nvGrpSpPr>
        <p:grpSpPr>
          <a:xfrm>
            <a:off x="6181298" y="5787788"/>
            <a:ext cx="152400" cy="312762"/>
            <a:chOff x="5257800" y="6019800"/>
            <a:chExt cx="152400" cy="312762"/>
          </a:xfrm>
        </p:grpSpPr>
        <p:grpSp>
          <p:nvGrpSpPr>
            <p:cNvPr id="56" name="Group 55"/>
            <p:cNvGrpSpPr/>
            <p:nvPr/>
          </p:nvGrpSpPr>
          <p:grpSpPr>
            <a:xfrm>
              <a:off x="5257800" y="6019800"/>
              <a:ext cx="152400" cy="152400"/>
              <a:chOff x="6477000" y="5181600"/>
              <a:chExt cx="152400" cy="152400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 flipH="1">
                <a:off x="6477000" y="5181600"/>
                <a:ext cx="76200" cy="1524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6553200" y="5181600"/>
                <a:ext cx="76200" cy="1524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3" name="Straight Connector 62"/>
            <p:cNvCxnSpPr/>
            <p:nvPr/>
          </p:nvCxnSpPr>
          <p:spPr>
            <a:xfrm>
              <a:off x="5334000" y="6027762"/>
              <a:ext cx="0" cy="3048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 flipV="1">
            <a:off x="10086833" y="4684595"/>
            <a:ext cx="152400" cy="312762"/>
            <a:chOff x="5257800" y="6019800"/>
            <a:chExt cx="152400" cy="312762"/>
          </a:xfrm>
        </p:grpSpPr>
        <p:grpSp>
          <p:nvGrpSpPr>
            <p:cNvPr id="70" name="Group 69"/>
            <p:cNvGrpSpPr/>
            <p:nvPr/>
          </p:nvGrpSpPr>
          <p:grpSpPr>
            <a:xfrm>
              <a:off x="5257800" y="6019800"/>
              <a:ext cx="152400" cy="152400"/>
              <a:chOff x="6477000" y="5181600"/>
              <a:chExt cx="152400" cy="152400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flipH="1">
                <a:off x="6477000" y="5181600"/>
                <a:ext cx="76200" cy="1524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6553200" y="5181600"/>
                <a:ext cx="76200" cy="1524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Connector 70"/>
            <p:cNvCxnSpPr/>
            <p:nvPr/>
          </p:nvCxnSpPr>
          <p:spPr>
            <a:xfrm>
              <a:off x="5334000" y="6027762"/>
              <a:ext cx="0" cy="3048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10240952" y="4537882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8063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7" grpId="0"/>
      <p:bldP spid="41" grpId="0"/>
      <p:bldP spid="42" grpId="0"/>
      <p:bldP spid="54" grpId="0"/>
      <p:bldP spid="55" grpId="0"/>
      <p:bldP spid="59" grpId="0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105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string of natural length 2m and modulus of elasticity 29.4N has one end fixed. A particle of mass 4kg is attached to the other end and hangs at rest. Find the extension of the string.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As always, draw and label diagrams!!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We can use Hooke’s law to find the extension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However, we need the Tension to do this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We can find the Tension by resolving vertically, as the system is in equilibrium</a:t>
            </a:r>
            <a:endParaRPr lang="en-GB" sz="1400" dirty="0"/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31" name="Straight Connector 1030"/>
          <p:cNvCxnSpPr/>
          <p:nvPr/>
        </p:nvCxnSpPr>
        <p:spPr>
          <a:xfrm>
            <a:off x="6934201" y="1752600"/>
            <a:ext cx="1419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7620000" y="1752600"/>
            <a:ext cx="0" cy="1447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620000" y="3244887"/>
            <a:ext cx="0" cy="3810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620000" y="2743200"/>
            <a:ext cx="0" cy="38100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6" name="TextBox 1035"/>
          <p:cNvSpPr txBox="1"/>
          <p:nvPr/>
        </p:nvSpPr>
        <p:spPr>
          <a:xfrm>
            <a:off x="7467600" y="3625888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4g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239000" y="26670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7" name="TextBox 1036"/>
              <p:cNvSpPr txBox="1"/>
              <p:nvPr/>
            </p:nvSpPr>
            <p:spPr>
              <a:xfrm>
                <a:off x="9144001" y="1981201"/>
                <a:ext cx="6203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𝑙</m:t>
                      </m:r>
                      <m:r>
                        <a:rPr lang="en-GB" sz="1400" i="1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37" name="TextBox 10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1" y="1981201"/>
                <a:ext cx="620363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9144000" y="2286001"/>
                <a:ext cx="882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=29.4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0" y="2286001"/>
                <a:ext cx="882356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9144001" y="2590801"/>
                <a:ext cx="6263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1" y="2590801"/>
                <a:ext cx="626325" cy="307777"/>
              </a:xfrm>
              <a:prstGeom prst="rect">
                <a:avLst/>
              </a:prstGeom>
              <a:blipFill>
                <a:blip r:embed="rId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9144000" y="2895601"/>
                <a:ext cx="6360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0" y="2895601"/>
                <a:ext cx="636072" cy="307777"/>
              </a:xfrm>
              <a:prstGeom prst="rect">
                <a:avLst/>
              </a:prstGeom>
              <a:blipFill>
                <a:blip r:embed="rId8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8" name="TextBox 1037"/>
              <p:cNvSpPr txBox="1"/>
              <p:nvPr/>
            </p:nvSpPr>
            <p:spPr>
              <a:xfrm>
                <a:off x="5791200" y="44958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𝐹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38" name="TextBox 10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495800"/>
                <a:ext cx="922432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9" name="TextBox 1038"/>
          <p:cNvSpPr txBox="1"/>
          <p:nvPr/>
        </p:nvSpPr>
        <p:spPr>
          <a:xfrm>
            <a:off x="5638800" y="4114801"/>
            <a:ext cx="181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320352" y="4958686"/>
                <a:ext cx="12266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−4</m:t>
                      </m:r>
                      <m:r>
                        <a:rPr lang="en-GB" sz="1600" i="1">
                          <a:latin typeface="Cambria Math"/>
                        </a:rPr>
                        <m:t>𝑔</m:t>
                      </m:r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352" y="4958686"/>
                <a:ext cx="1226618" cy="338554"/>
              </a:xfrm>
              <a:prstGeom prst="rect">
                <a:avLst/>
              </a:prstGeom>
              <a:blipFill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5799161" y="5443183"/>
                <a:ext cx="86773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=4</m:t>
                      </m:r>
                      <m:r>
                        <a:rPr lang="en-GB" sz="1600" i="1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161" y="5443183"/>
                <a:ext cx="867738" cy="338554"/>
              </a:xfrm>
              <a:prstGeom prst="rect">
                <a:avLst/>
              </a:prstGeom>
              <a:blipFill>
                <a:blip r:embed="rId11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0" name="Arc 1039"/>
          <p:cNvSpPr/>
          <p:nvPr/>
        </p:nvSpPr>
        <p:spPr>
          <a:xfrm>
            <a:off x="6400800" y="4648200"/>
            <a:ext cx="6096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Arc 95"/>
          <p:cNvSpPr/>
          <p:nvPr/>
        </p:nvSpPr>
        <p:spPr>
          <a:xfrm>
            <a:off x="6400800" y="5181600"/>
            <a:ext cx="6096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1" name="TextBox 1040"/>
          <p:cNvSpPr txBox="1"/>
          <p:nvPr/>
        </p:nvSpPr>
        <p:spPr>
          <a:xfrm>
            <a:off x="6858000" y="45720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934200" y="52578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8229600" y="4114801"/>
            <a:ext cx="1705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Using Hooke’s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9148545" y="2895601"/>
                <a:ext cx="7836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=4</m:t>
                      </m:r>
                      <m:r>
                        <a:rPr lang="en-GB" sz="1400" i="1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8545" y="2895601"/>
                <a:ext cx="783612" cy="307777"/>
              </a:xfrm>
              <a:prstGeom prst="rect">
                <a:avLst/>
              </a:prstGeom>
              <a:blipFill>
                <a:blip r:embed="rId12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8305800" y="4495801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4495801"/>
                <a:ext cx="760336" cy="501419"/>
              </a:xfrm>
              <a:prstGeom prst="rect">
                <a:avLst/>
              </a:prstGeom>
              <a:blipFill>
                <a:blip r:embed="rId13"/>
                <a:stretch>
                  <a:fillRect b="-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8229601" y="5105401"/>
                <a:ext cx="1108893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4</m:t>
                      </m:r>
                      <m:r>
                        <a:rPr lang="en-GB" sz="1400" i="1">
                          <a:latin typeface="Cambria Math"/>
                        </a:rPr>
                        <m:t>𝑔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29.4</m:t>
                          </m:r>
                          <m:r>
                            <a:rPr lang="en-GB" sz="14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1" y="5105401"/>
                <a:ext cx="1108893" cy="497059"/>
              </a:xfrm>
              <a:prstGeom prst="rect">
                <a:avLst/>
              </a:prstGeom>
              <a:blipFill>
                <a:blip r:embed="rId14"/>
                <a:stretch>
                  <a:fillRect b="-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8229601" y="5715001"/>
                <a:ext cx="110889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8</m:t>
                      </m:r>
                      <m:r>
                        <a:rPr lang="en-GB" sz="1400" i="1">
                          <a:latin typeface="Cambria Math"/>
                        </a:rPr>
                        <m:t>𝑔</m:t>
                      </m:r>
                      <m:r>
                        <a:rPr lang="en-GB" sz="1400" i="1">
                          <a:latin typeface="Cambria Math"/>
                        </a:rPr>
                        <m:t>=29.4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1" y="5715001"/>
                <a:ext cx="1108893" cy="307777"/>
              </a:xfrm>
              <a:prstGeom prst="rect">
                <a:avLst/>
              </a:prstGeom>
              <a:blipFill>
                <a:blip r:embed="rId15"/>
                <a:stretch>
                  <a:fillRect b="-4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8305800" y="6096001"/>
                <a:ext cx="1066800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=2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6096001"/>
                <a:ext cx="1066800" cy="497059"/>
              </a:xfrm>
              <a:prstGeom prst="rect">
                <a:avLst/>
              </a:prstGeom>
              <a:blipFill>
                <a:blip r:embed="rId16"/>
                <a:stretch>
                  <a:fillRect b="-25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Arc 104"/>
          <p:cNvSpPr/>
          <p:nvPr/>
        </p:nvSpPr>
        <p:spPr>
          <a:xfrm>
            <a:off x="9067800" y="4800600"/>
            <a:ext cx="6096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Arc 105"/>
          <p:cNvSpPr/>
          <p:nvPr/>
        </p:nvSpPr>
        <p:spPr>
          <a:xfrm>
            <a:off x="9067800" y="5334000"/>
            <a:ext cx="6096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Arc 106"/>
          <p:cNvSpPr/>
          <p:nvPr/>
        </p:nvSpPr>
        <p:spPr>
          <a:xfrm>
            <a:off x="9067800" y="5867400"/>
            <a:ext cx="6096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TextBox 107"/>
          <p:cNvSpPr txBox="1"/>
          <p:nvPr/>
        </p:nvSpPr>
        <p:spPr>
          <a:xfrm>
            <a:off x="9525000" y="48006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9642143" y="53340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9648967" y="58674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29.4</a:t>
            </a:r>
          </a:p>
        </p:txBody>
      </p:sp>
      <p:cxnSp>
        <p:nvCxnSpPr>
          <p:cNvPr id="111" name="Straight Connector 110"/>
          <p:cNvCxnSpPr/>
          <p:nvPr/>
        </p:nvCxnSpPr>
        <p:spPr>
          <a:xfrm>
            <a:off x="8077200" y="1752600"/>
            <a:ext cx="0" cy="68580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8077200" y="2362200"/>
            <a:ext cx="0" cy="83820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" name="TextBox 1043"/>
          <p:cNvSpPr txBox="1"/>
          <p:nvPr/>
        </p:nvSpPr>
        <p:spPr>
          <a:xfrm>
            <a:off x="8077200" y="19050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2m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8077200" y="26670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xm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034" name="Oval 1033"/>
          <p:cNvSpPr/>
          <p:nvPr/>
        </p:nvSpPr>
        <p:spPr>
          <a:xfrm>
            <a:off x="7543800" y="3124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99316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" grpId="0"/>
      <p:bldP spid="1036" grpId="1"/>
      <p:bldP spid="86" grpId="0"/>
      <p:bldP spid="86" grpId="1"/>
      <p:bldP spid="1037" grpId="0"/>
      <p:bldP spid="88" grpId="0"/>
      <p:bldP spid="89" grpId="0"/>
      <p:bldP spid="90" grpId="0"/>
      <p:bldP spid="90" grpId="1"/>
      <p:bldP spid="1038" grpId="0"/>
      <p:bldP spid="1039" grpId="0"/>
      <p:bldP spid="93" grpId="0"/>
      <p:bldP spid="94" grpId="0"/>
      <p:bldP spid="1040" grpId="0" animBg="1"/>
      <p:bldP spid="96" grpId="0" animBg="1"/>
      <p:bldP spid="1041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 animBg="1"/>
      <p:bldP spid="106" grpId="0" animBg="1"/>
      <p:bldP spid="107" grpId="0" animBg="1"/>
      <p:bldP spid="108" grpId="0"/>
      <p:bldP spid="109" grpId="0"/>
      <p:bldP spid="110" grpId="0"/>
      <p:bldP spid="1044" grpId="0"/>
      <p:bldP spid="116" grpId="0"/>
      <p:bldP spid="10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5257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elastic spring of natural length 1.5m has one end attached to a fixed point. A horizontal force of magnitude 6N is applied to the other end and compresses the spring to a length of 1m. Find the modulus of elasticity of the spring.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As before, draw a diagram (you do not need to draw the ‘coils’ for a spring, a straight line is fine!)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You will again need to resolve first (in this case horizontally) to find the Tension in the spring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In this case the ‘extension’ is actually a ‘compression’, but this does not change how we solve it!</a:t>
            </a: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V="1">
            <a:off x="6324600" y="1600200"/>
            <a:ext cx="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324600" y="1981200"/>
            <a:ext cx="1981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934200" y="19812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7924800" y="19812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315200" y="16002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72400" y="1600201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6N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6324600" y="2209800"/>
            <a:ext cx="2057400" cy="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086600" y="2209801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1.5m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7924800" y="2438400"/>
            <a:ext cx="457200" cy="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924800" y="2514601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0.5m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805985" y="35052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𝐹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985" y="3505200"/>
                <a:ext cx="92243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5583072" y="3124201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Resolving Horizontally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30671" y="3962400"/>
                <a:ext cx="117425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−6=0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671" y="3962400"/>
                <a:ext cx="117425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813946" y="4452583"/>
                <a:ext cx="8948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=6</m:t>
                      </m:r>
                      <m:r>
                        <a:rPr lang="en-GB" sz="1600" i="1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3946" y="4452583"/>
                <a:ext cx="89486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6415585" y="3657600"/>
            <a:ext cx="6096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6415585" y="4191000"/>
            <a:ext cx="609600" cy="4572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872785" y="35814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948985" y="42672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244385" y="3124201"/>
            <a:ext cx="1705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Using Hooke’s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320585" y="3505201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0585" y="3505201"/>
                <a:ext cx="760336" cy="501419"/>
              </a:xfrm>
              <a:prstGeom prst="rect">
                <a:avLst/>
              </a:prstGeom>
              <a:blipFill>
                <a:blip r:embed="rId8"/>
                <a:stretch>
                  <a:fillRect b="-25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326271" y="4114801"/>
                <a:ext cx="1029834" cy="50129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6=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i="1">
                              <a:latin typeface="Cambria Math"/>
                            </a:rPr>
                            <m:t>(0.5)</m:t>
                          </m:r>
                        </m:num>
                        <m:den>
                          <m:r>
                            <a:rPr lang="en-GB" sz="1400" i="1" dirty="0">
                              <a:latin typeface="Cambria Math"/>
                            </a:rPr>
                            <m:t>1.5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6271" y="4114801"/>
                <a:ext cx="1029834" cy="501291"/>
              </a:xfrm>
              <a:prstGeom prst="rect">
                <a:avLst/>
              </a:prstGeom>
              <a:blipFill>
                <a:blip r:embed="rId9"/>
                <a:stretch>
                  <a:fillRect b="-512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326272" y="4724401"/>
                <a:ext cx="882357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9=0.5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6272" y="4724401"/>
                <a:ext cx="88235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8250071" y="5257801"/>
                <a:ext cx="10668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=18</m:t>
                      </m:r>
                      <m:r>
                        <a:rPr lang="en-GB" sz="1400" i="1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0071" y="5257801"/>
                <a:ext cx="1066800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9082585" y="3810000"/>
            <a:ext cx="6096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9082585" y="4343400"/>
            <a:ext cx="6096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9082585" y="4876800"/>
            <a:ext cx="6096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9539785" y="38100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9656928" y="43434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Multiply by 1.5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663752" y="48768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Divide by 0.5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248400" y="5715001"/>
            <a:ext cx="3429000" cy="9541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might have noticed that therefore in a spring, a compression of ‘x’ will create the same sized force (Tension </a:t>
            </a:r>
            <a:r>
              <a:rPr lang="en-GB" sz="1400">
                <a:solidFill>
                  <a:srgbClr val="FF0000"/>
                </a:solidFill>
                <a:latin typeface="Comic Sans MS" panose="030F0702030302020204" pitchFamily="66" charset="0"/>
              </a:rPr>
              <a:t>or Thrust) as 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an extension of ‘x’!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296401" y="1524001"/>
                <a:ext cx="7566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𝑙</m:t>
                      </m:r>
                      <m:r>
                        <a:rPr lang="en-GB" sz="1400" i="1">
                          <a:latin typeface="Cambria Math"/>
                        </a:rPr>
                        <m:t>=1.5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1" y="1524001"/>
                <a:ext cx="75661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9296400" y="1828801"/>
                <a:ext cx="6128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0" y="1828801"/>
                <a:ext cx="612860" cy="307777"/>
              </a:xfrm>
              <a:prstGeom prst="rect">
                <a:avLst/>
              </a:prstGeom>
              <a:blipFill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9296400" y="2133601"/>
                <a:ext cx="7964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=0.5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0" y="2133601"/>
                <a:ext cx="796436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9296400" y="2438401"/>
                <a:ext cx="6360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0" y="2438401"/>
                <a:ext cx="636072" cy="307777"/>
              </a:xfrm>
              <a:prstGeom prst="rect">
                <a:avLst/>
              </a:prstGeom>
              <a:blipFill>
                <a:blip r:embed="rId1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9296401" y="2438401"/>
                <a:ext cx="6699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1" y="2438401"/>
                <a:ext cx="669927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368882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34" grpId="0"/>
      <p:bldP spid="34" grpId="1"/>
      <p:bldP spid="36" grpId="0"/>
      <p:bldP spid="41" grpId="0"/>
      <p:bldP spid="42" grpId="0"/>
      <p:bldP spid="43" grpId="0"/>
      <p:bldP spid="44" grpId="0"/>
      <p:bldP spid="45" grpId="0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6" grpId="0" animBg="1"/>
      <p:bldP spid="57" grpId="0" animBg="1"/>
      <p:bldP spid="58" grpId="0"/>
      <p:bldP spid="59" grpId="0"/>
      <p:bldP spid="60" grpId="0"/>
      <p:bldP spid="61" grpId="0" animBg="1"/>
      <p:bldP spid="63" grpId="0"/>
      <p:bldP spid="64" grpId="0"/>
      <p:bldP spid="65" grpId="0"/>
      <p:bldP spid="66" grpId="0"/>
      <p:bldP spid="66" grpId="1"/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elastic springs PQ and QR are joined together at Q to form one long spring. The spring PQ has natural length 1.6m and modulus of elasticity 20N. The spring QR has natural length 1.4m and modulus of elasticity 28N. The ends, P and R, of the whole spring are attached to two fixed points that are 4m apart.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Find the tension in the combined spring.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Draw a diagram!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400800" y="1981200"/>
            <a:ext cx="152400" cy="152400"/>
            <a:chOff x="5486400" y="3048000"/>
            <a:chExt cx="152400" cy="152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9220200" y="1981200"/>
            <a:ext cx="152400" cy="152400"/>
            <a:chOff x="5486400" y="3048000"/>
            <a:chExt cx="152400" cy="1524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6477000" y="2057400"/>
            <a:ext cx="2819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72200" y="1905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72400" y="167640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Q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9372600" y="1905001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477000" y="1600200"/>
            <a:ext cx="2895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96200" y="1295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4m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7239000" y="20574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8001000" y="20574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162800" y="17526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382000" y="17526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6477000" y="2438400"/>
            <a:ext cx="11430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781800" y="2438401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1.6m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8382000" y="24384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8610600" y="2438401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1.4m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7543800" y="2438400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620000" y="24384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7924800" y="2438400"/>
            <a:ext cx="5334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7953375" y="2438401"/>
            <a:ext cx="445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1-x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38799" y="3074276"/>
            <a:ext cx="463506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combined natural lengths of the springs is 3m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total extension is therefore 1m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If the extension in PQ is x, the extension in QR can be expressed as ‘1 – x’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there is no movement, the system is in equilibrium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Hence, the Tensions in each separate spring must be equal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Find a way to express each Tension separately, and then equate them!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7848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384377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4" grpId="0"/>
      <p:bldP spid="75" grpId="0"/>
      <p:bldP spid="18" grpId="0"/>
      <p:bldP spid="78" grpId="0"/>
      <p:bldP spid="78" grpId="1"/>
      <p:bldP spid="79" grpId="0"/>
      <p:bldP spid="79" grpId="1"/>
      <p:bldP spid="81" grpId="0"/>
      <p:bldP spid="83" grpId="0"/>
      <p:bldP spid="85" grpId="0"/>
      <p:bldP spid="87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elastic springs PQ and QR are joined together at Q to form one long spring. The spring PQ has natural length 1.6m and modulus of elasticity 20N. The spring QR has natural length 1.4m and modulus of elasticity 28N. The ends, P and R, of the whole spring are attached to two fixed points that are 4m apart.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Find the tension in the combined spring.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Draw a diagram!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400800" y="1981200"/>
            <a:ext cx="152400" cy="152400"/>
            <a:chOff x="5486400" y="3048000"/>
            <a:chExt cx="152400" cy="152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9220200" y="1981200"/>
            <a:ext cx="152400" cy="152400"/>
            <a:chOff x="5486400" y="3048000"/>
            <a:chExt cx="152400" cy="1524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6477000" y="2057400"/>
            <a:ext cx="2819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72200" y="1905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72400" y="167640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Q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9372600" y="1905001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477000" y="1600200"/>
            <a:ext cx="2895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96200" y="1295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4m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7239000" y="20574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8001000" y="20574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162800" y="17526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382000" y="17526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6477000" y="2438400"/>
            <a:ext cx="11430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781800" y="2438401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1.6m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8382000" y="24384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8610600" y="2438401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1.4m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7543800" y="2438400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620000" y="24384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7924800" y="2438400"/>
            <a:ext cx="5334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7953375" y="2438401"/>
            <a:ext cx="445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1-x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683470" y="3048001"/>
            <a:ext cx="17716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Hooke’s law for PQ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274270" y="3048001"/>
            <a:ext cx="17908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Hooke’s law for QR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454869" y="3429001"/>
                <a:ext cx="839974" cy="5599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869" y="3429001"/>
                <a:ext cx="839974" cy="559961"/>
              </a:xfrm>
              <a:prstGeom prst="rect">
                <a:avLst/>
              </a:prstGeom>
              <a:blipFill>
                <a:blip r:embed="rId5"/>
                <a:stretch>
                  <a:fillRect b="-22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454869" y="4114800"/>
                <a:ext cx="1308050" cy="5613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(20)(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  <m:r>
                            <a:rPr lang="en-GB" sz="16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1.6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869" y="4114800"/>
                <a:ext cx="1308050" cy="561372"/>
              </a:xfrm>
              <a:prstGeom prst="rect">
                <a:avLst/>
              </a:prstGeom>
              <a:blipFill>
                <a:blip r:embed="rId6"/>
                <a:stretch>
                  <a:fillRect b="-227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454869" y="4800600"/>
                <a:ext cx="968214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20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1.6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869" y="4800600"/>
                <a:ext cx="968214" cy="5549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969469" y="3429001"/>
                <a:ext cx="839974" cy="5599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9469" y="3429001"/>
                <a:ext cx="839974" cy="559961"/>
              </a:xfrm>
              <a:prstGeom prst="rect">
                <a:avLst/>
              </a:prstGeom>
              <a:blipFill>
                <a:blip r:embed="rId5"/>
                <a:stretch>
                  <a:fillRect b="-22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969470" y="4114800"/>
                <a:ext cx="1666931" cy="5613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(28)(1−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  <m:r>
                            <a:rPr lang="en-GB" sz="16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1.4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9470" y="4114800"/>
                <a:ext cx="1666931" cy="561372"/>
              </a:xfrm>
              <a:prstGeom prst="rect">
                <a:avLst/>
              </a:prstGeom>
              <a:blipFill>
                <a:blip r:embed="rId8"/>
                <a:stretch>
                  <a:fillRect b="-227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69470" y="4800600"/>
                <a:ext cx="1440907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28−28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1.4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9470" y="4800600"/>
                <a:ext cx="1440907" cy="5549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6597869" y="37338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826469" y="38100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43" name="Arc 42"/>
          <p:cNvSpPr/>
          <p:nvPr/>
        </p:nvSpPr>
        <p:spPr>
          <a:xfrm>
            <a:off x="6597869" y="44196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9417269" y="37338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9417269" y="44196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826469" y="4572001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645869" y="38100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645869" y="4572001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934201" y="5943600"/>
                <a:ext cx="1657441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20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1.6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28−28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1.4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1" y="5943600"/>
                <a:ext cx="1657441" cy="5549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6096000" y="5562601"/>
            <a:ext cx="3352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Set the equations equal to each other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36618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 animBg="1"/>
      <p:bldP spid="44" grpId="0" animBg="1"/>
      <p:bldP spid="45" grpId="0" animBg="1"/>
      <p:bldP spid="46" grpId="0"/>
      <p:bldP spid="47" grpId="0"/>
      <p:bldP spid="48" grpId="0"/>
      <p:bldP spid="49" grpId="0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elastic springs PQ and QR are joined together at Q to form one long spring. The spring PQ has natural length 1.6m and modulus of elasticity 20N. The spring QR has natural length 1.4m and modulus of elasticity 28N. The ends, P and R, of the whole spring are attached to two fixed points that are 4m apart.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Find the tension in the combined spring.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Draw a diagram!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400800" y="1981200"/>
            <a:ext cx="152400" cy="152400"/>
            <a:chOff x="5486400" y="3048000"/>
            <a:chExt cx="152400" cy="152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9220200" y="1981200"/>
            <a:ext cx="152400" cy="152400"/>
            <a:chOff x="5486400" y="3048000"/>
            <a:chExt cx="152400" cy="1524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6477000" y="2057400"/>
            <a:ext cx="2819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72200" y="1905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72400" y="167640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Q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9372600" y="1905001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477000" y="1600200"/>
            <a:ext cx="2895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96200" y="1295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4m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7239000" y="20574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8001000" y="20574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162800" y="17526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382000" y="17526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6477000" y="2438400"/>
            <a:ext cx="11430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781800" y="2438401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1.6m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8382000" y="24384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8610600" y="2438401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1.4m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7543800" y="2438400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620000" y="24384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7924800" y="2438400"/>
            <a:ext cx="5334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7953375" y="2438401"/>
            <a:ext cx="445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1-x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629401" y="3124200"/>
                <a:ext cx="1657441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20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1.6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28−28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1.4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1" y="3124200"/>
                <a:ext cx="1657441" cy="554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172200" y="3810000"/>
                <a:ext cx="259080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1.4(20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)=1.6(28−28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810000"/>
                <a:ext cx="2590800" cy="338554"/>
              </a:xfrm>
              <a:prstGeom prst="rect">
                <a:avLst/>
              </a:prstGeom>
              <a:blipFill>
                <a:blip r:embed="rId6"/>
                <a:stretch>
                  <a:fillRect b="-1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24600" y="4343400"/>
                <a:ext cx="259080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28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=44.8−44.8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343400"/>
                <a:ext cx="259080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324600" y="4876800"/>
                <a:ext cx="167640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72.8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=44.8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876800"/>
                <a:ext cx="16764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057400" y="5562600"/>
                <a:ext cx="968214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20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1.6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5562600"/>
                <a:ext cx="968214" cy="5549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352801" y="5562600"/>
                <a:ext cx="1440907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28−28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1.4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1" y="5562600"/>
                <a:ext cx="1440907" cy="5549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858000" y="5334001"/>
                <a:ext cx="838200" cy="57458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334001"/>
                <a:ext cx="838200" cy="57458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8610600" y="34290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8839200" y="35052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Cross multiply</a:t>
            </a:r>
          </a:p>
        </p:txBody>
      </p:sp>
      <p:sp>
        <p:nvSpPr>
          <p:cNvPr id="60" name="Arc 59"/>
          <p:cNvSpPr/>
          <p:nvPr/>
        </p:nvSpPr>
        <p:spPr>
          <a:xfrm>
            <a:off x="8610600" y="39624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8382000" y="44958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c 62"/>
          <p:cNvSpPr/>
          <p:nvPr/>
        </p:nvSpPr>
        <p:spPr>
          <a:xfrm>
            <a:off x="7696200" y="5029200"/>
            <a:ext cx="304800" cy="533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8915400" y="40386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686800" y="45720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44.8x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924800" y="51816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72.8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019800" y="60198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find the Tension by substituting x back into one of the equations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38216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6" grpId="0"/>
      <p:bldP spid="57" grpId="0" animBg="1"/>
      <p:bldP spid="58" grpId="0"/>
      <p:bldP spid="60" grpId="0" animBg="1"/>
      <p:bldP spid="61" grpId="0" animBg="1"/>
      <p:bldP spid="63" grpId="0" animBg="1"/>
      <p:bldP spid="64" grpId="0"/>
      <p:bldP spid="65" grpId="0"/>
      <p:bldP spid="66" grpId="0"/>
      <p:bldP spid="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600200"/>
            <a:ext cx="3548418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Hooke’s law to solve equilibrium problems involving elastic springs or strings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elastic springs PQ and QR are joined together at Q to form one long spring. The spring PQ has natural length 1.6m and modulus of elasticity 20N. The spring QR has natural length 1.4m and modulus of elasticity 28N. The ends, P and R, of the whole spring are attached to two fixed points that are 4m apart.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Find the tension in the combined spring.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Draw a diagram!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</p:txBody>
      </p:sp>
      <p:pic>
        <p:nvPicPr>
          <p:cNvPr id="5" name="Picture 2" descr="http://s.hswstatic.com/gif/flybar-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974" y="97356"/>
            <a:ext cx="935651" cy="125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400800" y="1981200"/>
            <a:ext cx="152400" cy="152400"/>
            <a:chOff x="5486400" y="3048000"/>
            <a:chExt cx="152400" cy="152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9220200" y="1981200"/>
            <a:ext cx="152400" cy="152400"/>
            <a:chOff x="5486400" y="3048000"/>
            <a:chExt cx="152400" cy="1524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5486400" y="3048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6477000" y="2057400"/>
            <a:ext cx="2819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72200" y="1905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72400" y="167640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Q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9372600" y="1905001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477000" y="1600200"/>
            <a:ext cx="2895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96200" y="1295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4m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7239000" y="20574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8001000" y="20574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162800" y="17526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382000" y="17526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6477000" y="2438400"/>
            <a:ext cx="11430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781800" y="2438401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1.6m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8382000" y="24384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8610600" y="2438401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1.4m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7543800" y="2438400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620000" y="24384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7924800" y="2438400"/>
            <a:ext cx="53340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7953375" y="2438401"/>
            <a:ext cx="445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1-x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057400" y="5562600"/>
                <a:ext cx="968214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20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1.6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5562600"/>
                <a:ext cx="968214" cy="554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352801" y="5562600"/>
                <a:ext cx="1440907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28−28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1.4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1" y="5562600"/>
                <a:ext cx="1440907" cy="5549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895600" y="6172201"/>
                <a:ext cx="838200" cy="57458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6172201"/>
                <a:ext cx="838200" cy="5745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943600" y="3048000"/>
                <a:ext cx="968214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20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1.6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048000"/>
                <a:ext cx="968214" cy="5549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943601" y="3810001"/>
                <a:ext cx="1316001" cy="72180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20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latin typeface="Cambria Math"/>
                                    </a:rPr>
                                    <m:t>13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600" i="1" dirty="0">
                              <a:latin typeface="Cambria Math"/>
                            </a:rPr>
                            <m:t>1.6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3810001"/>
                <a:ext cx="1316001" cy="7218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943600" y="4876800"/>
                <a:ext cx="1000980" cy="554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=7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4876800"/>
                <a:ext cx="1000980" cy="5549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70"/>
          <p:cNvSpPr/>
          <p:nvPr/>
        </p:nvSpPr>
        <p:spPr>
          <a:xfrm>
            <a:off x="7162800" y="3352800"/>
            <a:ext cx="304800" cy="914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7391400" y="3505201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 of x</a:t>
            </a:r>
          </a:p>
        </p:txBody>
      </p:sp>
      <p:sp>
        <p:nvSpPr>
          <p:cNvPr id="73" name="Arc 72"/>
          <p:cNvSpPr/>
          <p:nvPr/>
        </p:nvSpPr>
        <p:spPr>
          <a:xfrm>
            <a:off x="7162800" y="4267200"/>
            <a:ext cx="304800" cy="9144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TextBox 87"/>
          <p:cNvSpPr txBox="1"/>
          <p:nvPr/>
        </p:nvSpPr>
        <p:spPr>
          <a:xfrm>
            <a:off x="7391400" y="44958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10200" y="5562601"/>
            <a:ext cx="510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tension in the combined spring is 7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It is a constant value along the whole combined spring. Hence, we don’t need to double this as there are 2 springs!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0207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305355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/>
      <p:bldP spid="59" grpId="0"/>
      <p:bldP spid="71" grpId="0" animBg="1"/>
      <p:bldP spid="72" grpId="0"/>
      <p:bldP spid="73" grpId="0" animBg="1"/>
      <p:bldP spid="8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4992</Words>
  <Application>Microsoft Office PowerPoint</Application>
  <PresentationFormat>Widescreen</PresentationFormat>
  <Paragraphs>927</Paragraphs>
  <Slides>29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Prior Knowledge Check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Knowledge Check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2019-08-26T06:20:40Z</dcterms:modified>
</cp:coreProperties>
</file>