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96" r:id="rId2"/>
    <p:sldId id="686" r:id="rId3"/>
    <p:sldId id="687" r:id="rId4"/>
    <p:sldId id="689" r:id="rId5"/>
    <p:sldId id="688" r:id="rId6"/>
    <p:sldId id="6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7" autoAdjust="0"/>
    <p:restoredTop sz="88534" autoAdjust="0"/>
  </p:normalViewPr>
  <p:slideViewPr>
    <p:cSldViewPr>
      <p:cViewPr varScale="1">
        <p:scale>
          <a:sx n="70" d="100"/>
          <a:sy n="70" d="100"/>
        </p:scale>
        <p:origin x="133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2" Type="http://schemas.openxmlformats.org/officeDocument/2006/relationships/image" Target="../media/image79.png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78.png"/><Relationship Id="rId4" Type="http://schemas.openxmlformats.org/officeDocument/2006/relationships/image" Target="../media/image81.png"/><Relationship Id="rId9" Type="http://schemas.openxmlformats.org/officeDocument/2006/relationships/image" Target="../media/image760.png"/><Relationship Id="rId14" Type="http://schemas.openxmlformats.org/officeDocument/2006/relationships/image" Target="../media/image7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Inverse Trig</a:t>
            </a:r>
            <a:endParaRPr lang="en-GB" sz="8800" baseline="30000" dirty="0"/>
          </a:p>
          <a:p>
            <a:pPr algn="ctr"/>
            <a:endParaRPr lang="en-GB" sz="2400" dirty="0"/>
          </a:p>
          <a:p>
            <a:pPr marL="1143000" indent="-1143000" algn="ctr">
              <a:buFontTx/>
              <a:buChar char="-"/>
            </a:pPr>
            <a:r>
              <a:rPr lang="en-GB" sz="8000" dirty="0"/>
              <a:t>Solve and Prove</a:t>
            </a:r>
          </a:p>
          <a:p>
            <a:pPr marL="1143000" indent="-1143000" algn="ctr">
              <a:buFontTx/>
              <a:buChar char="-"/>
            </a:pPr>
            <a:r>
              <a:rPr lang="en-GB" sz="8000" dirty="0"/>
              <a:t>Chapter 6</a:t>
            </a:r>
          </a:p>
          <a:p>
            <a:pPr algn="ctr"/>
            <a:r>
              <a:rPr lang="en-GB" sz="8000" dirty="0"/>
              <a:t>(Part 5 of 5)</a:t>
            </a:r>
          </a:p>
        </p:txBody>
      </p:sp>
    </p:spTree>
    <p:extLst>
      <p:ext uri="{BB962C8B-B14F-4D97-AF65-F5344CB8AC3E}">
        <p14:creationId xmlns:p14="http://schemas.microsoft.com/office/powerpoint/2010/main" val="145685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You need to know how to 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. </a:t>
                </a:r>
              </a:p>
              <a:p>
                <a:r>
                  <a:rPr lang="en-GB" sz="1400" dirty="0"/>
                  <a:t>(Yes, you could be asked in an exam!)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06489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680" t="-5208" b="-10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2267744" y="3994767"/>
            <a:ext cx="5304612" cy="1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63113" y="1652530"/>
            <a:ext cx="7191" cy="4612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85" y="1195890"/>
                <a:ext cx="34465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47005">
                <a:off x="3411713" y="5020401"/>
                <a:ext cx="114668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630" y="3794712"/>
                <a:ext cx="34465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980" y="2486245"/>
                <a:ext cx="3446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652" y="5229200"/>
                <a:ext cx="344656" cy="400110"/>
              </a:xfrm>
              <a:prstGeom prst="rect">
                <a:avLst/>
              </a:prstGeom>
              <a:blipFill rotWithShape="0">
                <a:blip r:embed="rId7"/>
                <a:stretch>
                  <a:fillRect r="-4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979" y="4018887"/>
                <a:ext cx="344656" cy="6152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40" y="4012536"/>
                <a:ext cx="344656" cy="615297"/>
              </a:xfrm>
              <a:prstGeom prst="rect">
                <a:avLst/>
              </a:prstGeom>
              <a:blipFill rotWithShape="1">
                <a:blip r:embed="rId9"/>
                <a:stretch>
                  <a:fillRect r="-40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3106757" y="2644222"/>
            <a:ext cx="3316077" cy="2765060"/>
          </a:xfrm>
          <a:custGeom>
            <a:avLst/>
            <a:gdLst>
              <a:gd name="connsiteX0" fmla="*/ 0 w 3316077"/>
              <a:gd name="connsiteY0" fmla="*/ 2765060 h 2765060"/>
              <a:gd name="connsiteX1" fmla="*/ 672029 w 3316077"/>
              <a:gd name="connsiteY1" fmla="*/ 2478621 h 2765060"/>
              <a:gd name="connsiteX2" fmla="*/ 1355074 w 3316077"/>
              <a:gd name="connsiteY2" fmla="*/ 1905744 h 2765060"/>
              <a:gd name="connsiteX3" fmla="*/ 1916935 w 3316077"/>
              <a:gd name="connsiteY3" fmla="*/ 925243 h 2765060"/>
              <a:gd name="connsiteX4" fmla="*/ 2423710 w 3316077"/>
              <a:gd name="connsiteY4" fmla="*/ 286265 h 2765060"/>
              <a:gd name="connsiteX5" fmla="*/ 2985571 w 3316077"/>
              <a:gd name="connsiteY5" fmla="*/ 32877 h 2765060"/>
              <a:gd name="connsiteX6" fmla="*/ 3316077 w 3316077"/>
              <a:gd name="connsiteY6" fmla="*/ 10843 h 2765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6077" h="2765060">
                <a:moveTo>
                  <a:pt x="0" y="2765060"/>
                </a:moveTo>
                <a:cubicBezTo>
                  <a:pt x="223091" y="2693450"/>
                  <a:pt x="446183" y="2621840"/>
                  <a:pt x="672029" y="2478621"/>
                </a:cubicBezTo>
                <a:cubicBezTo>
                  <a:pt x="897875" y="2335402"/>
                  <a:pt x="1147590" y="2164640"/>
                  <a:pt x="1355074" y="1905744"/>
                </a:cubicBezTo>
                <a:cubicBezTo>
                  <a:pt x="1562558" y="1646848"/>
                  <a:pt x="1738829" y="1195156"/>
                  <a:pt x="1916935" y="925243"/>
                </a:cubicBezTo>
                <a:cubicBezTo>
                  <a:pt x="2095041" y="655330"/>
                  <a:pt x="2245604" y="434993"/>
                  <a:pt x="2423710" y="286265"/>
                </a:cubicBezTo>
                <a:cubicBezTo>
                  <a:pt x="2601816" y="137537"/>
                  <a:pt x="2836843" y="78781"/>
                  <a:pt x="2985571" y="32877"/>
                </a:cubicBezTo>
                <a:cubicBezTo>
                  <a:pt x="3134299" y="-13027"/>
                  <a:pt x="3225188" y="-1092"/>
                  <a:pt x="3316077" y="1084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1961" y="1696078"/>
                <a:ext cx="2763894" cy="189628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We have to restrict the domain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before we can find the inverse. Why?</a:t>
                </a:r>
              </a:p>
              <a:p>
                <a:r>
                  <a:rPr lang="en-GB" sz="1600" b="1" dirty="0"/>
                  <a:t>Because only one-to-one functions have an inverse. By restricting the domain it is now one-to-one.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61" y="1696078"/>
                <a:ext cx="2763894" cy="189628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26918" y="2601283"/>
            <a:ext cx="2614586" cy="9020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185392" y="1914602"/>
            <a:ext cx="3013177" cy="4283788"/>
            <a:chOff x="3185392" y="1914602"/>
            <a:chExt cx="3013177" cy="4283788"/>
          </a:xfrm>
        </p:grpSpPr>
        <p:sp>
          <p:nvSpPr>
            <p:cNvPr id="41" name="Freeform 40"/>
            <p:cNvSpPr/>
            <p:nvPr/>
          </p:nvSpPr>
          <p:spPr>
            <a:xfrm rot="5400000" flipV="1">
              <a:off x="3145712" y="2612236"/>
              <a:ext cx="3316077" cy="2765060"/>
            </a:xfrm>
            <a:custGeom>
              <a:avLst/>
              <a:gdLst>
                <a:gd name="connsiteX0" fmla="*/ 0 w 3316077"/>
                <a:gd name="connsiteY0" fmla="*/ 2765060 h 2765060"/>
                <a:gd name="connsiteX1" fmla="*/ 672029 w 3316077"/>
                <a:gd name="connsiteY1" fmla="*/ 2478621 h 2765060"/>
                <a:gd name="connsiteX2" fmla="*/ 1355074 w 3316077"/>
                <a:gd name="connsiteY2" fmla="*/ 1905744 h 2765060"/>
                <a:gd name="connsiteX3" fmla="*/ 1916935 w 3316077"/>
                <a:gd name="connsiteY3" fmla="*/ 925243 h 2765060"/>
                <a:gd name="connsiteX4" fmla="*/ 2423710 w 3316077"/>
                <a:gd name="connsiteY4" fmla="*/ 286265 h 2765060"/>
                <a:gd name="connsiteX5" fmla="*/ 2985571 w 3316077"/>
                <a:gd name="connsiteY5" fmla="*/ 32877 h 2765060"/>
                <a:gd name="connsiteX6" fmla="*/ 3316077 w 3316077"/>
                <a:gd name="connsiteY6" fmla="*/ 10843 h 2765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16077" h="2765060">
                  <a:moveTo>
                    <a:pt x="0" y="2765060"/>
                  </a:moveTo>
                  <a:cubicBezTo>
                    <a:pt x="223091" y="2693450"/>
                    <a:pt x="446183" y="2621840"/>
                    <a:pt x="672029" y="2478621"/>
                  </a:cubicBezTo>
                  <a:cubicBezTo>
                    <a:pt x="897875" y="2335402"/>
                    <a:pt x="1147590" y="2164640"/>
                    <a:pt x="1355074" y="1905744"/>
                  </a:cubicBezTo>
                  <a:cubicBezTo>
                    <a:pt x="1562558" y="1646848"/>
                    <a:pt x="1738829" y="1195156"/>
                    <a:pt x="1916935" y="925243"/>
                  </a:cubicBezTo>
                  <a:cubicBezTo>
                    <a:pt x="2095041" y="655330"/>
                    <a:pt x="2245604" y="434993"/>
                    <a:pt x="2423710" y="286265"/>
                  </a:cubicBezTo>
                  <a:cubicBezTo>
                    <a:pt x="2601816" y="137537"/>
                    <a:pt x="2836843" y="78781"/>
                    <a:pt x="2985571" y="32877"/>
                  </a:cubicBezTo>
                  <a:cubicBezTo>
                    <a:pt x="3134299" y="-13027"/>
                    <a:pt x="3225188" y="-1092"/>
                    <a:pt x="3316077" y="10843"/>
                  </a:cubicBezTo>
                </a:path>
              </a:pathLst>
            </a:cu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8980" y="1914602"/>
                  <a:ext cx="344656" cy="61529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GB" sz="20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GB" sz="2000" b="1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5578540"/>
                  <a:ext cx="558344" cy="619850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5392" y="4049748"/>
                  <a:ext cx="344656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r="-517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sz="20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3913" y="4079353"/>
                  <a:ext cx="344656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𝒂𝒓𝒄𝒔𝒊𝒏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sz="1600" b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8654">
                  <a:off x="5012966" y="3125479"/>
                  <a:ext cx="1783131" cy="338554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1322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Trig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1052736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52736"/>
                <a:ext cx="2160240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80112" y="1052736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052736"/>
                <a:ext cx="216024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ascal.net.ru/ArcCos/ArcC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2808312" cy="413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math24.net/images/graph-of-inverse-tangent-functi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102596" cy="337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59102" y="530763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Note that this graph has asymptotes.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1757176"/>
            <a:ext cx="3456384" cy="42235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890" y="1757174"/>
            <a:ext cx="4320589" cy="42235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0157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AD8F894-E4FD-4238-96F9-16175150CF3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F72226C-E5AE-4504-8B71-8953C0B0B02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Evaluating inverse trig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213F0F-5614-4BCD-BF03-670573CCD2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1C2526E-F22B-4B9B-80F1-8D17EF0F0B07}"/>
                  </a:ext>
                </a:extLst>
              </p:cNvPr>
              <p:cNvSpPr txBox="1"/>
              <p:nvPr/>
            </p:nvSpPr>
            <p:spPr>
              <a:xfrm>
                <a:off x="337479" y="846091"/>
                <a:ext cx="4969116" cy="14212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Work out, in radians, the values of: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b="0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1C2526E-F22B-4B9B-80F1-8D17EF0F0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9" y="846091"/>
                <a:ext cx="4969116" cy="1421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D4078-35A3-4BB8-AC40-382968788DAD}"/>
                  </a:ext>
                </a:extLst>
              </p:cNvPr>
              <p:cNvSpPr txBox="1"/>
              <p:nvPr/>
            </p:nvSpPr>
            <p:spPr>
              <a:xfrm>
                <a:off x="5695099" y="936622"/>
                <a:ext cx="2952328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You can simply use the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/>
                  <a:t> buttons on your calculator.</a:t>
                </a:r>
              </a:p>
              <a:p>
                <a:r>
                  <a:rPr lang="en-GB" sz="1400" dirty="0"/>
                  <a:t>If you don’t have a calculator, just use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r>
                  <a:rPr lang="en-GB" sz="1400" dirty="0"/>
                  <a:t> graphs backwards.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D4078-35A3-4BB8-AC40-382968788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99" y="936622"/>
                <a:ext cx="2952328" cy="1169551"/>
              </a:xfrm>
              <a:prstGeom prst="rect">
                <a:avLst/>
              </a:prstGeom>
              <a:blipFill>
                <a:blip r:embed="rId3"/>
                <a:stretch>
                  <a:fillRect l="-204" b="-3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EE5B22-6B43-4AA4-9C9A-67DF7522551D}"/>
                  </a:ext>
                </a:extLst>
              </p:cNvPr>
              <p:cNvSpPr txBox="1"/>
              <p:nvPr/>
            </p:nvSpPr>
            <p:spPr>
              <a:xfrm>
                <a:off x="1187624" y="2708920"/>
                <a:ext cx="3600400" cy="1497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EE5B22-6B43-4AA4-9C9A-67DF75225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708920"/>
                <a:ext cx="3600400" cy="1497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C43A59F-A2A2-4C74-8135-67FC56208ECE}"/>
              </a:ext>
            </a:extLst>
          </p:cNvPr>
          <p:cNvSpPr/>
          <p:nvPr/>
        </p:nvSpPr>
        <p:spPr>
          <a:xfrm>
            <a:off x="1798149" y="2616200"/>
            <a:ext cx="3896950" cy="7407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1D6AA4-2278-464C-919C-87441EB11CFA}"/>
              </a:ext>
            </a:extLst>
          </p:cNvPr>
          <p:cNvSpPr/>
          <p:nvPr/>
        </p:nvSpPr>
        <p:spPr>
          <a:xfrm>
            <a:off x="1798149" y="3335418"/>
            <a:ext cx="3896950" cy="3657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26A609-C8DF-4A73-A07B-29196BE9F09B}"/>
              </a:ext>
            </a:extLst>
          </p:cNvPr>
          <p:cNvSpPr/>
          <p:nvPr/>
        </p:nvSpPr>
        <p:spPr>
          <a:xfrm>
            <a:off x="1798149" y="3684156"/>
            <a:ext cx="3896950" cy="7362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5253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07497"/>
            <a:ext cx="6953250" cy="20097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23528" y="833488"/>
            <a:ext cx="26642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2007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One Final Problem…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31640" y="3501008"/>
                <a:ext cx="5616624" cy="2335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arcsin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501008"/>
                <a:ext cx="5616624" cy="23352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190035" y="3429000"/>
            <a:ext cx="4793010" cy="29266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4528" y="3424546"/>
            <a:ext cx="1512168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Fewer than 10% of candidates got this part right.</a:t>
            </a: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 flipV="1">
            <a:off x="7189692" y="3246301"/>
            <a:ext cx="354836" cy="547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3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6E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160-161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299BBB1-5E69-6C44-976D-1FB82C24AB2A}"/>
              </a:ext>
            </a:extLst>
          </p:cNvPr>
          <p:cNvSpPr txBox="1"/>
          <p:nvPr/>
        </p:nvSpPr>
        <p:spPr>
          <a:xfrm>
            <a:off x="611560" y="2682537"/>
            <a:ext cx="8531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/>
              <a:t>	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Q8-9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329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40890</TotalTime>
  <Words>232</Words>
  <Application>Microsoft Macintosh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997</cp:revision>
  <dcterms:created xsi:type="dcterms:W3CDTF">2013-02-28T07:36:55Z</dcterms:created>
  <dcterms:modified xsi:type="dcterms:W3CDTF">2019-07-06T16:16:39Z</dcterms:modified>
</cp:coreProperties>
</file>