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62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86"/>
    <p:restoredTop sz="94421"/>
  </p:normalViewPr>
  <p:slideViewPr>
    <p:cSldViewPr snapToGrid="0" snapToObjects="1">
      <p:cViewPr varScale="1">
        <p:scale>
          <a:sx n="37" d="100"/>
          <a:sy n="37" d="100"/>
        </p:scale>
        <p:origin x="36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C50D9-2127-D945-A816-5D992604F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FDD77E-29A6-0D41-A46F-5535ADC70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3A5D8-9C9D-8C42-8E84-33C0CEC33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9F975-3C87-AF4E-BE00-D884C0804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15F6E-C731-6144-BFC7-E4B3FCB90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22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6749C-F96F-6741-A1CD-1F988BB85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76D8D1-7549-1845-981F-74D1BC9A1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4F4DD-96B2-FA40-AE96-CABEFAA04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2AB1D-6F92-4A4D-885D-84ECB0C99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5A082-036A-9246-8F30-4FE07408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3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C619AD-2296-E246-9F06-D36376E5D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767244-F53B-EB4E-8F05-0AC74A914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26AA1-9DB7-7C48-ACD2-EAAC5C356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3A9A3-7114-B842-B051-0D463EFB7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9266B-F273-D94A-8A3A-217BBFB4D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1898D-A3E4-ED44-B183-009AB1FAA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793BE-AC4F-0D4B-8878-12AD730CF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6CF4D-E620-6140-B825-083F8BD1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C343D-E444-9C4B-8F92-A52A6DF2D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6C1C9-34CB-204D-921F-6473B8BAE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9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228C7-4D81-924E-AD98-81738BB3C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EE089-B9AA-EB42-8539-EA38C0D89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0191F-25A2-294F-B563-10FC77B4B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3B25E-BF64-2640-95ED-FA15CF4A6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31823-842A-BE48-BD06-D866813E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8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853CF-71B3-D54B-81B5-FA60E26D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82982-663F-0941-A88C-8D5AAA6F29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D7A18-4318-9347-8039-4B4F69C51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64A7C-9395-E042-AA4D-AFBD7A2E2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D9C3D-EE94-944C-8096-864F4CDF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6B5EB-9003-2A41-9A42-71CF6986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8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890BC-4E5E-4342-9D54-1CDD7CED4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6646D-5735-E64A-9686-09D26DDB8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725ECB-D8D2-DD4B-88BE-AF67D9E2B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EF7DF-DFDF-644C-AD4E-F9C3BDFA90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7C5F3E-A1D2-474B-8928-FE538339FA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7E5411-2D1D-5B4C-A12C-0EC6B0EA6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0BF440-4AE2-0F4D-AB79-F9EFF992C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E31655-22EE-1E4E-BC11-8BB3C2E6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8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DD553-3534-EF40-9829-C74F5D9F8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4C443B-16B2-3648-A96E-78521D349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40B4F-35AB-AF42-AE23-1C7B32AC7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63D7EE-2E46-BC4C-9EC7-E95B9B73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2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4A2664-1C92-5448-BC77-DFF6704E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C0264C-82C8-FB4F-95F6-01685AAE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33F39-AB4C-034E-AAA5-7D10CC30D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5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6B186-3644-294B-8877-33DA3741D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CCB6A-1EA5-AC45-BBF5-74183AA5B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0F3278-02DA-C443-93E6-090E06884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793E1-2139-4E49-B823-5C997A275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8E894-4164-0446-90F4-AA8194EEC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95428-F0F4-7D43-B19F-CD9F24C0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6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2C417-078A-4D4A-B0C4-39ED67255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89BA3E-FA4F-C849-9986-461783CF84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2B122-0ECC-BA44-9F47-928F1C490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18F78-C35E-6146-8304-EB91DE8EC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59862-05C4-4245-8302-E8FA26B0E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817BF-7805-6E48-918D-48B6A6DF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8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A1164A-6B99-E349-B802-0F25D18AF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C86E1-5678-E14C-AC4F-71A7AFD6E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305D-6DC4-4143-B252-44A38F0332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1B1CD-B6E0-4741-9029-1E24C58A5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5AB6E-5094-EA46-B284-098D4517B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0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4.png"/><Relationship Id="rId18" Type="http://schemas.openxmlformats.org/officeDocument/2006/relationships/image" Target="../media/image65.png"/><Relationship Id="rId3" Type="http://schemas.openxmlformats.org/officeDocument/2006/relationships/image" Target="../media/image16.png"/><Relationship Id="rId21" Type="http://schemas.openxmlformats.org/officeDocument/2006/relationships/image" Target="../media/image75.png"/><Relationship Id="rId7" Type="http://schemas.openxmlformats.org/officeDocument/2006/relationships/image" Target="../media/image50.png"/><Relationship Id="rId12" Type="http://schemas.openxmlformats.org/officeDocument/2006/relationships/image" Target="../media/image53.png"/><Relationship Id="rId17" Type="http://schemas.openxmlformats.org/officeDocument/2006/relationships/image" Target="../media/image60.png"/><Relationship Id="rId2" Type="http://schemas.openxmlformats.org/officeDocument/2006/relationships/image" Target="../media/image47.png"/><Relationship Id="rId16" Type="http://schemas.openxmlformats.org/officeDocument/2006/relationships/image" Target="../media/image57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15.png"/><Relationship Id="rId5" Type="http://schemas.openxmlformats.org/officeDocument/2006/relationships/image" Target="../media/image48.png"/><Relationship Id="rId15" Type="http://schemas.openxmlformats.org/officeDocument/2006/relationships/image" Target="../media/image56.png"/><Relationship Id="rId23" Type="http://schemas.openxmlformats.org/officeDocument/2006/relationships/image" Target="../media/image77.png"/><Relationship Id="rId10" Type="http://schemas.openxmlformats.org/officeDocument/2006/relationships/image" Target="../media/image14.png"/><Relationship Id="rId19" Type="http://schemas.openxmlformats.org/officeDocument/2006/relationships/image" Target="../media/image72.png"/><Relationship Id="rId4" Type="http://schemas.openxmlformats.org/officeDocument/2006/relationships/image" Target="../media/image17.png"/><Relationship Id="rId9" Type="http://schemas.openxmlformats.org/officeDocument/2006/relationships/image" Target="../media/image52.png"/><Relationship Id="rId14" Type="http://schemas.openxmlformats.org/officeDocument/2006/relationships/image" Target="../media/image55.png"/><Relationship Id="rId22" Type="http://schemas.openxmlformats.org/officeDocument/2006/relationships/image" Target="../media/image7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4.png"/><Relationship Id="rId18" Type="http://schemas.openxmlformats.org/officeDocument/2006/relationships/image" Target="../media/image65.png"/><Relationship Id="rId3" Type="http://schemas.openxmlformats.org/officeDocument/2006/relationships/image" Target="../media/image16.png"/><Relationship Id="rId21" Type="http://schemas.openxmlformats.org/officeDocument/2006/relationships/image" Target="../media/image78.png"/><Relationship Id="rId7" Type="http://schemas.openxmlformats.org/officeDocument/2006/relationships/image" Target="../media/image50.png"/><Relationship Id="rId12" Type="http://schemas.openxmlformats.org/officeDocument/2006/relationships/image" Target="../media/image53.png"/><Relationship Id="rId17" Type="http://schemas.openxmlformats.org/officeDocument/2006/relationships/image" Target="../media/image60.png"/><Relationship Id="rId25" Type="http://schemas.openxmlformats.org/officeDocument/2006/relationships/image" Target="../media/image81.png"/><Relationship Id="rId2" Type="http://schemas.openxmlformats.org/officeDocument/2006/relationships/image" Target="../media/image47.png"/><Relationship Id="rId16" Type="http://schemas.openxmlformats.org/officeDocument/2006/relationships/image" Target="../media/image57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15.png"/><Relationship Id="rId24" Type="http://schemas.openxmlformats.org/officeDocument/2006/relationships/image" Target="../media/image77.png"/><Relationship Id="rId5" Type="http://schemas.openxmlformats.org/officeDocument/2006/relationships/image" Target="../media/image48.png"/><Relationship Id="rId15" Type="http://schemas.openxmlformats.org/officeDocument/2006/relationships/image" Target="../media/image56.png"/><Relationship Id="rId23" Type="http://schemas.openxmlformats.org/officeDocument/2006/relationships/image" Target="../media/image80.png"/><Relationship Id="rId10" Type="http://schemas.openxmlformats.org/officeDocument/2006/relationships/image" Target="../media/image14.png"/><Relationship Id="rId19" Type="http://schemas.openxmlformats.org/officeDocument/2006/relationships/image" Target="../media/image72.png"/><Relationship Id="rId4" Type="http://schemas.openxmlformats.org/officeDocument/2006/relationships/image" Target="../media/image17.png"/><Relationship Id="rId9" Type="http://schemas.openxmlformats.org/officeDocument/2006/relationships/image" Target="../media/image52.png"/><Relationship Id="rId14" Type="http://schemas.openxmlformats.org/officeDocument/2006/relationships/image" Target="../media/image55.png"/><Relationship Id="rId22" Type="http://schemas.openxmlformats.org/officeDocument/2006/relationships/image" Target="../media/image7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4.png"/><Relationship Id="rId18" Type="http://schemas.openxmlformats.org/officeDocument/2006/relationships/image" Target="../media/image65.png"/><Relationship Id="rId3" Type="http://schemas.openxmlformats.org/officeDocument/2006/relationships/image" Target="../media/image16.png"/><Relationship Id="rId21" Type="http://schemas.openxmlformats.org/officeDocument/2006/relationships/image" Target="../media/image82.png"/><Relationship Id="rId7" Type="http://schemas.openxmlformats.org/officeDocument/2006/relationships/image" Target="../media/image50.png"/><Relationship Id="rId12" Type="http://schemas.openxmlformats.org/officeDocument/2006/relationships/image" Target="../media/image53.png"/><Relationship Id="rId17" Type="http://schemas.openxmlformats.org/officeDocument/2006/relationships/image" Target="../media/image60.png"/><Relationship Id="rId25" Type="http://schemas.openxmlformats.org/officeDocument/2006/relationships/image" Target="../media/image86.png"/><Relationship Id="rId2" Type="http://schemas.openxmlformats.org/officeDocument/2006/relationships/image" Target="../media/image47.png"/><Relationship Id="rId16" Type="http://schemas.openxmlformats.org/officeDocument/2006/relationships/image" Target="../media/image57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15.png"/><Relationship Id="rId24" Type="http://schemas.openxmlformats.org/officeDocument/2006/relationships/image" Target="../media/image85.png"/><Relationship Id="rId5" Type="http://schemas.openxmlformats.org/officeDocument/2006/relationships/image" Target="../media/image48.png"/><Relationship Id="rId15" Type="http://schemas.openxmlformats.org/officeDocument/2006/relationships/image" Target="../media/image56.png"/><Relationship Id="rId23" Type="http://schemas.openxmlformats.org/officeDocument/2006/relationships/image" Target="../media/image84.png"/><Relationship Id="rId10" Type="http://schemas.openxmlformats.org/officeDocument/2006/relationships/image" Target="../media/image14.png"/><Relationship Id="rId19" Type="http://schemas.openxmlformats.org/officeDocument/2006/relationships/image" Target="../media/image72.png"/><Relationship Id="rId4" Type="http://schemas.openxmlformats.org/officeDocument/2006/relationships/image" Target="../media/image17.png"/><Relationship Id="rId9" Type="http://schemas.openxmlformats.org/officeDocument/2006/relationships/image" Target="../media/image52.png"/><Relationship Id="rId14" Type="http://schemas.openxmlformats.org/officeDocument/2006/relationships/image" Target="../media/image55.png"/><Relationship Id="rId22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3" Type="http://schemas.openxmlformats.org/officeDocument/2006/relationships/image" Target="../media/image1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" Type="http://schemas.openxmlformats.org/officeDocument/2006/relationships/image" Target="../media/image87.png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19" Type="http://schemas.openxmlformats.org/officeDocument/2006/relationships/image" Target="../media/image102.png"/><Relationship Id="rId4" Type="http://schemas.openxmlformats.org/officeDocument/2006/relationships/image" Target="../media/image1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18" Type="http://schemas.openxmlformats.org/officeDocument/2006/relationships/image" Target="../media/image106.png"/><Relationship Id="rId3" Type="http://schemas.openxmlformats.org/officeDocument/2006/relationships/image" Target="../media/image16.png"/><Relationship Id="rId21" Type="http://schemas.openxmlformats.org/officeDocument/2006/relationships/image" Target="../media/image109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17" Type="http://schemas.openxmlformats.org/officeDocument/2006/relationships/image" Target="../media/image105.png"/><Relationship Id="rId2" Type="http://schemas.openxmlformats.org/officeDocument/2006/relationships/image" Target="../media/image87.png"/><Relationship Id="rId16" Type="http://schemas.openxmlformats.org/officeDocument/2006/relationships/image" Target="../media/image104.png"/><Relationship Id="rId20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image" Target="../media/image103.png"/><Relationship Id="rId10" Type="http://schemas.openxmlformats.org/officeDocument/2006/relationships/image" Target="../media/image93.png"/><Relationship Id="rId19" Type="http://schemas.openxmlformats.org/officeDocument/2006/relationships/image" Target="../media/image107.png"/><Relationship Id="rId4" Type="http://schemas.openxmlformats.org/officeDocument/2006/relationships/image" Target="../media/image17.png"/><Relationship Id="rId9" Type="http://schemas.openxmlformats.org/officeDocument/2006/relationships/image" Target="../media/image92.png"/><Relationship Id="rId14" Type="http://schemas.openxmlformats.org/officeDocument/2006/relationships/image" Target="../media/image102.png"/><Relationship Id="rId22" Type="http://schemas.openxmlformats.org/officeDocument/2006/relationships/image" Target="../media/image1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18" Type="http://schemas.openxmlformats.org/officeDocument/2006/relationships/image" Target="../media/image113.png"/><Relationship Id="rId3" Type="http://schemas.openxmlformats.org/officeDocument/2006/relationships/image" Target="../media/image16.png"/><Relationship Id="rId21" Type="http://schemas.openxmlformats.org/officeDocument/2006/relationships/image" Target="../media/image11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17" Type="http://schemas.openxmlformats.org/officeDocument/2006/relationships/image" Target="../media/image112.png"/><Relationship Id="rId2" Type="http://schemas.openxmlformats.org/officeDocument/2006/relationships/image" Target="../media/image87.png"/><Relationship Id="rId16" Type="http://schemas.openxmlformats.org/officeDocument/2006/relationships/image" Target="../media/image111.png"/><Relationship Id="rId20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image" Target="../media/image109.png"/><Relationship Id="rId23" Type="http://schemas.openxmlformats.org/officeDocument/2006/relationships/image" Target="../media/image118.png"/><Relationship Id="rId10" Type="http://schemas.openxmlformats.org/officeDocument/2006/relationships/image" Target="../media/image93.png"/><Relationship Id="rId19" Type="http://schemas.openxmlformats.org/officeDocument/2006/relationships/image" Target="../media/image114.png"/><Relationship Id="rId4" Type="http://schemas.openxmlformats.org/officeDocument/2006/relationships/image" Target="../media/image17.png"/><Relationship Id="rId9" Type="http://schemas.openxmlformats.org/officeDocument/2006/relationships/image" Target="../media/image92.png"/><Relationship Id="rId14" Type="http://schemas.openxmlformats.org/officeDocument/2006/relationships/image" Target="../media/image102.png"/><Relationship Id="rId22" Type="http://schemas.openxmlformats.org/officeDocument/2006/relationships/image" Target="../media/image1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102.png"/><Relationship Id="rId3" Type="http://schemas.openxmlformats.org/officeDocument/2006/relationships/image" Target="../media/image87.png"/><Relationship Id="rId7" Type="http://schemas.openxmlformats.org/officeDocument/2006/relationships/image" Target="../media/image89.png"/><Relationship Id="rId12" Type="http://schemas.openxmlformats.org/officeDocument/2006/relationships/image" Target="../media/image95.png"/><Relationship Id="rId2" Type="http://schemas.openxmlformats.org/officeDocument/2006/relationships/image" Target="../media/image118.png"/><Relationship Id="rId16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17.png"/><Relationship Id="rId15" Type="http://schemas.openxmlformats.org/officeDocument/2006/relationships/image" Target="../media/image119.png"/><Relationship Id="rId10" Type="http://schemas.openxmlformats.org/officeDocument/2006/relationships/image" Target="../media/image92.png"/><Relationship Id="rId4" Type="http://schemas.openxmlformats.org/officeDocument/2006/relationships/image" Target="../media/image16.png"/><Relationship Id="rId9" Type="http://schemas.openxmlformats.org/officeDocument/2006/relationships/image" Target="../media/image91.png"/><Relationship Id="rId14" Type="http://schemas.openxmlformats.org/officeDocument/2006/relationships/image" Target="../media/image10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3" Type="http://schemas.openxmlformats.org/officeDocument/2006/relationships/image" Target="../media/image16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5" Type="http://schemas.openxmlformats.org/officeDocument/2006/relationships/image" Target="../media/image132.png"/><Relationship Id="rId10" Type="http://schemas.openxmlformats.org/officeDocument/2006/relationships/image" Target="../media/image127.png"/><Relationship Id="rId4" Type="http://schemas.openxmlformats.org/officeDocument/2006/relationships/image" Target="../media/image17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6.png"/><Relationship Id="rId7" Type="http://schemas.openxmlformats.org/officeDocument/2006/relationships/image" Target="../media/image134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10" Type="http://schemas.openxmlformats.org/officeDocument/2006/relationships/image" Target="../media/image137.png"/><Relationship Id="rId4" Type="http://schemas.openxmlformats.org/officeDocument/2006/relationships/image" Target="../media/image17.png"/><Relationship Id="rId9" Type="http://schemas.openxmlformats.org/officeDocument/2006/relationships/image" Target="../media/image1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png"/><Relationship Id="rId3" Type="http://schemas.openxmlformats.org/officeDocument/2006/relationships/image" Target="../media/image16.png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5" Type="http://schemas.openxmlformats.org/officeDocument/2006/relationships/image" Target="../media/image132.png"/><Relationship Id="rId10" Type="http://schemas.openxmlformats.org/officeDocument/2006/relationships/image" Target="../media/image142.png"/><Relationship Id="rId4" Type="http://schemas.openxmlformats.org/officeDocument/2006/relationships/image" Target="../media/image17.png"/><Relationship Id="rId9" Type="http://schemas.openxmlformats.org/officeDocument/2006/relationships/image" Target="../media/image141.png"/><Relationship Id="rId14" Type="http://schemas.openxmlformats.org/officeDocument/2006/relationships/image" Target="../media/image1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1.png"/><Relationship Id="rId18" Type="http://schemas.openxmlformats.org/officeDocument/2006/relationships/image" Target="../media/image2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20.png"/><Relationship Id="rId17" Type="http://schemas.openxmlformats.org/officeDocument/2006/relationships/image" Target="../media/image28.png"/><Relationship Id="rId2" Type="http://schemas.openxmlformats.org/officeDocument/2006/relationships/image" Target="../media/image7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6.png"/><Relationship Id="rId10" Type="http://schemas.openxmlformats.org/officeDocument/2006/relationships/image" Target="../media/image16.png"/><Relationship Id="rId19" Type="http://schemas.openxmlformats.org/officeDocument/2006/relationships/image" Target="../media/image3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1.png"/><Relationship Id="rId18" Type="http://schemas.openxmlformats.org/officeDocument/2006/relationships/image" Target="../media/image33.png"/><Relationship Id="rId3" Type="http://schemas.openxmlformats.org/officeDocument/2006/relationships/image" Target="../media/image9.png"/><Relationship Id="rId21" Type="http://schemas.openxmlformats.org/officeDocument/2006/relationships/image" Target="../media/image36.png"/><Relationship Id="rId7" Type="http://schemas.openxmlformats.org/officeDocument/2006/relationships/image" Target="../media/image13.png"/><Relationship Id="rId12" Type="http://schemas.openxmlformats.org/officeDocument/2006/relationships/image" Target="../media/image20.png"/><Relationship Id="rId17" Type="http://schemas.openxmlformats.org/officeDocument/2006/relationships/image" Target="../media/image32.png"/><Relationship Id="rId2" Type="http://schemas.openxmlformats.org/officeDocument/2006/relationships/image" Target="../media/image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16.png"/><Relationship Id="rId19" Type="http://schemas.openxmlformats.org/officeDocument/2006/relationships/image" Target="../media/image34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5.png"/><Relationship Id="rId22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0.png"/><Relationship Id="rId18" Type="http://schemas.openxmlformats.org/officeDocument/2006/relationships/image" Target="../media/image43.png"/><Relationship Id="rId3" Type="http://schemas.openxmlformats.org/officeDocument/2006/relationships/image" Target="../media/image37.png"/><Relationship Id="rId21" Type="http://schemas.openxmlformats.org/officeDocument/2006/relationships/image" Target="../media/image46.png"/><Relationship Id="rId7" Type="http://schemas.openxmlformats.org/officeDocument/2006/relationships/image" Target="../media/image10.png"/><Relationship Id="rId12" Type="http://schemas.openxmlformats.org/officeDocument/2006/relationships/image" Target="../media/image17.png"/><Relationship Id="rId17" Type="http://schemas.openxmlformats.org/officeDocument/2006/relationships/image" Target="../media/image42.png"/><Relationship Id="rId2" Type="http://schemas.openxmlformats.org/officeDocument/2006/relationships/image" Target="../media/image39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7.png"/><Relationship Id="rId15" Type="http://schemas.openxmlformats.org/officeDocument/2006/relationships/image" Target="../media/image40.png"/><Relationship Id="rId10" Type="http://schemas.openxmlformats.org/officeDocument/2006/relationships/image" Target="../media/image13.png"/><Relationship Id="rId19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12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1.png"/><Relationship Id="rId3" Type="http://schemas.openxmlformats.org/officeDocument/2006/relationships/image" Target="../media/image38.png"/><Relationship Id="rId7" Type="http://schemas.openxmlformats.org/officeDocument/2006/relationships/image" Target="../media/image11.png"/><Relationship Id="rId12" Type="http://schemas.openxmlformats.org/officeDocument/2006/relationships/image" Target="../media/image2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7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16.png"/><Relationship Id="rId7" Type="http://schemas.openxmlformats.org/officeDocument/2006/relationships/image" Target="../media/image50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7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15.png"/><Relationship Id="rId5" Type="http://schemas.openxmlformats.org/officeDocument/2006/relationships/image" Target="../media/image48.png"/><Relationship Id="rId15" Type="http://schemas.openxmlformats.org/officeDocument/2006/relationships/image" Target="../media/image56.png"/><Relationship Id="rId10" Type="http://schemas.openxmlformats.org/officeDocument/2006/relationships/image" Target="../media/image14.png"/><Relationship Id="rId19" Type="http://schemas.openxmlformats.org/officeDocument/2006/relationships/image" Target="../media/image60.png"/><Relationship Id="rId4" Type="http://schemas.openxmlformats.org/officeDocument/2006/relationships/image" Target="../media/image17.png"/><Relationship Id="rId9" Type="http://schemas.openxmlformats.org/officeDocument/2006/relationships/image" Target="../media/image52.png"/><Relationship Id="rId1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4.png"/><Relationship Id="rId18" Type="http://schemas.openxmlformats.org/officeDocument/2006/relationships/image" Target="../media/image61.png"/><Relationship Id="rId3" Type="http://schemas.openxmlformats.org/officeDocument/2006/relationships/image" Target="../media/image16.png"/><Relationship Id="rId21" Type="http://schemas.openxmlformats.org/officeDocument/2006/relationships/image" Target="../media/image64.png"/><Relationship Id="rId7" Type="http://schemas.openxmlformats.org/officeDocument/2006/relationships/image" Target="../media/image50.png"/><Relationship Id="rId12" Type="http://schemas.openxmlformats.org/officeDocument/2006/relationships/image" Target="../media/image53.png"/><Relationship Id="rId17" Type="http://schemas.openxmlformats.org/officeDocument/2006/relationships/image" Target="../media/image60.png"/><Relationship Id="rId2" Type="http://schemas.openxmlformats.org/officeDocument/2006/relationships/image" Target="../media/image47.png"/><Relationship Id="rId16" Type="http://schemas.openxmlformats.org/officeDocument/2006/relationships/image" Target="../media/image57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15.png"/><Relationship Id="rId5" Type="http://schemas.openxmlformats.org/officeDocument/2006/relationships/image" Target="../media/image48.png"/><Relationship Id="rId15" Type="http://schemas.openxmlformats.org/officeDocument/2006/relationships/image" Target="../media/image56.png"/><Relationship Id="rId10" Type="http://schemas.openxmlformats.org/officeDocument/2006/relationships/image" Target="../media/image14.png"/><Relationship Id="rId19" Type="http://schemas.openxmlformats.org/officeDocument/2006/relationships/image" Target="../media/image62.png"/><Relationship Id="rId4" Type="http://schemas.openxmlformats.org/officeDocument/2006/relationships/image" Target="../media/image17.png"/><Relationship Id="rId9" Type="http://schemas.openxmlformats.org/officeDocument/2006/relationships/image" Target="../media/image52.png"/><Relationship Id="rId14" Type="http://schemas.openxmlformats.org/officeDocument/2006/relationships/image" Target="../media/image55.png"/><Relationship Id="rId22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4.png"/><Relationship Id="rId18" Type="http://schemas.openxmlformats.org/officeDocument/2006/relationships/image" Target="../media/image65.png"/><Relationship Id="rId26" Type="http://schemas.openxmlformats.org/officeDocument/2006/relationships/image" Target="../media/image73.png"/><Relationship Id="rId3" Type="http://schemas.openxmlformats.org/officeDocument/2006/relationships/image" Target="../media/image16.png"/><Relationship Id="rId21" Type="http://schemas.openxmlformats.org/officeDocument/2006/relationships/image" Target="../media/image68.png"/><Relationship Id="rId7" Type="http://schemas.openxmlformats.org/officeDocument/2006/relationships/image" Target="../media/image50.png"/><Relationship Id="rId12" Type="http://schemas.openxmlformats.org/officeDocument/2006/relationships/image" Target="../media/image53.png"/><Relationship Id="rId17" Type="http://schemas.openxmlformats.org/officeDocument/2006/relationships/image" Target="../media/image60.png"/><Relationship Id="rId25" Type="http://schemas.openxmlformats.org/officeDocument/2006/relationships/image" Target="../media/image72.png"/><Relationship Id="rId2" Type="http://schemas.openxmlformats.org/officeDocument/2006/relationships/image" Target="../media/image47.png"/><Relationship Id="rId16" Type="http://schemas.openxmlformats.org/officeDocument/2006/relationships/image" Target="../media/image57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15.png"/><Relationship Id="rId24" Type="http://schemas.openxmlformats.org/officeDocument/2006/relationships/image" Target="../media/image71.png"/><Relationship Id="rId5" Type="http://schemas.openxmlformats.org/officeDocument/2006/relationships/image" Target="../media/image48.png"/><Relationship Id="rId15" Type="http://schemas.openxmlformats.org/officeDocument/2006/relationships/image" Target="../media/image56.png"/><Relationship Id="rId23" Type="http://schemas.openxmlformats.org/officeDocument/2006/relationships/image" Target="../media/image70.png"/><Relationship Id="rId10" Type="http://schemas.openxmlformats.org/officeDocument/2006/relationships/image" Target="../media/image14.png"/><Relationship Id="rId19" Type="http://schemas.openxmlformats.org/officeDocument/2006/relationships/image" Target="../media/image66.png"/><Relationship Id="rId4" Type="http://schemas.openxmlformats.org/officeDocument/2006/relationships/image" Target="../media/image17.png"/><Relationship Id="rId9" Type="http://schemas.openxmlformats.org/officeDocument/2006/relationships/image" Target="../media/image52.png"/><Relationship Id="rId14" Type="http://schemas.openxmlformats.org/officeDocument/2006/relationships/image" Target="../media/image55.png"/><Relationship Id="rId22" Type="http://schemas.openxmlformats.org/officeDocument/2006/relationships/image" Target="../media/image69.png"/><Relationship Id="rId27" Type="http://schemas.openxmlformats.org/officeDocument/2006/relationships/image" Target="../media/image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omic Sans MS" pitchFamily="66" charset="0"/>
              </a:rPr>
              <a:t>Elastic Collisions in two dimensions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73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5589" y="1576252"/>
            <a:ext cx="36837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mic Sans MS" panose="030F0702030302020204" pitchFamily="66" charset="0"/>
              </a:rPr>
              <a:t>You need to be able to solve problems involving the oblique impact of two smooth spheres</a:t>
            </a:r>
            <a:endParaRPr lang="en-US" sz="1400" dirty="0">
              <a:latin typeface="Comic Sans MS" panose="030F0702030302020204" pitchFamily="66" charset="0"/>
            </a:endParaRPr>
          </a:p>
          <a:p>
            <a:pPr algn="ctr"/>
            <a:endParaRPr lang="en-US" sz="1400" dirty="0"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latin typeface="Comic Sans MS" panose="030F0702030302020204" pitchFamily="66" charset="0"/>
              </a:rPr>
              <a:t>An oblique impact between two spheres is when the two are not travelling along the same straight line (as you saw in the previous chapter)</a:t>
            </a:r>
          </a:p>
          <a:p>
            <a:pPr algn="ctr"/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049392" y="5495108"/>
            <a:ext cx="1018902" cy="1018902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554488" y="4737465"/>
            <a:ext cx="1018905" cy="125403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97733" y="6488668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2475" y="3879669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02002" y="3632321"/>
            <a:ext cx="1142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Before collision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74853" y="3521265"/>
            <a:ext cx="9248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Moment of collision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4065426" y="4210595"/>
            <a:ext cx="1018902" cy="1018902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8760822" y="3814355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20149" y="5160611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827520" y="4650377"/>
            <a:ext cx="325700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762309" y="4389119"/>
            <a:ext cx="100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Line of </a:t>
            </a:r>
            <a:r>
              <a:rPr lang="en-US" sz="1400" dirty="0" err="1">
                <a:latin typeface="Comic Sans MS" panose="030F0702030302020204" pitchFamily="66" charset="0"/>
              </a:rPr>
              <a:t>centres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7772401" y="4648200"/>
            <a:ext cx="635725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8382001" y="4648200"/>
            <a:ext cx="635725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>
            <a:spLocks noChangeAspect="1"/>
          </p:cNvSpPr>
          <p:nvPr/>
        </p:nvSpPr>
        <p:spPr>
          <a:xfrm>
            <a:off x="8403773" y="4145281"/>
            <a:ext cx="1018902" cy="1018902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7371808" y="4167051"/>
            <a:ext cx="1018902" cy="1018902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7654834" y="4354287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887097" y="4349933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09477" y="2385957"/>
            <a:ext cx="27519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impulses on each sphere act along the ‘line of </a:t>
            </a:r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centres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’, a line connecting the </a:t>
            </a:r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centres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of the spheres at the moment of impact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2564844" y="4740676"/>
            <a:ext cx="6723" cy="1261182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553810" y="4759911"/>
            <a:ext cx="1004656" cy="739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104228" y="5357674"/>
                <a:ext cx="59939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4 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228" y="5357674"/>
                <a:ext cx="599395" cy="215444"/>
              </a:xfrm>
              <a:prstGeom prst="rect">
                <a:avLst/>
              </a:prstGeom>
              <a:blipFill>
                <a:blip r:embed="rId2"/>
                <a:stretch>
                  <a:fillRect l="-4082" t="-555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42"/>
          <p:cNvSpPr/>
          <p:nvPr/>
        </p:nvSpPr>
        <p:spPr>
          <a:xfrm>
            <a:off x="3246268" y="4199138"/>
            <a:ext cx="914400" cy="914400"/>
          </a:xfrm>
          <a:prstGeom prst="arc">
            <a:avLst>
              <a:gd name="adj1" fmla="val 8198268"/>
              <a:gd name="adj2" fmla="val 1003454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626312" y="4453631"/>
                <a:ext cx="106106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20 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312" y="4453631"/>
                <a:ext cx="1061060" cy="215444"/>
              </a:xfrm>
              <a:prstGeom prst="rect">
                <a:avLst/>
              </a:prstGeom>
              <a:blipFill>
                <a:blip r:embed="rId3"/>
                <a:stretch>
                  <a:fillRect l="-2381" t="-11111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524001" y="5103180"/>
                <a:ext cx="10402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20 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5103180"/>
                <a:ext cx="1040221" cy="215444"/>
              </a:xfrm>
              <a:prstGeom prst="rect">
                <a:avLst/>
              </a:prstGeom>
              <a:blipFill>
                <a:blip r:embed="rId4"/>
                <a:stretch>
                  <a:fillRect l="-3659" t="-555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3336612" y="5760952"/>
            <a:ext cx="2883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initial velocity can be split into its component parts, parallel and perpendicular to the ‘line of </a:t>
            </a:r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centres’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7892926" y="3392750"/>
            <a:ext cx="6723" cy="1261182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852083" y="3755254"/>
                <a:ext cx="10402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20 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083" y="3755254"/>
                <a:ext cx="1040221" cy="215444"/>
              </a:xfrm>
              <a:prstGeom prst="rect">
                <a:avLst/>
              </a:prstGeom>
              <a:blipFill>
                <a:blip r:embed="rId5"/>
                <a:stretch>
                  <a:fillRect l="-4938" t="-5556" r="-123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/>
          <p:nvPr/>
        </p:nvCxnSpPr>
        <p:spPr>
          <a:xfrm flipV="1">
            <a:off x="7890939" y="4662468"/>
            <a:ext cx="575569" cy="1481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520516" y="1615078"/>
            <a:ext cx="5032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Imagine sphere A is moving toward sphere B, which is stationary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009532" y="4845729"/>
                <a:ext cx="295978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532" y="4845729"/>
                <a:ext cx="295978" cy="220253"/>
              </a:xfrm>
              <a:prstGeom prst="rect">
                <a:avLst/>
              </a:prstGeom>
              <a:blipFill>
                <a:blip r:embed="rId6"/>
                <a:stretch>
                  <a:fillRect l="-12500" r="-4167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796795" y="4696498"/>
                <a:ext cx="60304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6795" y="4696498"/>
                <a:ext cx="603049" cy="215444"/>
              </a:xfrm>
              <a:prstGeom prst="rect">
                <a:avLst/>
              </a:prstGeom>
              <a:blipFill>
                <a:blip r:embed="rId7"/>
                <a:stretch>
                  <a:fillRect l="-2083" t="-5556" r="-208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6647180" y="5524426"/>
            <a:ext cx="3681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perpendicular component will remain unchanged by the impact (similar to when the sphere bounces off a wall), but the parallel part </a:t>
            </a:r>
            <a:r>
              <a:rPr lang="en-US" sz="14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will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 be affected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52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  <p:bldP spid="13" grpId="0"/>
      <p:bldP spid="15" grpId="0"/>
      <p:bldP spid="20" grpId="0" animBg="1"/>
      <p:bldP spid="22" grpId="0"/>
      <p:bldP spid="25" grpId="0"/>
      <p:bldP spid="29" grpId="0"/>
      <p:bldP spid="23" grpId="0" animBg="1"/>
      <p:bldP spid="24" grpId="0" animBg="1"/>
      <p:bldP spid="33" grpId="0"/>
      <p:bldP spid="33" grpId="1"/>
      <p:bldP spid="34" grpId="0"/>
      <p:bldP spid="34" grpId="1"/>
      <p:bldP spid="35" grpId="0"/>
      <p:bldP spid="35" grpId="1"/>
      <p:bldP spid="42" grpId="0"/>
      <p:bldP spid="43" grpId="0" animBg="1"/>
      <p:bldP spid="44" grpId="0"/>
      <p:bldP spid="45" grpId="0"/>
      <p:bldP spid="46" grpId="0"/>
      <p:bldP spid="49" grpId="0"/>
      <p:bldP spid="51" grpId="0"/>
      <p:bldP spid="52" grpId="0"/>
      <p:bldP spid="53" grpId="0"/>
      <p:bldP spid="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omic Sans MS" pitchFamily="66" charset="0"/>
              </a:rPr>
              <a:t>Elastic Collisions in two dimensions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73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15589" y="1576252"/>
                <a:ext cx="3683725" cy="4059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involving the oblique impact of two smooth spheres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A small smooth sphere A of mass 1kg collides with a small smooth sphere B of mass 2kg. Just before the impact A is moving with a speed of 4ms</a:t>
                </a:r>
                <a:r>
                  <a:rPr lang="en-US" sz="1400" baseline="30000" dirty="0">
                    <a:latin typeface="Comic Sans MS" panose="030F0702030302020204" pitchFamily="66" charset="0"/>
                  </a:rPr>
                  <a:t>-1</a:t>
                </a:r>
                <a:r>
                  <a:rPr lang="en-US" sz="1400" dirty="0">
                    <a:latin typeface="Comic Sans MS" panose="030F0702030302020204" pitchFamily="66" charset="0"/>
                  </a:rPr>
                  <a:t> in a direction of 45˚ to the line of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centres</a:t>
                </a:r>
                <a:r>
                  <a:rPr lang="en-US" sz="1400" dirty="0">
                    <a:latin typeface="Comic Sans MS" panose="030F0702030302020204" pitchFamily="66" charset="0"/>
                  </a:rPr>
                  <a:t> and B is moving with speed 3ms</a:t>
                </a:r>
                <a:r>
                  <a:rPr lang="en-US" sz="1400" baseline="30000" dirty="0">
                    <a:latin typeface="Comic Sans MS" panose="030F0702030302020204" pitchFamily="66" charset="0"/>
                  </a:rPr>
                  <a:t>-1</a:t>
                </a:r>
                <a:r>
                  <a:rPr lang="en-US" sz="1400" dirty="0">
                    <a:latin typeface="Comic Sans MS" panose="030F0702030302020204" pitchFamily="66" charset="0"/>
                  </a:rPr>
                  <a:t> at 60˚ to the line of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centres</a:t>
                </a:r>
                <a:r>
                  <a:rPr lang="en-US" sz="1400" dirty="0">
                    <a:latin typeface="Comic Sans MS" panose="030F0702030302020204" pitchFamily="66" charset="0"/>
                  </a:rPr>
                  <a:t>. Given that the coefficient of restitution between the spheres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that the spheres collide, find:</a:t>
                </a:r>
              </a:p>
              <a:p>
                <a:pPr algn="ctr"/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kinetic energy lost in the impact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magnitude of the impulse exerted on A by B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589" y="1576252"/>
                <a:ext cx="3683725" cy="4059509"/>
              </a:xfrm>
              <a:prstGeom prst="rect">
                <a:avLst/>
              </a:prstGeom>
              <a:blipFill>
                <a:blip r:embed="rId2"/>
                <a:stretch>
                  <a:fillRect r="-344" b="-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524001" y="0"/>
                <a:ext cx="29035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290355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901346" y="32658"/>
                <a:ext cx="2766655" cy="475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>
                          <a:latin typeface="Cambria Math"/>
                        </a:rPr>
                        <m:t>𝑒</m:t>
                      </m:r>
                      <m:r>
                        <a:rPr lang="en-GB" sz="1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i="1">
                              <a:latin typeface="Cambria Math"/>
                            </a:rPr>
                            <m:t>𝑠𝑝𝑒𝑒𝑑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𝑠𝑒𝑝𝑎𝑟𝑎𝑡𝑖𝑜𝑛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𝑝𝑎𝑟𝑡𝑖𝑐𝑙𝑒𝑠</m:t>
                          </m:r>
                        </m:num>
                        <m:den>
                          <m:r>
                            <a:rPr lang="en-GB" sz="1200" i="1">
                              <a:latin typeface="Cambria Math"/>
                            </a:rPr>
                            <m:t>𝑠𝑝𝑒𝑒𝑑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𝑎𝑝𝑝𝑟𝑜𝑎𝑐h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𝑝𝑎𝑟𝑡𝑖𝑐𝑙𝑒𝑠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346" y="32658"/>
                <a:ext cx="2766655" cy="475771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>
            <a:spLocks noChangeAspect="1"/>
          </p:cNvSpPr>
          <p:nvPr/>
        </p:nvSpPr>
        <p:spPr>
          <a:xfrm>
            <a:off x="6096000" y="2133600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943600" y="1905001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1" y="1447801"/>
            <a:ext cx="78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Before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1601" y="1447801"/>
            <a:ext cx="78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After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7239000" y="2133600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8610600" y="2133601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9753600" y="2133601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086600" y="1905001"/>
            <a:ext cx="298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B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715000" y="2362200"/>
            <a:ext cx="6096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715000" y="2362201"/>
            <a:ext cx="0" cy="7620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86400" y="2133601"/>
                <a:ext cx="6011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133601"/>
                <a:ext cx="601126" cy="215444"/>
              </a:xfrm>
              <a:prstGeom prst="rect">
                <a:avLst/>
              </a:prstGeom>
              <a:blipFill>
                <a:blip r:embed="rId5"/>
                <a:stretch>
                  <a:fillRect l="-8511" r="-6383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 rot="16200000">
                <a:off x="5303980" y="2620822"/>
                <a:ext cx="580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303980" y="2620822"/>
                <a:ext cx="580287" cy="215444"/>
              </a:xfrm>
              <a:prstGeom prst="rect">
                <a:avLst/>
              </a:prstGeom>
              <a:blipFill>
                <a:blip r:embed="rId6"/>
                <a:stretch>
                  <a:fillRect t="-8696" r="-588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5867400" y="2362200"/>
            <a:ext cx="2057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867400" y="2438401"/>
                <a:ext cx="253274" cy="188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438401"/>
                <a:ext cx="253274" cy="188834"/>
              </a:xfrm>
              <a:prstGeom prst="rect">
                <a:avLst/>
              </a:prstGeom>
              <a:blipFill>
                <a:blip r:embed="rId7"/>
                <a:stretch>
                  <a:fillRect l="-9524" r="-476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5715000" y="2362201"/>
            <a:ext cx="623656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943601" y="2743200"/>
                <a:ext cx="59939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4 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1" y="2743200"/>
                <a:ext cx="599395" cy="215444"/>
              </a:xfrm>
              <a:prstGeom prst="rect">
                <a:avLst/>
              </a:prstGeom>
              <a:blipFill>
                <a:blip r:embed="rId8"/>
                <a:stretch>
                  <a:fillRect l="-6383" t="-11765" r="-2128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8382000" y="2362201"/>
            <a:ext cx="2057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8839200" y="1600201"/>
            <a:ext cx="0" cy="7620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 rot="16200000">
                <a:off x="8428180" y="1706422"/>
                <a:ext cx="580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428180" y="1706422"/>
                <a:ext cx="580287" cy="215444"/>
              </a:xfrm>
              <a:prstGeom prst="rect">
                <a:avLst/>
              </a:prstGeom>
              <a:blipFill>
                <a:blip r:embed="rId9"/>
                <a:stretch>
                  <a:fillRect t="-8696" r="-555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144000" y="2133601"/>
                <a:ext cx="14311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2133601"/>
                <a:ext cx="143116" cy="215444"/>
              </a:xfrm>
              <a:prstGeom prst="rect">
                <a:avLst/>
              </a:prstGeom>
              <a:blipFill>
                <a:blip r:embed="rId10"/>
                <a:stretch>
                  <a:fillRect l="-18182" r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8839200" y="2362201"/>
            <a:ext cx="533400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9982200" y="2362201"/>
            <a:ext cx="533400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363200" y="2133601"/>
                <a:ext cx="1783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0" y="2133601"/>
                <a:ext cx="178382" cy="215444"/>
              </a:xfrm>
              <a:prstGeom prst="rect">
                <a:avLst/>
              </a:prstGeom>
              <a:blipFill>
                <a:blip r:embed="rId11"/>
                <a:stretch>
                  <a:fillRect l="-14286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>
          <a:xfrm flipH="1" flipV="1">
            <a:off x="7467600" y="2362200"/>
            <a:ext cx="3810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7848600" y="2362200"/>
            <a:ext cx="0" cy="8382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696200" y="2133600"/>
                <a:ext cx="6011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2133600"/>
                <a:ext cx="601126" cy="215444"/>
              </a:xfrm>
              <a:prstGeom prst="rect">
                <a:avLst/>
              </a:prstGeom>
              <a:blipFill>
                <a:blip r:embed="rId12"/>
                <a:stretch>
                  <a:fillRect l="-6250"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 rot="5400000">
                <a:off x="7742379" y="2697022"/>
                <a:ext cx="580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742379" y="2697022"/>
                <a:ext cx="580287" cy="215444"/>
              </a:xfrm>
              <a:prstGeom prst="rect">
                <a:avLst/>
              </a:prstGeom>
              <a:blipFill>
                <a:blip r:embed="rId13"/>
                <a:stretch>
                  <a:fillRect l="-5882" t="-6383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 flipH="1">
            <a:off x="7467600" y="2362200"/>
            <a:ext cx="381000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458200" y="1905001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601200" y="1905001"/>
            <a:ext cx="298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B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588102" y="2514600"/>
                <a:ext cx="253274" cy="188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102" y="2514600"/>
                <a:ext cx="253274" cy="188834"/>
              </a:xfrm>
              <a:prstGeom prst="rect">
                <a:avLst/>
              </a:prstGeom>
              <a:blipFill>
                <a:blip r:embed="rId14"/>
                <a:stretch>
                  <a:fillRect l="-9524" r="-4762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086601" y="2743200"/>
                <a:ext cx="59939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3 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1" y="2743200"/>
                <a:ext cx="599395" cy="215444"/>
              </a:xfrm>
              <a:prstGeom prst="rect">
                <a:avLst/>
              </a:prstGeom>
              <a:blipFill>
                <a:blip r:embed="rId15"/>
                <a:stretch>
                  <a:fillRect l="-6250" t="-11765" r="-2083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>
          <a:xfrm flipV="1">
            <a:off x="9982200" y="1524000"/>
            <a:ext cx="0" cy="8382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 rot="5400000">
                <a:off x="9875979" y="1706422"/>
                <a:ext cx="580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9875979" y="1706422"/>
                <a:ext cx="580287" cy="215444"/>
              </a:xfrm>
              <a:prstGeom prst="rect">
                <a:avLst/>
              </a:prstGeom>
              <a:blipFill>
                <a:blip r:embed="rId16"/>
                <a:stretch>
                  <a:fillRect l="-5882" t="-652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8610600" y="2667000"/>
                <a:ext cx="1676400" cy="333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1400" i="1">
                          <a:latin typeface="Cambria Math" panose="02040503050406030204" pitchFamily="18" charset="0"/>
                        </a:rPr>
                        <m:t>−3=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2667000"/>
                <a:ext cx="1676400" cy="33316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8458200" y="3048001"/>
                <a:ext cx="2057400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6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3048001"/>
                <a:ext cx="2057400" cy="5142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981200" y="5791200"/>
                <a:ext cx="1219200" cy="546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791200"/>
                <a:ext cx="1219200" cy="546240"/>
              </a:xfrm>
              <a:prstGeom prst="rect">
                <a:avLst/>
              </a:prstGeom>
              <a:blipFill>
                <a:blip r:embed="rId19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3505200" y="5791200"/>
                <a:ext cx="1295400" cy="546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791200"/>
                <a:ext cx="1295400" cy="546240"/>
              </a:xfrm>
              <a:prstGeom prst="rect">
                <a:avLst/>
              </a:prstGeom>
              <a:blipFill>
                <a:blip r:embed="rId20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486400" y="3581401"/>
            <a:ext cx="2444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anose="030F0702030302020204" pitchFamily="66" charset="0"/>
              </a:rPr>
              <a:t>Comparing Kinetic Energies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81600" y="3886200"/>
            <a:ext cx="563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Since the only change in velocities has been in the parallel direction, we can compare these to find the loss in kinetic energy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99368" y="4648200"/>
                <a:ext cx="2434705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𝐾𝐸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𝑏𝑒𝑓𝑜𝑟𝑒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368" y="4648200"/>
                <a:ext cx="2434705" cy="403316"/>
              </a:xfrm>
              <a:prstGeom prst="rect">
                <a:avLst/>
              </a:prstGeom>
              <a:blipFill>
                <a:blip r:embed="rId21"/>
                <a:stretch>
                  <a:fillRect l="-1036" t="-3030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334000" y="5257800"/>
                <a:ext cx="3964868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𝐾𝐸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𝑏𝑒𝑓𝑜𝑟𝑒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(1)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45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 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(2)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257800"/>
                <a:ext cx="3964868" cy="403316"/>
              </a:xfrm>
              <a:prstGeom prst="rect">
                <a:avLst/>
              </a:prstGeom>
              <a:blipFill>
                <a:blip r:embed="rId22"/>
                <a:stretch>
                  <a:fillRect t="-3030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410200" y="5943600"/>
                <a:ext cx="13902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𝐾𝐸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𝑏𝑒𝑓𝑜𝑟𝑒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=17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5943600"/>
                <a:ext cx="1390252" cy="215444"/>
              </a:xfrm>
              <a:prstGeom prst="rect">
                <a:avLst/>
              </a:prstGeom>
              <a:blipFill>
                <a:blip r:embed="rId23"/>
                <a:stretch>
                  <a:fillRect l="-1818" t="-11765" r="-3636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59"/>
          <p:cNvSpPr/>
          <p:nvPr/>
        </p:nvSpPr>
        <p:spPr>
          <a:xfrm>
            <a:off x="9144000" y="4876800"/>
            <a:ext cx="228600" cy="609600"/>
          </a:xfrm>
          <a:prstGeom prst="arc">
            <a:avLst>
              <a:gd name="adj1" fmla="val 16200000"/>
              <a:gd name="adj2" fmla="val 53378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9296400" y="5029201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</a:p>
        </p:txBody>
      </p:sp>
      <p:sp>
        <p:nvSpPr>
          <p:cNvPr id="63" name="Arc 62"/>
          <p:cNvSpPr/>
          <p:nvPr/>
        </p:nvSpPr>
        <p:spPr>
          <a:xfrm>
            <a:off x="9144000" y="5486400"/>
            <a:ext cx="228600" cy="609600"/>
          </a:xfrm>
          <a:prstGeom prst="arc">
            <a:avLst>
              <a:gd name="adj1" fmla="val 16200000"/>
              <a:gd name="adj2" fmla="val 53378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/>
          <p:cNvSpPr txBox="1"/>
          <p:nvPr/>
        </p:nvSpPr>
        <p:spPr>
          <a:xfrm>
            <a:off x="9372600" y="563880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8077200" y="3657600"/>
                <a:ext cx="13902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𝐾𝐸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𝑏𝑒𝑓𝑜𝑟𝑒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=17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3657600"/>
                <a:ext cx="1390252" cy="215444"/>
              </a:xfrm>
              <a:prstGeom prst="rect">
                <a:avLst/>
              </a:prstGeom>
              <a:blipFill>
                <a:blip r:embed="rId23"/>
                <a:stretch>
                  <a:fillRect l="-2752" t="-11765" r="-3670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439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9" grpId="0"/>
      <p:bldP spid="6" grpId="0"/>
      <p:bldP spid="58" grpId="0"/>
      <p:bldP spid="59" grpId="0"/>
      <p:bldP spid="60" grpId="0" animBg="1"/>
      <p:bldP spid="62" grpId="0"/>
      <p:bldP spid="63" grpId="0" animBg="1"/>
      <p:bldP spid="64" grpId="0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omic Sans MS" pitchFamily="66" charset="0"/>
              </a:rPr>
              <a:t>Elastic Collisions in two dimensions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73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15589" y="1576252"/>
                <a:ext cx="3683725" cy="4059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involving the oblique impact of two smooth spheres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A small smooth sphere A of mass 1kg collides with a small smooth sphere B of mass 2kg. Just before the impact A is moving with a speed of 4ms</a:t>
                </a:r>
                <a:r>
                  <a:rPr lang="en-US" sz="1400" baseline="30000" dirty="0">
                    <a:latin typeface="Comic Sans MS" panose="030F0702030302020204" pitchFamily="66" charset="0"/>
                  </a:rPr>
                  <a:t>-1</a:t>
                </a:r>
                <a:r>
                  <a:rPr lang="en-US" sz="1400" dirty="0">
                    <a:latin typeface="Comic Sans MS" panose="030F0702030302020204" pitchFamily="66" charset="0"/>
                  </a:rPr>
                  <a:t> in a direction of 45˚ to the line of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centres</a:t>
                </a:r>
                <a:r>
                  <a:rPr lang="en-US" sz="1400" dirty="0">
                    <a:latin typeface="Comic Sans MS" panose="030F0702030302020204" pitchFamily="66" charset="0"/>
                  </a:rPr>
                  <a:t> and B is moving with speed 3ms</a:t>
                </a:r>
                <a:r>
                  <a:rPr lang="en-US" sz="1400" baseline="30000" dirty="0">
                    <a:latin typeface="Comic Sans MS" panose="030F0702030302020204" pitchFamily="66" charset="0"/>
                  </a:rPr>
                  <a:t>-1</a:t>
                </a:r>
                <a:r>
                  <a:rPr lang="en-US" sz="1400" dirty="0">
                    <a:latin typeface="Comic Sans MS" panose="030F0702030302020204" pitchFamily="66" charset="0"/>
                  </a:rPr>
                  <a:t> at 60˚ to the line of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centres</a:t>
                </a:r>
                <a:r>
                  <a:rPr lang="en-US" sz="1400" dirty="0">
                    <a:latin typeface="Comic Sans MS" panose="030F0702030302020204" pitchFamily="66" charset="0"/>
                  </a:rPr>
                  <a:t>. Given that the coefficient of restitution between the spheres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that the spheres collide, find:</a:t>
                </a:r>
              </a:p>
              <a:p>
                <a:pPr algn="ctr"/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kinetic energy lost in the impact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magnitude of the impulse exerted on A by B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589" y="1576252"/>
                <a:ext cx="3683725" cy="4059509"/>
              </a:xfrm>
              <a:prstGeom prst="rect">
                <a:avLst/>
              </a:prstGeom>
              <a:blipFill>
                <a:blip r:embed="rId2"/>
                <a:stretch>
                  <a:fillRect r="-344" b="-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524001" y="0"/>
                <a:ext cx="29035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290355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901346" y="32658"/>
                <a:ext cx="2766655" cy="475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>
                          <a:latin typeface="Cambria Math"/>
                        </a:rPr>
                        <m:t>𝑒</m:t>
                      </m:r>
                      <m:r>
                        <a:rPr lang="en-GB" sz="1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i="1">
                              <a:latin typeface="Cambria Math"/>
                            </a:rPr>
                            <m:t>𝑠𝑝𝑒𝑒𝑑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𝑠𝑒𝑝𝑎𝑟𝑎𝑡𝑖𝑜𝑛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𝑝𝑎𝑟𝑡𝑖𝑐𝑙𝑒𝑠</m:t>
                          </m:r>
                        </m:num>
                        <m:den>
                          <m:r>
                            <a:rPr lang="en-GB" sz="1200" i="1">
                              <a:latin typeface="Cambria Math"/>
                            </a:rPr>
                            <m:t>𝑠𝑝𝑒𝑒𝑑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𝑎𝑝𝑝𝑟𝑜𝑎𝑐h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𝑝𝑎𝑟𝑡𝑖𝑐𝑙𝑒𝑠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346" y="32658"/>
                <a:ext cx="2766655" cy="475771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>
            <a:spLocks noChangeAspect="1"/>
          </p:cNvSpPr>
          <p:nvPr/>
        </p:nvSpPr>
        <p:spPr>
          <a:xfrm>
            <a:off x="6096000" y="2133600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943600" y="1905001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1" y="1447801"/>
            <a:ext cx="78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Before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1601" y="1447801"/>
            <a:ext cx="78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After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7239000" y="2133600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8610600" y="2133601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9753600" y="2133601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086600" y="1905001"/>
            <a:ext cx="298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B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715000" y="2362200"/>
            <a:ext cx="6096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715000" y="2362201"/>
            <a:ext cx="0" cy="7620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86400" y="2133601"/>
                <a:ext cx="6011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133601"/>
                <a:ext cx="601126" cy="215444"/>
              </a:xfrm>
              <a:prstGeom prst="rect">
                <a:avLst/>
              </a:prstGeom>
              <a:blipFill>
                <a:blip r:embed="rId5"/>
                <a:stretch>
                  <a:fillRect l="-8511" r="-6383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 rot="16200000">
                <a:off x="5303980" y="2620822"/>
                <a:ext cx="580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303980" y="2620822"/>
                <a:ext cx="580287" cy="215444"/>
              </a:xfrm>
              <a:prstGeom prst="rect">
                <a:avLst/>
              </a:prstGeom>
              <a:blipFill>
                <a:blip r:embed="rId6"/>
                <a:stretch>
                  <a:fillRect t="-8696" r="-588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5867400" y="2362200"/>
            <a:ext cx="2057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867400" y="2438401"/>
                <a:ext cx="253274" cy="188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438401"/>
                <a:ext cx="253274" cy="188834"/>
              </a:xfrm>
              <a:prstGeom prst="rect">
                <a:avLst/>
              </a:prstGeom>
              <a:blipFill>
                <a:blip r:embed="rId7"/>
                <a:stretch>
                  <a:fillRect l="-9524" r="-476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5715000" y="2362201"/>
            <a:ext cx="623656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943601" y="2743200"/>
                <a:ext cx="59939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4 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1" y="2743200"/>
                <a:ext cx="599395" cy="215444"/>
              </a:xfrm>
              <a:prstGeom prst="rect">
                <a:avLst/>
              </a:prstGeom>
              <a:blipFill>
                <a:blip r:embed="rId8"/>
                <a:stretch>
                  <a:fillRect l="-6383" t="-11765" r="-2128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8382000" y="2362201"/>
            <a:ext cx="2057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8839200" y="1600201"/>
            <a:ext cx="0" cy="7620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 rot="16200000">
                <a:off x="8428180" y="1706422"/>
                <a:ext cx="580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428180" y="1706422"/>
                <a:ext cx="580287" cy="215444"/>
              </a:xfrm>
              <a:prstGeom prst="rect">
                <a:avLst/>
              </a:prstGeom>
              <a:blipFill>
                <a:blip r:embed="rId9"/>
                <a:stretch>
                  <a:fillRect t="-8696" r="-555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144000" y="2133601"/>
                <a:ext cx="14311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2133601"/>
                <a:ext cx="143116" cy="215444"/>
              </a:xfrm>
              <a:prstGeom prst="rect">
                <a:avLst/>
              </a:prstGeom>
              <a:blipFill>
                <a:blip r:embed="rId10"/>
                <a:stretch>
                  <a:fillRect l="-18182" r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8839200" y="2362201"/>
            <a:ext cx="533400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9982200" y="2362201"/>
            <a:ext cx="533400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363200" y="2133601"/>
                <a:ext cx="1783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0" y="2133601"/>
                <a:ext cx="178382" cy="215444"/>
              </a:xfrm>
              <a:prstGeom prst="rect">
                <a:avLst/>
              </a:prstGeom>
              <a:blipFill>
                <a:blip r:embed="rId11"/>
                <a:stretch>
                  <a:fillRect l="-14286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>
          <a:xfrm flipH="1" flipV="1">
            <a:off x="7467600" y="2362200"/>
            <a:ext cx="3810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7848600" y="2362200"/>
            <a:ext cx="0" cy="8382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696200" y="2133600"/>
                <a:ext cx="6011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2133600"/>
                <a:ext cx="601126" cy="215444"/>
              </a:xfrm>
              <a:prstGeom prst="rect">
                <a:avLst/>
              </a:prstGeom>
              <a:blipFill>
                <a:blip r:embed="rId12"/>
                <a:stretch>
                  <a:fillRect l="-6250"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 rot="5400000">
                <a:off x="7742379" y="2697022"/>
                <a:ext cx="580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742379" y="2697022"/>
                <a:ext cx="580287" cy="215444"/>
              </a:xfrm>
              <a:prstGeom prst="rect">
                <a:avLst/>
              </a:prstGeom>
              <a:blipFill>
                <a:blip r:embed="rId13"/>
                <a:stretch>
                  <a:fillRect l="-5882" t="-6383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 flipH="1">
            <a:off x="7467600" y="2362200"/>
            <a:ext cx="381000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458200" y="1905001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601200" y="1905001"/>
            <a:ext cx="298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B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588102" y="2514600"/>
                <a:ext cx="253274" cy="188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102" y="2514600"/>
                <a:ext cx="253274" cy="188834"/>
              </a:xfrm>
              <a:prstGeom prst="rect">
                <a:avLst/>
              </a:prstGeom>
              <a:blipFill>
                <a:blip r:embed="rId14"/>
                <a:stretch>
                  <a:fillRect l="-9524" r="-4762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086601" y="2743200"/>
                <a:ext cx="59939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3 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1" y="2743200"/>
                <a:ext cx="599395" cy="215444"/>
              </a:xfrm>
              <a:prstGeom prst="rect">
                <a:avLst/>
              </a:prstGeom>
              <a:blipFill>
                <a:blip r:embed="rId15"/>
                <a:stretch>
                  <a:fillRect l="-6250" t="-11765" r="-2083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>
          <a:xfrm flipV="1">
            <a:off x="9982200" y="1524000"/>
            <a:ext cx="0" cy="8382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 rot="5400000">
                <a:off x="9875979" y="1706422"/>
                <a:ext cx="580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9875979" y="1706422"/>
                <a:ext cx="580287" cy="215444"/>
              </a:xfrm>
              <a:prstGeom prst="rect">
                <a:avLst/>
              </a:prstGeom>
              <a:blipFill>
                <a:blip r:embed="rId16"/>
                <a:stretch>
                  <a:fillRect l="-5882" t="-652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8610600" y="2667000"/>
                <a:ext cx="1676400" cy="333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1400" i="1">
                          <a:latin typeface="Cambria Math" panose="02040503050406030204" pitchFamily="18" charset="0"/>
                        </a:rPr>
                        <m:t>−3=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2667000"/>
                <a:ext cx="1676400" cy="33316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8458200" y="3048001"/>
                <a:ext cx="2057400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6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3048001"/>
                <a:ext cx="2057400" cy="5142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981200" y="5791200"/>
                <a:ext cx="1219200" cy="546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791200"/>
                <a:ext cx="1219200" cy="546240"/>
              </a:xfrm>
              <a:prstGeom prst="rect">
                <a:avLst/>
              </a:prstGeom>
              <a:blipFill>
                <a:blip r:embed="rId19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3505200" y="5791200"/>
                <a:ext cx="1295400" cy="546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791200"/>
                <a:ext cx="1295400" cy="546240"/>
              </a:xfrm>
              <a:prstGeom prst="rect">
                <a:avLst/>
              </a:prstGeom>
              <a:blipFill>
                <a:blip r:embed="rId20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486400" y="3581401"/>
            <a:ext cx="24449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anose="030F0702030302020204" pitchFamily="66" charset="0"/>
              </a:rPr>
              <a:t>Comparing Kinetic Energies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81600" y="3886200"/>
            <a:ext cx="563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Since the only change in velocities has been in the parallel direction, we can compare these to find the loss in kinetic energy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92837" y="4495800"/>
                <a:ext cx="2322495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𝐾𝐸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𝑎𝑓𝑡𝑒𝑟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837" y="4495800"/>
                <a:ext cx="2322495" cy="403316"/>
              </a:xfrm>
              <a:prstGeom prst="rect">
                <a:avLst/>
              </a:prstGeom>
              <a:blipFill>
                <a:blip r:embed="rId21"/>
                <a:stretch>
                  <a:fillRect l="-1087" t="-3030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327469" y="5105400"/>
                <a:ext cx="4031770" cy="5525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𝐾𝐸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𝑎𝑓𝑡𝑒𝑟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(1)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 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(2)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469" y="5105400"/>
                <a:ext cx="4031770" cy="55252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334000" y="5867400"/>
                <a:ext cx="175260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𝐾𝐸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𝑎𝑓𝑡𝑒𝑟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=14.267…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867400"/>
                <a:ext cx="1752600" cy="215444"/>
              </a:xfrm>
              <a:prstGeom prst="rect">
                <a:avLst/>
              </a:prstGeom>
              <a:blipFill>
                <a:blip r:embed="rId23"/>
                <a:stretch>
                  <a:fillRect l="-725" t="-555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Arc 59"/>
          <p:cNvSpPr/>
          <p:nvPr/>
        </p:nvSpPr>
        <p:spPr>
          <a:xfrm>
            <a:off x="9137469" y="4724400"/>
            <a:ext cx="228600" cy="609600"/>
          </a:xfrm>
          <a:prstGeom prst="arc">
            <a:avLst>
              <a:gd name="adj1" fmla="val 16200000"/>
              <a:gd name="adj2" fmla="val 53378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9289869" y="4876801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</a:p>
        </p:txBody>
      </p:sp>
      <p:sp>
        <p:nvSpPr>
          <p:cNvPr id="63" name="Arc 62"/>
          <p:cNvSpPr/>
          <p:nvPr/>
        </p:nvSpPr>
        <p:spPr>
          <a:xfrm>
            <a:off x="9137469" y="5334000"/>
            <a:ext cx="228600" cy="609600"/>
          </a:xfrm>
          <a:prstGeom prst="arc">
            <a:avLst>
              <a:gd name="adj1" fmla="val 16200000"/>
              <a:gd name="adj2" fmla="val 53378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/>
          <p:cNvSpPr txBox="1"/>
          <p:nvPr/>
        </p:nvSpPr>
        <p:spPr>
          <a:xfrm>
            <a:off x="9366069" y="548640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8077200" y="3657600"/>
                <a:ext cx="13902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𝐾𝐸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𝑏𝑒𝑓𝑜𝑟𝑒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=17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3657600"/>
                <a:ext cx="1390252" cy="215444"/>
              </a:xfrm>
              <a:prstGeom prst="rect">
                <a:avLst/>
              </a:prstGeom>
              <a:blipFill>
                <a:blip r:embed="rId24"/>
                <a:stretch>
                  <a:fillRect l="-2752" t="-11765" r="-3670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410200" y="6324600"/>
                <a:ext cx="259080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𝐾𝐸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𝑙𝑜𝑠𝑡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=17−14.267=2.73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6324600"/>
                <a:ext cx="2590800" cy="215444"/>
              </a:xfrm>
              <a:prstGeom prst="rect">
                <a:avLst/>
              </a:prstGeom>
              <a:blipFill>
                <a:blip r:embed="rId25"/>
                <a:stretch>
                  <a:fillRect t="-555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56"/>
          <p:cNvSpPr/>
          <p:nvPr/>
        </p:nvSpPr>
        <p:spPr>
          <a:xfrm>
            <a:off x="8001000" y="5943600"/>
            <a:ext cx="228600" cy="457200"/>
          </a:xfrm>
          <a:prstGeom prst="arc">
            <a:avLst>
              <a:gd name="adj1" fmla="val 16200000"/>
              <a:gd name="adj2" fmla="val 53378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/>
          <p:cNvSpPr txBox="1"/>
          <p:nvPr/>
        </p:nvSpPr>
        <p:spPr>
          <a:xfrm>
            <a:off x="8077200" y="594360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Find the difference</a:t>
            </a:r>
          </a:p>
        </p:txBody>
      </p:sp>
    </p:spTree>
    <p:extLst>
      <p:ext uri="{BB962C8B-B14F-4D97-AF65-F5344CB8AC3E}">
        <p14:creationId xmlns:p14="http://schemas.microsoft.com/office/powerpoint/2010/main" val="186932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8" grpId="0"/>
      <p:bldP spid="59" grpId="0"/>
      <p:bldP spid="60" grpId="0" animBg="1"/>
      <p:bldP spid="62" grpId="0"/>
      <p:bldP spid="63" grpId="0" animBg="1"/>
      <p:bldP spid="64" grpId="0"/>
      <p:bldP spid="56" grpId="0"/>
      <p:bldP spid="57" grpId="0" animBg="1"/>
      <p:bldP spid="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omic Sans MS" pitchFamily="66" charset="0"/>
              </a:rPr>
              <a:t>Elastic Collisions in two dimensions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73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15589" y="1576252"/>
                <a:ext cx="3683725" cy="4059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involving the oblique impact of two smooth spheres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A small smooth sphere A of mass 1kg collides with a small smooth sphere B of mass 2kg. Just before the impact A is moving with a speed of 4ms</a:t>
                </a:r>
                <a:r>
                  <a:rPr lang="en-US" sz="1400" baseline="30000" dirty="0">
                    <a:latin typeface="Comic Sans MS" panose="030F0702030302020204" pitchFamily="66" charset="0"/>
                  </a:rPr>
                  <a:t>-1</a:t>
                </a:r>
                <a:r>
                  <a:rPr lang="en-US" sz="1400" dirty="0">
                    <a:latin typeface="Comic Sans MS" panose="030F0702030302020204" pitchFamily="66" charset="0"/>
                  </a:rPr>
                  <a:t> in a direction of 45˚ to the line of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centres</a:t>
                </a:r>
                <a:r>
                  <a:rPr lang="en-US" sz="1400" dirty="0">
                    <a:latin typeface="Comic Sans MS" panose="030F0702030302020204" pitchFamily="66" charset="0"/>
                  </a:rPr>
                  <a:t> and B is moving with speed 3ms</a:t>
                </a:r>
                <a:r>
                  <a:rPr lang="en-US" sz="1400" baseline="30000" dirty="0">
                    <a:latin typeface="Comic Sans MS" panose="030F0702030302020204" pitchFamily="66" charset="0"/>
                  </a:rPr>
                  <a:t>-1</a:t>
                </a:r>
                <a:r>
                  <a:rPr lang="en-US" sz="1400" dirty="0">
                    <a:latin typeface="Comic Sans MS" panose="030F0702030302020204" pitchFamily="66" charset="0"/>
                  </a:rPr>
                  <a:t> at 60˚ to the line of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centres</a:t>
                </a:r>
                <a:r>
                  <a:rPr lang="en-US" sz="1400" dirty="0">
                    <a:latin typeface="Comic Sans MS" panose="030F0702030302020204" pitchFamily="66" charset="0"/>
                  </a:rPr>
                  <a:t>. Given that the coefficient of restitution between the spheres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that the spheres collide, find:</a:t>
                </a:r>
              </a:p>
              <a:p>
                <a:pPr algn="ctr"/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kinetic energy lost in the impact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magnitude of the impulse exerted on A by B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589" y="1576252"/>
                <a:ext cx="3683725" cy="4059509"/>
              </a:xfrm>
              <a:prstGeom prst="rect">
                <a:avLst/>
              </a:prstGeom>
              <a:blipFill>
                <a:blip r:embed="rId2"/>
                <a:stretch>
                  <a:fillRect r="-344" b="-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524001" y="0"/>
                <a:ext cx="29035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290355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901346" y="32658"/>
                <a:ext cx="2766655" cy="475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>
                          <a:latin typeface="Cambria Math"/>
                        </a:rPr>
                        <m:t>𝑒</m:t>
                      </m:r>
                      <m:r>
                        <a:rPr lang="en-GB" sz="1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i="1">
                              <a:latin typeface="Cambria Math"/>
                            </a:rPr>
                            <m:t>𝑠𝑝𝑒𝑒𝑑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𝑠𝑒𝑝𝑎𝑟𝑎𝑡𝑖𝑜𝑛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𝑝𝑎𝑟𝑡𝑖𝑐𝑙𝑒𝑠</m:t>
                          </m:r>
                        </m:num>
                        <m:den>
                          <m:r>
                            <a:rPr lang="en-GB" sz="1200" i="1">
                              <a:latin typeface="Cambria Math"/>
                            </a:rPr>
                            <m:t>𝑠𝑝𝑒𝑒𝑑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𝑎𝑝𝑝𝑟𝑜𝑎𝑐h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𝑝𝑎𝑟𝑡𝑖𝑐𝑙𝑒𝑠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346" y="32658"/>
                <a:ext cx="2766655" cy="475771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>
            <a:spLocks noChangeAspect="1"/>
          </p:cNvSpPr>
          <p:nvPr/>
        </p:nvSpPr>
        <p:spPr>
          <a:xfrm>
            <a:off x="6096000" y="2133600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943600" y="1905001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1" y="1447801"/>
            <a:ext cx="78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Before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1601" y="1447801"/>
            <a:ext cx="78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After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7239000" y="2133600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8610600" y="2133601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9753600" y="2133601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086600" y="1905001"/>
            <a:ext cx="298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B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715000" y="2362200"/>
            <a:ext cx="6096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715000" y="2362201"/>
            <a:ext cx="0" cy="7620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86400" y="2133601"/>
                <a:ext cx="6011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133601"/>
                <a:ext cx="601126" cy="215444"/>
              </a:xfrm>
              <a:prstGeom prst="rect">
                <a:avLst/>
              </a:prstGeom>
              <a:blipFill>
                <a:blip r:embed="rId5"/>
                <a:stretch>
                  <a:fillRect l="-8511" r="-6383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 rot="16200000">
                <a:off x="5303980" y="2620822"/>
                <a:ext cx="580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303980" y="2620822"/>
                <a:ext cx="580287" cy="215444"/>
              </a:xfrm>
              <a:prstGeom prst="rect">
                <a:avLst/>
              </a:prstGeom>
              <a:blipFill>
                <a:blip r:embed="rId6"/>
                <a:stretch>
                  <a:fillRect t="-8696" r="-588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5867400" y="2362200"/>
            <a:ext cx="2057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867400" y="2438401"/>
                <a:ext cx="253274" cy="188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438401"/>
                <a:ext cx="253274" cy="188834"/>
              </a:xfrm>
              <a:prstGeom prst="rect">
                <a:avLst/>
              </a:prstGeom>
              <a:blipFill>
                <a:blip r:embed="rId7"/>
                <a:stretch>
                  <a:fillRect l="-9524" r="-476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5715000" y="2362201"/>
            <a:ext cx="623656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943601" y="2743200"/>
                <a:ext cx="59939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4 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1" y="2743200"/>
                <a:ext cx="599395" cy="215444"/>
              </a:xfrm>
              <a:prstGeom prst="rect">
                <a:avLst/>
              </a:prstGeom>
              <a:blipFill>
                <a:blip r:embed="rId8"/>
                <a:stretch>
                  <a:fillRect l="-6383" t="-11765" r="-2128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8382000" y="2362201"/>
            <a:ext cx="2057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8839200" y="1600201"/>
            <a:ext cx="0" cy="7620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 rot="16200000">
                <a:off x="8428180" y="1706422"/>
                <a:ext cx="580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428180" y="1706422"/>
                <a:ext cx="580287" cy="215444"/>
              </a:xfrm>
              <a:prstGeom prst="rect">
                <a:avLst/>
              </a:prstGeom>
              <a:blipFill>
                <a:blip r:embed="rId9"/>
                <a:stretch>
                  <a:fillRect t="-8696" r="-555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144000" y="2133601"/>
                <a:ext cx="14311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2133601"/>
                <a:ext cx="143116" cy="215444"/>
              </a:xfrm>
              <a:prstGeom prst="rect">
                <a:avLst/>
              </a:prstGeom>
              <a:blipFill>
                <a:blip r:embed="rId10"/>
                <a:stretch>
                  <a:fillRect l="-18182" r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8839200" y="2362201"/>
            <a:ext cx="533400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9982200" y="2362201"/>
            <a:ext cx="533400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363200" y="2133601"/>
                <a:ext cx="1783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0" y="2133601"/>
                <a:ext cx="178382" cy="215444"/>
              </a:xfrm>
              <a:prstGeom prst="rect">
                <a:avLst/>
              </a:prstGeom>
              <a:blipFill>
                <a:blip r:embed="rId11"/>
                <a:stretch>
                  <a:fillRect l="-14286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>
          <a:xfrm flipH="1" flipV="1">
            <a:off x="7467600" y="2362200"/>
            <a:ext cx="3810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7848600" y="2362200"/>
            <a:ext cx="0" cy="8382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696200" y="2133600"/>
                <a:ext cx="6011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2133600"/>
                <a:ext cx="601126" cy="215444"/>
              </a:xfrm>
              <a:prstGeom prst="rect">
                <a:avLst/>
              </a:prstGeom>
              <a:blipFill>
                <a:blip r:embed="rId12"/>
                <a:stretch>
                  <a:fillRect l="-6250"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 rot="5400000">
                <a:off x="7742379" y="2697022"/>
                <a:ext cx="580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742379" y="2697022"/>
                <a:ext cx="580287" cy="215444"/>
              </a:xfrm>
              <a:prstGeom prst="rect">
                <a:avLst/>
              </a:prstGeom>
              <a:blipFill>
                <a:blip r:embed="rId13"/>
                <a:stretch>
                  <a:fillRect l="-5882" t="-6383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 flipH="1">
            <a:off x="7467600" y="2362200"/>
            <a:ext cx="381000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458200" y="1905001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601200" y="1905001"/>
            <a:ext cx="298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B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588102" y="2514600"/>
                <a:ext cx="253274" cy="188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102" y="2514600"/>
                <a:ext cx="253274" cy="188834"/>
              </a:xfrm>
              <a:prstGeom prst="rect">
                <a:avLst/>
              </a:prstGeom>
              <a:blipFill>
                <a:blip r:embed="rId14"/>
                <a:stretch>
                  <a:fillRect l="-9524" r="-4762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086601" y="2743200"/>
                <a:ext cx="59939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3 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1" y="2743200"/>
                <a:ext cx="599395" cy="215444"/>
              </a:xfrm>
              <a:prstGeom prst="rect">
                <a:avLst/>
              </a:prstGeom>
              <a:blipFill>
                <a:blip r:embed="rId15"/>
                <a:stretch>
                  <a:fillRect l="-6250" t="-11765" r="-2083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>
          <a:xfrm flipV="1">
            <a:off x="9982200" y="1524000"/>
            <a:ext cx="0" cy="8382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 rot="5400000">
                <a:off x="9875979" y="1706422"/>
                <a:ext cx="580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9875979" y="1706422"/>
                <a:ext cx="580287" cy="215444"/>
              </a:xfrm>
              <a:prstGeom prst="rect">
                <a:avLst/>
              </a:prstGeom>
              <a:blipFill>
                <a:blip r:embed="rId16"/>
                <a:stretch>
                  <a:fillRect l="-5882" t="-652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8610600" y="2667000"/>
                <a:ext cx="1676400" cy="333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1400" i="1">
                          <a:latin typeface="Cambria Math" panose="02040503050406030204" pitchFamily="18" charset="0"/>
                        </a:rPr>
                        <m:t>−3=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2667000"/>
                <a:ext cx="1676400" cy="33316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8458200" y="3048001"/>
                <a:ext cx="2057400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6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3048001"/>
                <a:ext cx="2057400" cy="5142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981200" y="5791200"/>
                <a:ext cx="1219200" cy="546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791200"/>
                <a:ext cx="1219200" cy="546240"/>
              </a:xfrm>
              <a:prstGeom prst="rect">
                <a:avLst/>
              </a:prstGeom>
              <a:blipFill>
                <a:blip r:embed="rId19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3505200" y="5791200"/>
                <a:ext cx="1295400" cy="546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791200"/>
                <a:ext cx="1295400" cy="546240"/>
              </a:xfrm>
              <a:prstGeom prst="rect">
                <a:avLst/>
              </a:prstGeom>
              <a:blipFill>
                <a:blip r:embed="rId20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495800" y="4724400"/>
                <a:ext cx="685800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2.73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724400"/>
                <a:ext cx="685800" cy="215444"/>
              </a:xfrm>
              <a:prstGeom prst="rect">
                <a:avLst/>
              </a:prstGeom>
              <a:blipFill>
                <a:blip r:embed="rId21"/>
                <a:stretch>
                  <a:fillRect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15000" y="4038600"/>
                <a:ext cx="2675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𝐼𝑚𝑝𝑢𝑙𝑠𝑒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𝑐h𝑎𝑛𝑔𝑒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𝑚𝑜𝑚𝑒𝑛𝑡𝑢𝑚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4038600"/>
                <a:ext cx="2675476" cy="215444"/>
              </a:xfrm>
              <a:prstGeom prst="rect">
                <a:avLst/>
              </a:prstGeom>
              <a:blipFill>
                <a:blip r:embed="rId22"/>
                <a:stretch>
                  <a:fillRect l="-1887" t="-555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715000" y="4495800"/>
                <a:ext cx="165365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𝐼𝑚𝑝𝑢𝑙𝑠𝑒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𝑚𝑣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𝑚𝑢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4495800"/>
                <a:ext cx="1653658" cy="215444"/>
              </a:xfrm>
              <a:prstGeom prst="rect">
                <a:avLst/>
              </a:prstGeom>
              <a:blipFill>
                <a:blip r:embed="rId23"/>
                <a:stretch>
                  <a:fillRect l="-3053" r="-76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715000" y="4800601"/>
                <a:ext cx="3346942" cy="5100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𝐼𝑚𝑝𝑢𝑙𝑠𝑒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=(2)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−(2)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4800601"/>
                <a:ext cx="3346942" cy="510011"/>
              </a:xfrm>
              <a:prstGeom prst="rect">
                <a:avLst/>
              </a:prstGeom>
              <a:blipFill>
                <a:blip r:embed="rId24"/>
                <a:stretch>
                  <a:fillRect l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715001" y="5486400"/>
                <a:ext cx="148117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𝐼𝑚𝑝𝑢𝑙𝑠𝑒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=5.05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𝑁𝑠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1" y="5486400"/>
                <a:ext cx="1481175" cy="215444"/>
              </a:xfrm>
              <a:prstGeom prst="rect">
                <a:avLst/>
              </a:prstGeom>
              <a:blipFill>
                <a:blip r:embed="rId25"/>
                <a:stretch>
                  <a:fillRect l="-3390" t="-5882" r="-1695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Arc 69"/>
          <p:cNvSpPr/>
          <p:nvPr/>
        </p:nvSpPr>
        <p:spPr>
          <a:xfrm>
            <a:off x="8382000" y="4191000"/>
            <a:ext cx="228600" cy="457200"/>
          </a:xfrm>
          <a:prstGeom prst="arc">
            <a:avLst>
              <a:gd name="adj1" fmla="val 16200000"/>
              <a:gd name="adj2" fmla="val 53378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Box 70"/>
          <p:cNvSpPr txBox="1"/>
          <p:nvPr/>
        </p:nvSpPr>
        <p:spPr>
          <a:xfrm>
            <a:off x="8610600" y="41910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the formula for this</a:t>
            </a:r>
          </a:p>
        </p:txBody>
      </p:sp>
      <p:sp>
        <p:nvSpPr>
          <p:cNvPr id="72" name="Arc 71"/>
          <p:cNvSpPr/>
          <p:nvPr/>
        </p:nvSpPr>
        <p:spPr>
          <a:xfrm>
            <a:off x="8991600" y="4648200"/>
            <a:ext cx="228600" cy="457200"/>
          </a:xfrm>
          <a:prstGeom prst="arc">
            <a:avLst>
              <a:gd name="adj1" fmla="val 16200000"/>
              <a:gd name="adj2" fmla="val 53378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Arc 72"/>
          <p:cNvSpPr/>
          <p:nvPr/>
        </p:nvSpPr>
        <p:spPr>
          <a:xfrm>
            <a:off x="8991600" y="5105400"/>
            <a:ext cx="228600" cy="457200"/>
          </a:xfrm>
          <a:prstGeom prst="arc">
            <a:avLst>
              <a:gd name="adj1" fmla="val 16200000"/>
              <a:gd name="adj2" fmla="val 53378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TextBox 73"/>
          <p:cNvSpPr txBox="1"/>
          <p:nvPr/>
        </p:nvSpPr>
        <p:spPr>
          <a:xfrm>
            <a:off x="9067800" y="46482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 for sphere B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220200" y="5181601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</a:p>
        </p:txBody>
      </p:sp>
    </p:spTree>
    <p:extLst>
      <p:ext uri="{BB962C8B-B14F-4D97-AF65-F5344CB8AC3E}">
        <p14:creationId xmlns:p14="http://schemas.microsoft.com/office/powerpoint/2010/main" val="289179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7" grpId="0"/>
      <p:bldP spid="68" grpId="0"/>
      <p:bldP spid="69" grpId="0"/>
      <p:bldP spid="70" grpId="0" animBg="1"/>
      <p:bldP spid="71" grpId="0"/>
      <p:bldP spid="72" grpId="0" animBg="1"/>
      <p:bldP spid="73" grpId="0" animBg="1"/>
      <p:bldP spid="74" grpId="0"/>
      <p:bldP spid="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omic Sans MS" pitchFamily="66" charset="0"/>
              </a:rPr>
              <a:t>Elastic Collisions in two dimensions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73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15589" y="1576251"/>
                <a:ext cx="3683725" cy="3414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involving the oblique impact of two smooth spheres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A smooth sphere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of mass 5kg is moving on a smooth horizontal surface with velocity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</m:d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Another smooth sphere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of mass 3kg and the same radius as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moving on the same surface with velocity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</m:d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The spheres collide when their line of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centres</a:t>
                </a:r>
                <a:r>
                  <a:rPr lang="en-US" sz="1400" dirty="0">
                    <a:latin typeface="Comic Sans MS" panose="030F0702030302020204" pitchFamily="66" charset="0"/>
                  </a:rPr>
                  <a:t> is parallel to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The coefficient of restitution between the spheres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Find the velocities of both spheres after the impact.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589" y="1576251"/>
                <a:ext cx="3683725" cy="3414524"/>
              </a:xfrm>
              <a:prstGeom prst="rect">
                <a:avLst/>
              </a:prstGeom>
              <a:blipFill>
                <a:blip r:embed="rId2"/>
                <a:stretch>
                  <a:fillRect l="-344" r="-1718"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524001" y="0"/>
                <a:ext cx="29035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290355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901346" y="32658"/>
                <a:ext cx="2766655" cy="475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>
                          <a:latin typeface="Cambria Math"/>
                        </a:rPr>
                        <m:t>𝑒</m:t>
                      </m:r>
                      <m:r>
                        <a:rPr lang="en-GB" sz="1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i="1">
                              <a:latin typeface="Cambria Math"/>
                            </a:rPr>
                            <m:t>𝑠𝑝𝑒𝑒𝑑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𝑠𝑒𝑝𝑎𝑟𝑎𝑡𝑖𝑜𝑛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𝑝𝑎𝑟𝑡𝑖𝑐𝑙𝑒𝑠</m:t>
                          </m:r>
                        </m:num>
                        <m:den>
                          <m:r>
                            <a:rPr lang="en-GB" sz="1200" i="1">
                              <a:latin typeface="Cambria Math"/>
                            </a:rPr>
                            <m:t>𝑠𝑝𝑒𝑒𝑑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𝑎𝑝𝑝𝑟𝑜𝑎𝑐h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𝑝𝑎𝑟𝑡𝑖𝑐𝑙𝑒𝑠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346" y="32658"/>
                <a:ext cx="2766655" cy="475771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>
            <a:spLocks noChangeAspect="1"/>
          </p:cNvSpPr>
          <p:nvPr/>
        </p:nvSpPr>
        <p:spPr>
          <a:xfrm>
            <a:off x="7239000" y="1600200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086600" y="1371601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B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1" y="2133601"/>
            <a:ext cx="78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Before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7239000" y="2438400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086600" y="2209801"/>
            <a:ext cx="298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467600" y="1371600"/>
            <a:ext cx="0" cy="1828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229601" y="2133601"/>
            <a:ext cx="78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After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477000" y="1295400"/>
            <a:ext cx="9906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477000" y="1295400"/>
            <a:ext cx="0" cy="5334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477000" y="1828800"/>
            <a:ext cx="928456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629400" y="1219200"/>
                <a:ext cx="59112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1219200"/>
                <a:ext cx="591124" cy="215444"/>
              </a:xfrm>
              <a:prstGeom prst="rect">
                <a:avLst/>
              </a:prstGeom>
              <a:blipFill>
                <a:blip r:embed="rId5"/>
                <a:stretch>
                  <a:fillRect l="-6250" t="-5882" r="-8333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781800" y="1828800"/>
                <a:ext cx="20678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828800"/>
                <a:ext cx="206788" cy="215444"/>
              </a:xfrm>
              <a:prstGeom prst="rect">
                <a:avLst/>
              </a:prstGeom>
              <a:blipFill>
                <a:blip r:embed="rId6"/>
                <a:stretch>
                  <a:fillRect l="-17647" r="-17647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248401" y="1447800"/>
                <a:ext cx="2099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1" y="1447800"/>
                <a:ext cx="209993" cy="215444"/>
              </a:xfrm>
              <a:prstGeom prst="rect">
                <a:avLst/>
              </a:prstGeom>
              <a:blipFill>
                <a:blip r:embed="rId7"/>
                <a:stretch>
                  <a:fillRect l="-17647" r="-23529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V="1">
            <a:off x="6858000" y="2590800"/>
            <a:ext cx="6096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7467600" y="2590800"/>
            <a:ext cx="0" cy="6858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858000" y="3276600"/>
            <a:ext cx="609600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553200" y="2743200"/>
                <a:ext cx="59112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2743200"/>
                <a:ext cx="591124" cy="215444"/>
              </a:xfrm>
              <a:prstGeom prst="rect">
                <a:avLst/>
              </a:prstGeom>
              <a:blipFill>
                <a:blip r:embed="rId8"/>
                <a:stretch>
                  <a:fillRect l="-6383" t="-5882" r="-8511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086600" y="3276600"/>
                <a:ext cx="20678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3276600"/>
                <a:ext cx="206788" cy="215444"/>
              </a:xfrm>
              <a:prstGeom prst="rect">
                <a:avLst/>
              </a:prstGeom>
              <a:blipFill>
                <a:blip r:embed="rId9"/>
                <a:stretch>
                  <a:fillRect l="-17647" r="-17647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467601" y="2895600"/>
                <a:ext cx="2099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1" y="2895600"/>
                <a:ext cx="209993" cy="215444"/>
              </a:xfrm>
              <a:prstGeom prst="rect">
                <a:avLst/>
              </a:prstGeom>
              <a:blipFill>
                <a:blip r:embed="rId10"/>
                <a:stretch>
                  <a:fillRect l="-17647" t="-5882" r="-23529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/>
          <p:cNvSpPr>
            <a:spLocks noChangeAspect="1"/>
          </p:cNvSpPr>
          <p:nvPr/>
        </p:nvSpPr>
        <p:spPr>
          <a:xfrm>
            <a:off x="9296400" y="1600200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9144000" y="1371601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B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9296400" y="2438400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9144000" y="2209801"/>
            <a:ext cx="298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9525000" y="1371600"/>
            <a:ext cx="0" cy="1752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9525000" y="1371600"/>
            <a:ext cx="0" cy="4572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9525000" y="1828800"/>
            <a:ext cx="914400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829800" y="1828800"/>
                <a:ext cx="20678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1828800"/>
                <a:ext cx="206788" cy="215444"/>
              </a:xfrm>
              <a:prstGeom prst="rect">
                <a:avLst/>
              </a:prstGeom>
              <a:blipFill>
                <a:blip r:embed="rId6"/>
                <a:stretch>
                  <a:fillRect l="-17647" r="-17647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601200" y="1371600"/>
                <a:ext cx="20839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200" y="1371600"/>
                <a:ext cx="208390" cy="215444"/>
              </a:xfrm>
              <a:prstGeom prst="rect">
                <a:avLst/>
              </a:prstGeom>
              <a:blipFill>
                <a:blip r:embed="rId11"/>
                <a:stretch>
                  <a:fillRect l="-12500" t="-5882" r="-31250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>
          <a:xfrm flipV="1">
            <a:off x="9525000" y="2286000"/>
            <a:ext cx="0" cy="3810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9525000" y="266700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9753600" y="2667000"/>
                <a:ext cx="20678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600" y="2667000"/>
                <a:ext cx="206788" cy="215444"/>
              </a:xfrm>
              <a:prstGeom prst="rect">
                <a:avLst/>
              </a:prstGeom>
              <a:blipFill>
                <a:blip r:embed="rId12"/>
                <a:stretch>
                  <a:fillRect l="-18750" r="-1875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9601200" y="2286000"/>
                <a:ext cx="2436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200" y="2286000"/>
                <a:ext cx="243656" cy="215444"/>
              </a:xfrm>
              <a:prstGeom prst="rect">
                <a:avLst/>
              </a:prstGeom>
              <a:blipFill>
                <a:blip r:embed="rId13"/>
                <a:stretch>
                  <a:fillRect l="-10526" t="-5882" r="-26316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1600200" y="5029200"/>
            <a:ext cx="36532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Since the spheres will collide, draw the diagram in such a way that this will happen (the spheres should be initially moving together, not apart)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Note that the line of </a:t>
            </a:r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centres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is vertical this time (read the question!)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525590" y="4267201"/>
            <a:ext cx="5000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anose="030F0702030302020204" pitchFamily="66" charset="0"/>
              </a:rPr>
              <a:t>Conservation of momentum parallel to the line of </a:t>
            </a:r>
            <a:r>
              <a:rPr lang="en-US" sz="1400" u="sng" dirty="0" err="1">
                <a:latin typeface="Comic Sans MS" panose="030F0702030302020204" pitchFamily="66" charset="0"/>
              </a:rPr>
              <a:t>centres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830389" y="4648201"/>
                <a:ext cx="25819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389" y="4648201"/>
                <a:ext cx="2581924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5373189" y="5181601"/>
                <a:ext cx="3352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(5)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(3)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4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(5)(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(3)(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189" y="5181601"/>
                <a:ext cx="3352800" cy="307777"/>
              </a:xfrm>
              <a:prstGeom prst="rect">
                <a:avLst/>
              </a:prstGeom>
              <a:blipFill>
                <a:blip r:embed="rId1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668589" y="5715001"/>
                <a:ext cx="1600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589" y="5715001"/>
                <a:ext cx="1600200" cy="307777"/>
              </a:xfrm>
              <a:prstGeom prst="rect">
                <a:avLst/>
              </a:prstGeom>
              <a:blipFill>
                <a:blip r:embed="rId1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6058989" y="6248401"/>
                <a:ext cx="1524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8989" y="6248401"/>
                <a:ext cx="1524000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Arc 72"/>
          <p:cNvSpPr/>
          <p:nvPr/>
        </p:nvSpPr>
        <p:spPr>
          <a:xfrm>
            <a:off x="8573589" y="4876800"/>
            <a:ext cx="228600" cy="457200"/>
          </a:xfrm>
          <a:prstGeom prst="arc">
            <a:avLst>
              <a:gd name="adj1" fmla="val 16200000"/>
              <a:gd name="adj2" fmla="val 53378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TextBox 73"/>
          <p:cNvSpPr txBox="1"/>
          <p:nvPr/>
        </p:nvSpPr>
        <p:spPr>
          <a:xfrm>
            <a:off x="8725989" y="4876801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values, be careful with negatives</a:t>
            </a:r>
          </a:p>
        </p:txBody>
      </p:sp>
      <p:sp>
        <p:nvSpPr>
          <p:cNvPr id="75" name="Arc 74"/>
          <p:cNvSpPr/>
          <p:nvPr/>
        </p:nvSpPr>
        <p:spPr>
          <a:xfrm>
            <a:off x="8573589" y="5410200"/>
            <a:ext cx="228600" cy="457200"/>
          </a:xfrm>
          <a:prstGeom prst="arc">
            <a:avLst>
              <a:gd name="adj1" fmla="val 16200000"/>
              <a:gd name="adj2" fmla="val 53378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Arc 75"/>
          <p:cNvSpPr/>
          <p:nvPr/>
        </p:nvSpPr>
        <p:spPr>
          <a:xfrm>
            <a:off x="8040189" y="5943600"/>
            <a:ext cx="228600" cy="457200"/>
          </a:xfrm>
          <a:prstGeom prst="arc">
            <a:avLst>
              <a:gd name="adj1" fmla="val 16200000"/>
              <a:gd name="adj2" fmla="val 53378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Box 76"/>
          <p:cNvSpPr txBox="1"/>
          <p:nvPr/>
        </p:nvSpPr>
        <p:spPr>
          <a:xfrm>
            <a:off x="8725989" y="5410201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Add/group together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8192589" y="5943601"/>
                <a:ext cx="2133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coefficient of </a:t>
                </a:r>
                <a14:m>
                  <m:oMath xmlns:m="http://schemas.openxmlformats.org/officeDocument/2006/math">
                    <m:r>
                      <a:rPr lang="en-US" sz="1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must be the same on each side</a:t>
                </a: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2589" y="5943601"/>
                <a:ext cx="2133600" cy="461665"/>
              </a:xfrm>
              <a:prstGeom prst="rect">
                <a:avLst/>
              </a:prstGeom>
              <a:blipFill>
                <a:blip r:embed="rId1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8153400" y="3276601"/>
                <a:ext cx="1524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3276601"/>
                <a:ext cx="1524000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5943600" y="3657600"/>
            <a:ext cx="3653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velocity perpendicular to the line of </a:t>
            </a:r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centres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remains constant…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38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animBg="1"/>
      <p:bldP spid="11" grpId="0"/>
      <p:bldP spid="13" grpId="0"/>
      <p:bldP spid="20" grpId="0"/>
      <p:bldP spid="25" grpId="0"/>
      <p:bldP spid="26" grpId="0"/>
      <p:bldP spid="32" grpId="0"/>
      <p:bldP spid="33" grpId="0"/>
      <p:bldP spid="34" grpId="0"/>
      <p:bldP spid="40" grpId="0" animBg="1"/>
      <p:bldP spid="41" grpId="0"/>
      <p:bldP spid="42" grpId="0" animBg="1"/>
      <p:bldP spid="43" grpId="0"/>
      <p:bldP spid="49" grpId="0"/>
      <p:bldP spid="50" grpId="0"/>
      <p:bldP spid="57" grpId="0"/>
      <p:bldP spid="62" grpId="0"/>
      <p:bldP spid="66" grpId="0"/>
      <p:bldP spid="69" grpId="0"/>
      <p:bldP spid="70" grpId="0"/>
      <p:bldP spid="71" grpId="0"/>
      <p:bldP spid="72" grpId="0"/>
      <p:bldP spid="73" grpId="0" animBg="1"/>
      <p:bldP spid="74" grpId="0"/>
      <p:bldP spid="75" grpId="0" animBg="1"/>
      <p:bldP spid="76" grpId="0" animBg="1"/>
      <p:bldP spid="77" grpId="0"/>
      <p:bldP spid="78" grpId="0"/>
      <p:bldP spid="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omic Sans MS" pitchFamily="66" charset="0"/>
              </a:rPr>
              <a:t>Elastic Collisions in two dimensions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73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15589" y="1576251"/>
                <a:ext cx="3683725" cy="3414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involving the oblique impact of two smooth spheres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A smooth sphere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of mass 5kg is moving on a smooth horizontal surface with velocity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</m:d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Another smooth sphere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of mass 3kg and the same radius as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moving on the same surface with velocity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</m:d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The spheres collide when their line of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centres</a:t>
                </a:r>
                <a:r>
                  <a:rPr lang="en-US" sz="1400" dirty="0">
                    <a:latin typeface="Comic Sans MS" panose="030F0702030302020204" pitchFamily="66" charset="0"/>
                  </a:rPr>
                  <a:t> is parallel to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The coefficient of restitution between the spheres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Find the velocities of both spheres after the impact.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589" y="1576251"/>
                <a:ext cx="3683725" cy="3414524"/>
              </a:xfrm>
              <a:prstGeom prst="rect">
                <a:avLst/>
              </a:prstGeom>
              <a:blipFill>
                <a:blip r:embed="rId2"/>
                <a:stretch>
                  <a:fillRect l="-344" r="-1718"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524001" y="0"/>
                <a:ext cx="29035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290355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901346" y="32658"/>
                <a:ext cx="2766655" cy="475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>
                          <a:latin typeface="Cambria Math"/>
                        </a:rPr>
                        <m:t>𝑒</m:t>
                      </m:r>
                      <m:r>
                        <a:rPr lang="en-GB" sz="1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i="1">
                              <a:latin typeface="Cambria Math"/>
                            </a:rPr>
                            <m:t>𝑠𝑝𝑒𝑒𝑑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𝑠𝑒𝑝𝑎𝑟𝑎𝑡𝑖𝑜𝑛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𝑝𝑎𝑟𝑡𝑖𝑐𝑙𝑒𝑠</m:t>
                          </m:r>
                        </m:num>
                        <m:den>
                          <m:r>
                            <a:rPr lang="en-GB" sz="1200" i="1">
                              <a:latin typeface="Cambria Math"/>
                            </a:rPr>
                            <m:t>𝑠𝑝𝑒𝑒𝑑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𝑎𝑝𝑝𝑟𝑜𝑎𝑐h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𝑝𝑎𝑟𝑡𝑖𝑐𝑙𝑒𝑠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346" y="32658"/>
                <a:ext cx="2766655" cy="475771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>
            <a:spLocks noChangeAspect="1"/>
          </p:cNvSpPr>
          <p:nvPr/>
        </p:nvSpPr>
        <p:spPr>
          <a:xfrm>
            <a:off x="7239000" y="1600200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086600" y="1371601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B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1" y="2133601"/>
            <a:ext cx="78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Before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7239000" y="2438400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086600" y="2209801"/>
            <a:ext cx="298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467600" y="1371600"/>
            <a:ext cx="0" cy="1828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229601" y="2133601"/>
            <a:ext cx="78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After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477000" y="1295400"/>
            <a:ext cx="9906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477000" y="1295400"/>
            <a:ext cx="0" cy="5334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477000" y="1828800"/>
            <a:ext cx="928456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629400" y="1219200"/>
                <a:ext cx="59112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1219200"/>
                <a:ext cx="591124" cy="215444"/>
              </a:xfrm>
              <a:prstGeom prst="rect">
                <a:avLst/>
              </a:prstGeom>
              <a:blipFill>
                <a:blip r:embed="rId5"/>
                <a:stretch>
                  <a:fillRect l="-6250" t="-5882" r="-8333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781800" y="1828800"/>
                <a:ext cx="20678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828800"/>
                <a:ext cx="206788" cy="215444"/>
              </a:xfrm>
              <a:prstGeom prst="rect">
                <a:avLst/>
              </a:prstGeom>
              <a:blipFill>
                <a:blip r:embed="rId6"/>
                <a:stretch>
                  <a:fillRect l="-17647" r="-17647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248401" y="1447800"/>
                <a:ext cx="2099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1" y="1447800"/>
                <a:ext cx="209993" cy="215444"/>
              </a:xfrm>
              <a:prstGeom prst="rect">
                <a:avLst/>
              </a:prstGeom>
              <a:blipFill>
                <a:blip r:embed="rId7"/>
                <a:stretch>
                  <a:fillRect l="-17647" r="-23529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V="1">
            <a:off x="6858000" y="2590800"/>
            <a:ext cx="6096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7467600" y="2590800"/>
            <a:ext cx="0" cy="6858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858000" y="3276600"/>
            <a:ext cx="609600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553200" y="2743200"/>
                <a:ext cx="59112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2743200"/>
                <a:ext cx="591124" cy="215444"/>
              </a:xfrm>
              <a:prstGeom prst="rect">
                <a:avLst/>
              </a:prstGeom>
              <a:blipFill>
                <a:blip r:embed="rId8"/>
                <a:stretch>
                  <a:fillRect l="-6383" t="-5882" r="-8511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086600" y="3276600"/>
                <a:ext cx="20678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3276600"/>
                <a:ext cx="206788" cy="215444"/>
              </a:xfrm>
              <a:prstGeom prst="rect">
                <a:avLst/>
              </a:prstGeom>
              <a:blipFill>
                <a:blip r:embed="rId9"/>
                <a:stretch>
                  <a:fillRect l="-17647" r="-17647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467601" y="2895600"/>
                <a:ext cx="2099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1" y="2895600"/>
                <a:ext cx="209993" cy="215444"/>
              </a:xfrm>
              <a:prstGeom prst="rect">
                <a:avLst/>
              </a:prstGeom>
              <a:blipFill>
                <a:blip r:embed="rId10"/>
                <a:stretch>
                  <a:fillRect l="-17647" t="-5882" r="-23529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/>
          <p:cNvSpPr>
            <a:spLocks noChangeAspect="1"/>
          </p:cNvSpPr>
          <p:nvPr/>
        </p:nvSpPr>
        <p:spPr>
          <a:xfrm>
            <a:off x="9296400" y="1600200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9144000" y="1371601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B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9296400" y="2438400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9144000" y="2209801"/>
            <a:ext cx="298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9525000" y="1371600"/>
            <a:ext cx="0" cy="1752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9525000" y="1371600"/>
            <a:ext cx="0" cy="4572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9525000" y="1828800"/>
            <a:ext cx="914400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829800" y="1828800"/>
                <a:ext cx="20678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1828800"/>
                <a:ext cx="206788" cy="215444"/>
              </a:xfrm>
              <a:prstGeom prst="rect">
                <a:avLst/>
              </a:prstGeom>
              <a:blipFill>
                <a:blip r:embed="rId6"/>
                <a:stretch>
                  <a:fillRect l="-17647" r="-17647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601200" y="1371600"/>
                <a:ext cx="20839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200" y="1371600"/>
                <a:ext cx="208390" cy="215444"/>
              </a:xfrm>
              <a:prstGeom prst="rect">
                <a:avLst/>
              </a:prstGeom>
              <a:blipFill>
                <a:blip r:embed="rId11"/>
                <a:stretch>
                  <a:fillRect l="-12500" t="-5882" r="-31250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>
          <a:xfrm flipV="1">
            <a:off x="9525000" y="2286000"/>
            <a:ext cx="0" cy="3810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9525000" y="266700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9753600" y="2667000"/>
                <a:ext cx="20678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600" y="2667000"/>
                <a:ext cx="206788" cy="215444"/>
              </a:xfrm>
              <a:prstGeom prst="rect">
                <a:avLst/>
              </a:prstGeom>
              <a:blipFill>
                <a:blip r:embed="rId12"/>
                <a:stretch>
                  <a:fillRect l="-18750" r="-1875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9601200" y="2286000"/>
                <a:ext cx="2436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200" y="2286000"/>
                <a:ext cx="243656" cy="215444"/>
              </a:xfrm>
              <a:prstGeom prst="rect">
                <a:avLst/>
              </a:prstGeom>
              <a:blipFill>
                <a:blip r:embed="rId13"/>
                <a:stretch>
                  <a:fillRect l="-10526" t="-5882" r="-26316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8153400" y="3276601"/>
                <a:ext cx="1524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3276601"/>
                <a:ext cx="1524000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562600" y="3810001"/>
                <a:ext cx="1920846" cy="475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>
                          <a:latin typeface="Cambria Math"/>
                        </a:rPr>
                        <m:t>𝑒</m:t>
                      </m:r>
                      <m:r>
                        <a:rPr lang="en-GB" sz="1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i="1">
                              <a:latin typeface="Cambria Math"/>
                            </a:rPr>
                            <m:t>𝑠𝑝𝑒𝑒𝑑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𝑠𝑒𝑝𝑎𝑟𝑎𝑡𝑖𝑜𝑛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𝑠𝑝</m:t>
                          </m:r>
                          <m:r>
                            <a:rPr lang="en-GB" sz="1200" i="1">
                              <a:latin typeface="Cambria Math"/>
                            </a:rPr>
                            <m:t>𝑒𝑒𝑑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𝑎𝑝𝑝𝑟𝑜𝑎𝑐h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3810001"/>
                <a:ext cx="1920846" cy="475771"/>
              </a:xfrm>
              <a:prstGeom prst="rect">
                <a:avLst/>
              </a:prstGeom>
              <a:blipFill>
                <a:blip r:embed="rId15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562601" y="4419600"/>
                <a:ext cx="1004249" cy="4716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1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1" y="4419600"/>
                <a:ext cx="1004249" cy="471604"/>
              </a:xfrm>
              <a:prstGeom prst="rect">
                <a:avLst/>
              </a:prstGeom>
              <a:blipFill>
                <a:blip r:embed="rId16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181600" y="5105401"/>
                <a:ext cx="156267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5105401"/>
                <a:ext cx="1562672" cy="276999"/>
              </a:xfrm>
              <a:prstGeom prst="rect">
                <a:avLst/>
              </a:prstGeom>
              <a:blipFill>
                <a:blip r:embed="rId17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410200" y="5562601"/>
                <a:ext cx="13324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5562601"/>
                <a:ext cx="1332416" cy="276999"/>
              </a:xfrm>
              <a:prstGeom prst="rect">
                <a:avLst/>
              </a:prstGeom>
              <a:blipFill>
                <a:blip r:embed="rId18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486400" y="5943601"/>
                <a:ext cx="1143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2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943601"/>
                <a:ext cx="1143000" cy="276999"/>
              </a:xfrm>
              <a:prstGeom prst="rect">
                <a:avLst/>
              </a:prstGeom>
              <a:blipFill>
                <a:blip r:embed="rId19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410200" y="6324601"/>
                <a:ext cx="12192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200" i="1">
                          <a:latin typeface="Cambria Math"/>
                        </a:rPr>
                        <m:t>=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6324601"/>
                <a:ext cx="1219200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8382000" y="3581401"/>
                <a:ext cx="1295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3581401"/>
                <a:ext cx="1295400" cy="3077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Arc 63"/>
          <p:cNvSpPr/>
          <p:nvPr/>
        </p:nvSpPr>
        <p:spPr>
          <a:xfrm>
            <a:off x="7315200" y="4038600"/>
            <a:ext cx="228600" cy="609600"/>
          </a:xfrm>
          <a:prstGeom prst="arc">
            <a:avLst>
              <a:gd name="adj1" fmla="val 16200000"/>
              <a:gd name="adj2" fmla="val 53378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TextBox 66"/>
          <p:cNvSpPr txBox="1"/>
          <p:nvPr/>
        </p:nvSpPr>
        <p:spPr>
          <a:xfrm>
            <a:off x="7467600" y="4114801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values, considering directions carefully</a:t>
            </a:r>
          </a:p>
        </p:txBody>
      </p:sp>
      <p:sp>
        <p:nvSpPr>
          <p:cNvPr id="81" name="Arc 80"/>
          <p:cNvSpPr/>
          <p:nvPr/>
        </p:nvSpPr>
        <p:spPr>
          <a:xfrm>
            <a:off x="6705600" y="4648200"/>
            <a:ext cx="228600" cy="609600"/>
          </a:xfrm>
          <a:prstGeom prst="arc">
            <a:avLst>
              <a:gd name="adj1" fmla="val 16200000"/>
              <a:gd name="adj2" fmla="val 53378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Arc 81"/>
          <p:cNvSpPr/>
          <p:nvPr/>
        </p:nvSpPr>
        <p:spPr>
          <a:xfrm>
            <a:off x="6705600" y="5257800"/>
            <a:ext cx="228600" cy="457200"/>
          </a:xfrm>
          <a:prstGeom prst="arc">
            <a:avLst>
              <a:gd name="adj1" fmla="val 16200000"/>
              <a:gd name="adj2" fmla="val 53378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Arc 82"/>
          <p:cNvSpPr/>
          <p:nvPr/>
        </p:nvSpPr>
        <p:spPr>
          <a:xfrm>
            <a:off x="6553200" y="5715000"/>
            <a:ext cx="228600" cy="381000"/>
          </a:xfrm>
          <a:prstGeom prst="arc">
            <a:avLst>
              <a:gd name="adj1" fmla="val 16200000"/>
              <a:gd name="adj2" fmla="val 53378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Arc 83"/>
          <p:cNvSpPr/>
          <p:nvPr/>
        </p:nvSpPr>
        <p:spPr>
          <a:xfrm>
            <a:off x="6477000" y="6096000"/>
            <a:ext cx="228600" cy="381000"/>
          </a:xfrm>
          <a:prstGeom prst="arc">
            <a:avLst>
              <a:gd name="adj1" fmla="val 16200000"/>
              <a:gd name="adj2" fmla="val 53378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TextBox 84"/>
          <p:cNvSpPr txBox="1"/>
          <p:nvPr/>
        </p:nvSpPr>
        <p:spPr>
          <a:xfrm>
            <a:off x="6858000" y="4800601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Cross-multiply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858000" y="525780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Group terms on the left side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705600" y="5791201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6705600" y="6096001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coefficient of </a:t>
                </a:r>
                <a14:m>
                  <m:oMath xmlns:m="http://schemas.openxmlformats.org/officeDocument/2006/math">
                    <m:r>
                      <a:rPr lang="en-US" sz="1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on each side must be the same</a:t>
                </a: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6096001"/>
                <a:ext cx="2286000" cy="461665"/>
              </a:xfrm>
              <a:prstGeom prst="rect">
                <a:avLst/>
              </a:prstGeom>
              <a:blipFill>
                <a:blip r:embed="rId22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48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6" grpId="0"/>
      <p:bldP spid="58" grpId="0"/>
      <p:bldP spid="59" grpId="0"/>
      <p:bldP spid="60" grpId="0"/>
      <p:bldP spid="61" grpId="0"/>
      <p:bldP spid="63" grpId="0"/>
      <p:bldP spid="64" grpId="0" animBg="1"/>
      <p:bldP spid="67" grpId="0"/>
      <p:bldP spid="81" grpId="0" animBg="1"/>
      <p:bldP spid="82" grpId="0" animBg="1"/>
      <p:bldP spid="83" grpId="0" animBg="1"/>
      <p:bldP spid="84" grpId="0" animBg="1"/>
      <p:bldP spid="85" grpId="0"/>
      <p:bldP spid="86" grpId="0"/>
      <p:bldP spid="87" grpId="0"/>
      <p:bldP spid="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omic Sans MS" pitchFamily="66" charset="0"/>
              </a:rPr>
              <a:t>Elastic Collisions in two dimensions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73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15589" y="1576251"/>
                <a:ext cx="3683725" cy="3414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involving the oblique impact of two smooth spheres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A smooth sphere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of mass 5kg is moving on a smooth horizontal surface with velocity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</m:d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Another smooth sphere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of mass 3kg and the same radius as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moving on the same surface with velocity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</m:d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The spheres collide when their line of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centres</a:t>
                </a:r>
                <a:r>
                  <a:rPr lang="en-US" sz="1400" dirty="0">
                    <a:latin typeface="Comic Sans MS" panose="030F0702030302020204" pitchFamily="66" charset="0"/>
                  </a:rPr>
                  <a:t> is parallel to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The coefficient of restitution between the spheres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Find the velocities of both spheres after the impact.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589" y="1576251"/>
                <a:ext cx="3683725" cy="3414524"/>
              </a:xfrm>
              <a:prstGeom prst="rect">
                <a:avLst/>
              </a:prstGeom>
              <a:blipFill>
                <a:blip r:embed="rId2"/>
                <a:stretch>
                  <a:fillRect l="-344" r="-1718"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524001" y="0"/>
                <a:ext cx="29035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290355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901346" y="32658"/>
                <a:ext cx="2766655" cy="475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>
                          <a:latin typeface="Cambria Math"/>
                        </a:rPr>
                        <m:t>𝑒</m:t>
                      </m:r>
                      <m:r>
                        <a:rPr lang="en-GB" sz="1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i="1">
                              <a:latin typeface="Cambria Math"/>
                            </a:rPr>
                            <m:t>𝑠𝑝𝑒𝑒𝑑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𝑠𝑒𝑝𝑎𝑟𝑎𝑡𝑖𝑜𝑛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𝑝𝑎𝑟𝑡𝑖𝑐𝑙𝑒𝑠</m:t>
                          </m:r>
                        </m:num>
                        <m:den>
                          <m:r>
                            <a:rPr lang="en-GB" sz="1200" i="1">
                              <a:latin typeface="Cambria Math"/>
                            </a:rPr>
                            <m:t>𝑠𝑝𝑒𝑒𝑑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𝑎𝑝𝑝𝑟𝑜𝑎𝑐h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𝑝𝑎𝑟𝑡𝑖𝑐𝑙𝑒𝑠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346" y="32658"/>
                <a:ext cx="2766655" cy="475771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>
            <a:spLocks noChangeAspect="1"/>
          </p:cNvSpPr>
          <p:nvPr/>
        </p:nvSpPr>
        <p:spPr>
          <a:xfrm>
            <a:off x="7239000" y="1600200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086600" y="1371601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B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1" y="2133601"/>
            <a:ext cx="78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Before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7239000" y="2438400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086600" y="2209801"/>
            <a:ext cx="298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467600" y="1371600"/>
            <a:ext cx="0" cy="1828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229601" y="2133601"/>
            <a:ext cx="78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After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477000" y="1295400"/>
            <a:ext cx="9906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477000" y="1295400"/>
            <a:ext cx="0" cy="5334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477000" y="1828800"/>
            <a:ext cx="928456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629400" y="1219200"/>
                <a:ext cx="59112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1219200"/>
                <a:ext cx="591124" cy="215444"/>
              </a:xfrm>
              <a:prstGeom prst="rect">
                <a:avLst/>
              </a:prstGeom>
              <a:blipFill>
                <a:blip r:embed="rId5"/>
                <a:stretch>
                  <a:fillRect l="-6250" t="-5882" r="-8333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781800" y="1828800"/>
                <a:ext cx="20678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828800"/>
                <a:ext cx="206788" cy="215444"/>
              </a:xfrm>
              <a:prstGeom prst="rect">
                <a:avLst/>
              </a:prstGeom>
              <a:blipFill>
                <a:blip r:embed="rId6"/>
                <a:stretch>
                  <a:fillRect l="-17647" r="-17647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248401" y="1447800"/>
                <a:ext cx="2099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1" y="1447800"/>
                <a:ext cx="209993" cy="215444"/>
              </a:xfrm>
              <a:prstGeom prst="rect">
                <a:avLst/>
              </a:prstGeom>
              <a:blipFill>
                <a:blip r:embed="rId7"/>
                <a:stretch>
                  <a:fillRect l="-17647" r="-23529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V="1">
            <a:off x="6858000" y="2590800"/>
            <a:ext cx="6096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7467600" y="2590800"/>
            <a:ext cx="0" cy="6858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858000" y="3276600"/>
            <a:ext cx="609600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553200" y="2743200"/>
                <a:ext cx="59112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2743200"/>
                <a:ext cx="591124" cy="215444"/>
              </a:xfrm>
              <a:prstGeom prst="rect">
                <a:avLst/>
              </a:prstGeom>
              <a:blipFill>
                <a:blip r:embed="rId8"/>
                <a:stretch>
                  <a:fillRect l="-6383" t="-5882" r="-8511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086600" y="3276600"/>
                <a:ext cx="20678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3276600"/>
                <a:ext cx="206788" cy="215444"/>
              </a:xfrm>
              <a:prstGeom prst="rect">
                <a:avLst/>
              </a:prstGeom>
              <a:blipFill>
                <a:blip r:embed="rId9"/>
                <a:stretch>
                  <a:fillRect l="-17647" r="-17647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467601" y="2895600"/>
                <a:ext cx="2099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1" y="2895600"/>
                <a:ext cx="209993" cy="215444"/>
              </a:xfrm>
              <a:prstGeom prst="rect">
                <a:avLst/>
              </a:prstGeom>
              <a:blipFill>
                <a:blip r:embed="rId10"/>
                <a:stretch>
                  <a:fillRect l="-17647" t="-5882" r="-23529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/>
          <p:cNvSpPr>
            <a:spLocks noChangeAspect="1"/>
          </p:cNvSpPr>
          <p:nvPr/>
        </p:nvSpPr>
        <p:spPr>
          <a:xfrm>
            <a:off x="9296400" y="1600200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9144000" y="1371601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B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9296400" y="2438400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9144000" y="2209801"/>
            <a:ext cx="298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9525000" y="1371600"/>
            <a:ext cx="0" cy="1752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9525000" y="1371600"/>
            <a:ext cx="0" cy="4572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9525000" y="1828800"/>
            <a:ext cx="914400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829800" y="1828800"/>
                <a:ext cx="20678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1828800"/>
                <a:ext cx="206788" cy="215444"/>
              </a:xfrm>
              <a:prstGeom prst="rect">
                <a:avLst/>
              </a:prstGeom>
              <a:blipFill>
                <a:blip r:embed="rId6"/>
                <a:stretch>
                  <a:fillRect l="-17647" r="-17647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9601200" y="1371600"/>
                <a:ext cx="20839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200" y="1371600"/>
                <a:ext cx="208390" cy="215444"/>
              </a:xfrm>
              <a:prstGeom prst="rect">
                <a:avLst/>
              </a:prstGeom>
              <a:blipFill>
                <a:blip r:embed="rId11"/>
                <a:stretch>
                  <a:fillRect l="-12500" t="-5882" r="-31250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>
          <a:xfrm flipV="1">
            <a:off x="9525000" y="2286000"/>
            <a:ext cx="0" cy="3810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9525000" y="266700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9753600" y="2667000"/>
                <a:ext cx="20678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600" y="2667000"/>
                <a:ext cx="206788" cy="215444"/>
              </a:xfrm>
              <a:prstGeom prst="rect">
                <a:avLst/>
              </a:prstGeom>
              <a:blipFill>
                <a:blip r:embed="rId12"/>
                <a:stretch>
                  <a:fillRect l="-18750" r="-1875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9601200" y="2286000"/>
                <a:ext cx="24365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200" y="2286000"/>
                <a:ext cx="243656" cy="215444"/>
              </a:xfrm>
              <a:prstGeom prst="rect">
                <a:avLst/>
              </a:prstGeom>
              <a:blipFill>
                <a:blip r:embed="rId13"/>
                <a:stretch>
                  <a:fillRect l="-10526" t="-5882" r="-26316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8153400" y="3276601"/>
                <a:ext cx="1524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3276601"/>
                <a:ext cx="1524000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8382000" y="3581401"/>
                <a:ext cx="1295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3581401"/>
                <a:ext cx="1295400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486400" y="3962401"/>
                <a:ext cx="1524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962401"/>
                <a:ext cx="1524000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715000" y="4267201"/>
                <a:ext cx="1295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4267201"/>
                <a:ext cx="1295400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>
            <a:off x="6934200" y="4419600"/>
            <a:ext cx="623656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010400" y="4114801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x 3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077200" y="4038601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486400" y="3962401"/>
            <a:ext cx="264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34001" y="4876801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2 - 1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543800" y="4267201"/>
                <a:ext cx="1295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4267201"/>
                <a:ext cx="1295400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791200" y="4876801"/>
                <a:ext cx="838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4876801"/>
                <a:ext cx="838200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867400" y="5257801"/>
                <a:ext cx="838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5257801"/>
                <a:ext cx="838200" cy="3077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5867400" y="5638801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5638801"/>
                <a:ext cx="914400" cy="3077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Arc 70"/>
          <p:cNvSpPr/>
          <p:nvPr/>
        </p:nvSpPr>
        <p:spPr>
          <a:xfrm>
            <a:off x="6477000" y="5029200"/>
            <a:ext cx="228600" cy="381000"/>
          </a:xfrm>
          <a:prstGeom prst="arc">
            <a:avLst>
              <a:gd name="adj1" fmla="val 16200000"/>
              <a:gd name="adj2" fmla="val 53378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TextBox 71"/>
          <p:cNvSpPr txBox="1"/>
          <p:nvPr/>
        </p:nvSpPr>
        <p:spPr>
          <a:xfrm>
            <a:off x="6553200" y="5029201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8</a:t>
            </a:r>
          </a:p>
        </p:txBody>
      </p:sp>
      <p:sp>
        <p:nvSpPr>
          <p:cNvPr id="73" name="Arc 72"/>
          <p:cNvSpPr/>
          <p:nvPr/>
        </p:nvSpPr>
        <p:spPr>
          <a:xfrm>
            <a:off x="6477000" y="5410200"/>
            <a:ext cx="228600" cy="381000"/>
          </a:xfrm>
          <a:prstGeom prst="arc">
            <a:avLst>
              <a:gd name="adj1" fmla="val 16200000"/>
              <a:gd name="adj2" fmla="val 53378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705600" y="5486401"/>
                <a:ext cx="1524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Use this to find 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5486401"/>
                <a:ext cx="1524000" cy="276999"/>
              </a:xfrm>
              <a:prstGeom prst="rect">
                <a:avLst/>
              </a:prstGeom>
              <a:blipFill>
                <a:blip r:embed="rId2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9601200" y="1371600"/>
                <a:ext cx="20839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200" y="1371600"/>
                <a:ext cx="208390" cy="215444"/>
              </a:xfrm>
              <a:prstGeom prst="rect">
                <a:avLst/>
              </a:prstGeom>
              <a:blipFill>
                <a:blip r:embed="rId23"/>
                <a:stretch>
                  <a:fillRect l="-25000" t="-5882" r="-31250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820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2" grpId="0"/>
      <p:bldP spid="45" grpId="0"/>
      <p:bldP spid="48" grpId="0"/>
      <p:bldP spid="56" grpId="0"/>
      <p:bldP spid="58" grpId="0"/>
      <p:bldP spid="59" grpId="0"/>
      <p:bldP spid="60" grpId="0"/>
      <p:bldP spid="67" grpId="0"/>
      <p:bldP spid="68" grpId="0"/>
      <p:bldP spid="69" grpId="0"/>
      <p:bldP spid="70" grpId="0"/>
      <p:bldP spid="71" grpId="0" animBg="1"/>
      <p:bldP spid="72" grpId="0"/>
      <p:bldP spid="73" grpId="0" animBg="1"/>
      <p:bldP spid="74" grpId="0"/>
      <p:bldP spid="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9601200" y="1371600"/>
                <a:ext cx="20839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200" y="1371600"/>
                <a:ext cx="208390" cy="215444"/>
              </a:xfrm>
              <a:prstGeom prst="rect">
                <a:avLst/>
              </a:prstGeom>
              <a:blipFill>
                <a:blip r:embed="rId2"/>
                <a:stretch>
                  <a:fillRect l="-25000" t="-5882" r="-31250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omic Sans MS" pitchFamily="66" charset="0"/>
              </a:rPr>
              <a:t>Elastic Collisions in two dimensions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73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15589" y="1576251"/>
                <a:ext cx="3683725" cy="3414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involving the oblique impact of two smooth spheres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A smooth sphere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of mass 5kg is moving on a smooth horizontal surface with velocity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</m:d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Another smooth sphere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of mass 3kg and the same radius as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moving on the same surface with velocity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1400" b="1" i="1"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</m:d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The spheres collide when their line of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centres</a:t>
                </a:r>
                <a:r>
                  <a:rPr lang="en-US" sz="1400" dirty="0">
                    <a:latin typeface="Comic Sans MS" panose="030F0702030302020204" pitchFamily="66" charset="0"/>
                  </a:rPr>
                  <a:t> is parallel to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The coefficient of restitution between the spheres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Find the velocities of both spheres after the impact.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589" y="1576251"/>
                <a:ext cx="3683725" cy="3414524"/>
              </a:xfrm>
              <a:prstGeom prst="rect">
                <a:avLst/>
              </a:prstGeom>
              <a:blipFill>
                <a:blip r:embed="rId3"/>
                <a:stretch>
                  <a:fillRect l="-344" r="-1718"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524001" y="0"/>
                <a:ext cx="29035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290355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901346" y="32658"/>
                <a:ext cx="2766655" cy="475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>
                          <a:latin typeface="Cambria Math"/>
                        </a:rPr>
                        <m:t>𝑒</m:t>
                      </m:r>
                      <m:r>
                        <a:rPr lang="en-GB" sz="1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i="1">
                              <a:latin typeface="Cambria Math"/>
                            </a:rPr>
                            <m:t>𝑠𝑝𝑒𝑒𝑑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𝑠𝑒𝑝𝑎𝑟𝑎𝑡𝑖𝑜𝑛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𝑝𝑎𝑟𝑡𝑖𝑐𝑙𝑒𝑠</m:t>
                          </m:r>
                        </m:num>
                        <m:den>
                          <m:r>
                            <a:rPr lang="en-GB" sz="1200" i="1">
                              <a:latin typeface="Cambria Math"/>
                            </a:rPr>
                            <m:t>𝑠𝑝𝑒𝑒𝑑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𝑎𝑝𝑝𝑟𝑜𝑎𝑐h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𝑝𝑎𝑟𝑡𝑖𝑐𝑙𝑒𝑠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346" y="32658"/>
                <a:ext cx="2766655" cy="475771"/>
              </a:xfrm>
              <a:prstGeom prst="rect">
                <a:avLst/>
              </a:prstGeom>
              <a:blipFill>
                <a:blip r:embed="rId5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>
            <a:spLocks noChangeAspect="1"/>
          </p:cNvSpPr>
          <p:nvPr/>
        </p:nvSpPr>
        <p:spPr>
          <a:xfrm>
            <a:off x="7239000" y="1600200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086600" y="1371601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B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1" y="2133601"/>
            <a:ext cx="78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Before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7239000" y="2438400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7086600" y="2209801"/>
            <a:ext cx="298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467600" y="1371600"/>
            <a:ext cx="0" cy="1828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229601" y="2133601"/>
            <a:ext cx="78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After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477000" y="1295400"/>
            <a:ext cx="9906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477000" y="1295400"/>
            <a:ext cx="0" cy="5334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477000" y="1828800"/>
            <a:ext cx="928456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629400" y="1219200"/>
                <a:ext cx="59112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1219200"/>
                <a:ext cx="591124" cy="215444"/>
              </a:xfrm>
              <a:prstGeom prst="rect">
                <a:avLst/>
              </a:prstGeom>
              <a:blipFill>
                <a:blip r:embed="rId6"/>
                <a:stretch>
                  <a:fillRect l="-6250" t="-5882" r="-8333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781800" y="1828800"/>
                <a:ext cx="20678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828800"/>
                <a:ext cx="206788" cy="215444"/>
              </a:xfrm>
              <a:prstGeom prst="rect">
                <a:avLst/>
              </a:prstGeom>
              <a:blipFill>
                <a:blip r:embed="rId7"/>
                <a:stretch>
                  <a:fillRect l="-17647" r="-17647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248401" y="1447800"/>
                <a:ext cx="2099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1" y="1447800"/>
                <a:ext cx="209993" cy="215444"/>
              </a:xfrm>
              <a:prstGeom prst="rect">
                <a:avLst/>
              </a:prstGeom>
              <a:blipFill>
                <a:blip r:embed="rId8"/>
                <a:stretch>
                  <a:fillRect l="-17647" r="-23529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V="1">
            <a:off x="6858000" y="2590800"/>
            <a:ext cx="6096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7467600" y="2590800"/>
            <a:ext cx="0" cy="6858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858000" y="3276600"/>
            <a:ext cx="609600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553200" y="2743200"/>
                <a:ext cx="59112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2743200"/>
                <a:ext cx="591124" cy="215444"/>
              </a:xfrm>
              <a:prstGeom prst="rect">
                <a:avLst/>
              </a:prstGeom>
              <a:blipFill>
                <a:blip r:embed="rId9"/>
                <a:stretch>
                  <a:fillRect l="-6383" t="-5882" r="-8511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086600" y="3276600"/>
                <a:ext cx="20678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3276600"/>
                <a:ext cx="206788" cy="215444"/>
              </a:xfrm>
              <a:prstGeom prst="rect">
                <a:avLst/>
              </a:prstGeom>
              <a:blipFill>
                <a:blip r:embed="rId10"/>
                <a:stretch>
                  <a:fillRect l="-17647" r="-17647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467601" y="2895600"/>
                <a:ext cx="2099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1" y="2895600"/>
                <a:ext cx="209993" cy="215444"/>
              </a:xfrm>
              <a:prstGeom prst="rect">
                <a:avLst/>
              </a:prstGeom>
              <a:blipFill>
                <a:blip r:embed="rId11"/>
                <a:stretch>
                  <a:fillRect l="-17647" t="-5882" r="-23529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Oval 39"/>
          <p:cNvSpPr>
            <a:spLocks noChangeAspect="1"/>
          </p:cNvSpPr>
          <p:nvPr/>
        </p:nvSpPr>
        <p:spPr>
          <a:xfrm>
            <a:off x="9296400" y="1600200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9144000" y="1371601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B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9296400" y="2438400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9144000" y="2209801"/>
            <a:ext cx="298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9525000" y="1371600"/>
            <a:ext cx="0" cy="1752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9525000" y="1371600"/>
            <a:ext cx="0" cy="4572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9525000" y="1828800"/>
            <a:ext cx="914400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829800" y="1828800"/>
                <a:ext cx="20678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1828800"/>
                <a:ext cx="206788" cy="215444"/>
              </a:xfrm>
              <a:prstGeom prst="rect">
                <a:avLst/>
              </a:prstGeom>
              <a:blipFill>
                <a:blip r:embed="rId7"/>
                <a:stretch>
                  <a:fillRect l="-17647" r="-17647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/>
          <p:nvPr/>
        </p:nvCxnSpPr>
        <p:spPr>
          <a:xfrm>
            <a:off x="9525000" y="266700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9753600" y="2667000"/>
                <a:ext cx="20678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600" y="2667000"/>
                <a:ext cx="206788" cy="215444"/>
              </a:xfrm>
              <a:prstGeom prst="rect">
                <a:avLst/>
              </a:prstGeom>
              <a:blipFill>
                <a:blip r:embed="rId12"/>
                <a:stretch>
                  <a:fillRect l="-18750" r="-18750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8153400" y="3276601"/>
                <a:ext cx="1524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3276601"/>
                <a:ext cx="1524000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8382000" y="3581401"/>
                <a:ext cx="1295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3581401"/>
                <a:ext cx="1295400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91201" y="4343401"/>
                <a:ext cx="25016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The velocity of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1" y="4343401"/>
                <a:ext cx="2501647" cy="307777"/>
              </a:xfrm>
              <a:prstGeom prst="rect">
                <a:avLst/>
              </a:prstGeom>
              <a:blipFill>
                <a:blip r:embed="rId15"/>
                <a:stretch>
                  <a:fillRect l="-1015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5791200" y="4953001"/>
                <a:ext cx="30276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The velocity of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400">
                        <a:latin typeface="Cambria Math" panose="02040503050406030204" pitchFamily="18" charset="0"/>
                      </a:rPr>
                      <m:t>(4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4953001"/>
                <a:ext cx="3027624" cy="307777"/>
              </a:xfrm>
              <a:prstGeom prst="rect">
                <a:avLst/>
              </a:prstGeom>
              <a:blipFill>
                <a:blip r:embed="rId16"/>
                <a:stretch>
                  <a:fillRect l="-84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50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omic Sans MS" pitchFamily="66" charset="0"/>
              </a:rPr>
              <a:t>Elastic Collisions in two dimensions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73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15589" y="1576252"/>
                <a:ext cx="3683725" cy="4185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involving the oblique impact of two smooth spheres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Two small smooth spheres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have equal radii. The mass of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kg and the mass of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kg. The spheres are moving on a smooth horizontal plane and they collide. Immediately before the collision the velocity of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the velocity of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Immediately after the collision the velocity of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Find:</a:t>
                </a:r>
              </a:p>
              <a:p>
                <a:pPr algn="ctr"/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speed of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immediately after the collision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A unit vector parallel to the line of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centres</a:t>
                </a:r>
                <a:r>
                  <a:rPr lang="en-US" sz="1400" dirty="0">
                    <a:latin typeface="Comic Sans MS" panose="030F0702030302020204" pitchFamily="66" charset="0"/>
                  </a:rPr>
                  <a:t> of the spheres at the instant of collision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589" y="1576252"/>
                <a:ext cx="3683725" cy="4185761"/>
              </a:xfrm>
              <a:prstGeom prst="rect">
                <a:avLst/>
              </a:prstGeom>
              <a:blipFill>
                <a:blip r:embed="rId2"/>
                <a:stretch>
                  <a:fillRect l="-687" r="-1718" b="-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524001" y="0"/>
                <a:ext cx="29035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290355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901346" y="32658"/>
                <a:ext cx="2766655" cy="475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>
                          <a:latin typeface="Cambria Math"/>
                        </a:rPr>
                        <m:t>𝑒</m:t>
                      </m:r>
                      <m:r>
                        <a:rPr lang="en-GB" sz="1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i="1">
                              <a:latin typeface="Cambria Math"/>
                            </a:rPr>
                            <m:t>𝑠𝑝𝑒𝑒𝑑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𝑠𝑒𝑝𝑎𝑟𝑎𝑡𝑖𝑜𝑛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𝑝𝑎𝑟𝑡𝑖𝑐𝑙𝑒𝑠</m:t>
                          </m:r>
                        </m:num>
                        <m:den>
                          <m:r>
                            <a:rPr lang="en-GB" sz="1200" i="1">
                              <a:latin typeface="Cambria Math"/>
                            </a:rPr>
                            <m:t>𝑠𝑝𝑒𝑒𝑑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𝑎𝑝𝑝𝑟𝑜𝑎𝑐h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𝑝𝑎𝑟𝑡𝑖𝑐𝑙𝑒𝑠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346" y="32658"/>
                <a:ext cx="2766655" cy="475771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715000" y="1524001"/>
            <a:ext cx="480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Sometimes when using vectors, drawing a diagram can be quite awkward. As velocities given as vectors have already been resolved, you can just use the formulae above with vectors in!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96000" y="2743201"/>
                <a:ext cx="26581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743201"/>
                <a:ext cx="2658124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57801" y="3200401"/>
                <a:ext cx="43548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)(5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(3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)(3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)(3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400" i="1">
                          <a:latin typeface="Cambria Math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(3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1" y="3200401"/>
                <a:ext cx="4354847" cy="307777"/>
              </a:xfrm>
              <a:prstGeom prst="rect">
                <a:avLst/>
              </a:prstGeom>
              <a:blipFill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24601" y="3657601"/>
                <a:ext cx="28802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1" y="3657601"/>
                <a:ext cx="2880237" cy="307777"/>
              </a:xfrm>
              <a:prstGeom prst="rect">
                <a:avLst/>
              </a:prstGeom>
              <a:blipFill>
                <a:blip r:embed="rId7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629400" y="4114801"/>
                <a:ext cx="2133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4114801"/>
                <a:ext cx="2133600" cy="307777"/>
              </a:xfrm>
              <a:prstGeom prst="rect">
                <a:avLst/>
              </a:prstGeom>
              <a:blipFill>
                <a:blip r:embed="rId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629400" y="4572001"/>
                <a:ext cx="1371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=3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4572001"/>
                <a:ext cx="1371600" cy="307777"/>
              </a:xfrm>
              <a:prstGeom prst="rect">
                <a:avLst/>
              </a:prstGeom>
              <a:blipFill>
                <a:blip r:embed="rId9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81800" y="5029201"/>
                <a:ext cx="1143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5029201"/>
                <a:ext cx="1143000" cy="307777"/>
              </a:xfrm>
              <a:prstGeom prst="rect">
                <a:avLst/>
              </a:prstGeom>
              <a:blipFill>
                <a:blip r:embed="rId10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>
            <a:off x="9448800" y="2971800"/>
            <a:ext cx="228600" cy="381000"/>
          </a:xfrm>
          <a:prstGeom prst="arc">
            <a:avLst>
              <a:gd name="adj1" fmla="val 16200000"/>
              <a:gd name="adj2" fmla="val 53378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9525000" y="2895601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</a:p>
        </p:txBody>
      </p:sp>
      <p:sp>
        <p:nvSpPr>
          <p:cNvPr id="16" name="Arc 15"/>
          <p:cNvSpPr/>
          <p:nvPr/>
        </p:nvSpPr>
        <p:spPr>
          <a:xfrm>
            <a:off x="9448800" y="3429000"/>
            <a:ext cx="228600" cy="381000"/>
          </a:xfrm>
          <a:prstGeom prst="arc">
            <a:avLst>
              <a:gd name="adj1" fmla="val 16200000"/>
              <a:gd name="adj2" fmla="val 53378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/>
          <p:cNvSpPr/>
          <p:nvPr/>
        </p:nvSpPr>
        <p:spPr>
          <a:xfrm>
            <a:off x="8991600" y="3886200"/>
            <a:ext cx="228600" cy="381000"/>
          </a:xfrm>
          <a:prstGeom prst="arc">
            <a:avLst>
              <a:gd name="adj1" fmla="val 16200000"/>
              <a:gd name="adj2" fmla="val 53378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c 17"/>
          <p:cNvSpPr/>
          <p:nvPr/>
        </p:nvSpPr>
        <p:spPr>
          <a:xfrm>
            <a:off x="8534400" y="4343400"/>
            <a:ext cx="228600" cy="381000"/>
          </a:xfrm>
          <a:prstGeom prst="arc">
            <a:avLst>
              <a:gd name="adj1" fmla="val 16200000"/>
              <a:gd name="adj2" fmla="val 53378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c 18"/>
          <p:cNvSpPr/>
          <p:nvPr/>
        </p:nvSpPr>
        <p:spPr>
          <a:xfrm>
            <a:off x="7772400" y="4800600"/>
            <a:ext cx="228600" cy="381000"/>
          </a:xfrm>
          <a:prstGeom prst="arc">
            <a:avLst>
              <a:gd name="adj1" fmla="val 16200000"/>
              <a:gd name="adj2" fmla="val 53378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9601200" y="3429001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144000" y="3886201"/>
                <a:ext cx="10668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3886201"/>
                <a:ext cx="1066800" cy="276999"/>
              </a:xfrm>
              <a:prstGeom prst="rect">
                <a:avLst/>
              </a:prstGeom>
              <a:blipFill>
                <a:blip r:embed="rId11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686800" y="4343401"/>
                <a:ext cx="1676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Subtract 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1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12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endParaRPr lang="en-US" sz="12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4343401"/>
                <a:ext cx="1676400" cy="276999"/>
              </a:xfrm>
              <a:prstGeom prst="rect">
                <a:avLst/>
              </a:prstGeom>
              <a:blipFill>
                <a:blip r:embed="rId12"/>
                <a:stretch>
                  <a:fillRect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8001000" y="4876801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3</a:t>
            </a:r>
            <a:endParaRPr lang="en-US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638800" y="5638800"/>
                <a:ext cx="1828800" cy="353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1" i="1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638800"/>
                <a:ext cx="1828800" cy="353238"/>
              </a:xfrm>
              <a:prstGeom prst="rect">
                <a:avLst/>
              </a:prstGeom>
              <a:blipFill>
                <a:blip r:embed="rId13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486400" y="6096000"/>
                <a:ext cx="1905000" cy="333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1" i="1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6096000"/>
                <a:ext cx="1905000" cy="333168"/>
              </a:xfrm>
              <a:prstGeom prst="rect">
                <a:avLst/>
              </a:prstGeom>
              <a:blipFill>
                <a:blip r:embed="rId1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>
            <a:off x="7239000" y="5867400"/>
            <a:ext cx="228600" cy="381000"/>
          </a:xfrm>
          <a:prstGeom prst="arc">
            <a:avLst>
              <a:gd name="adj1" fmla="val 16200000"/>
              <a:gd name="adj2" fmla="val 53378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7467600" y="594360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US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029891" y="4765766"/>
                <a:ext cx="838200" cy="333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891" y="4765766"/>
                <a:ext cx="838200" cy="333168"/>
              </a:xfrm>
              <a:prstGeom prst="rect">
                <a:avLst/>
              </a:prstGeom>
              <a:blipFill>
                <a:blip r:embed="rId1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274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omic Sans MS" pitchFamily="66" charset="0"/>
              </a:rPr>
              <a:t>Elastic Collisions in two dimensions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73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15589" y="1576252"/>
                <a:ext cx="3683725" cy="4185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involving the oblique impact of two smooth spheres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Two small smooth spheres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have equal radii. The mass of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kg and the mass of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kg. The spheres are moving on a smooth horizontal plane and they collide. Immediately before the collision the velocity of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the velocity of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Immediately after the collision the velocity of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Find:</a:t>
                </a:r>
              </a:p>
              <a:p>
                <a:pPr algn="ctr"/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speed of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immediately after the collision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A unit vector parallel to the line of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centres</a:t>
                </a:r>
                <a:r>
                  <a:rPr lang="en-US" sz="1400" dirty="0">
                    <a:latin typeface="Comic Sans MS" panose="030F0702030302020204" pitchFamily="66" charset="0"/>
                  </a:rPr>
                  <a:t> of the spheres at the instant of collision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589" y="1576252"/>
                <a:ext cx="3683725" cy="4185761"/>
              </a:xfrm>
              <a:prstGeom prst="rect">
                <a:avLst/>
              </a:prstGeom>
              <a:blipFill>
                <a:blip r:embed="rId2"/>
                <a:stretch>
                  <a:fillRect l="-687" r="-1718" b="-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524001" y="0"/>
                <a:ext cx="29035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290355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901346" y="32658"/>
                <a:ext cx="2766655" cy="475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>
                          <a:latin typeface="Cambria Math"/>
                        </a:rPr>
                        <m:t>𝑒</m:t>
                      </m:r>
                      <m:r>
                        <a:rPr lang="en-GB" sz="1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i="1">
                              <a:latin typeface="Cambria Math"/>
                            </a:rPr>
                            <m:t>𝑠𝑝𝑒𝑒𝑑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𝑠𝑒𝑝𝑎𝑟𝑎𝑡𝑖𝑜𝑛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𝑝𝑎𝑟𝑡𝑖𝑐𝑙𝑒𝑠</m:t>
                          </m:r>
                        </m:num>
                        <m:den>
                          <m:r>
                            <a:rPr lang="en-GB" sz="1200" i="1">
                              <a:latin typeface="Cambria Math"/>
                            </a:rPr>
                            <m:t>𝑠𝑝𝑒𝑒𝑑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𝑎𝑝𝑝𝑟𝑜𝑎𝑐h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𝑝𝑎𝑟𝑡𝑖𝑐𝑙𝑒𝑠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346" y="32658"/>
                <a:ext cx="2766655" cy="475771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029891" y="4765766"/>
                <a:ext cx="838200" cy="333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891" y="4765766"/>
                <a:ext cx="838200" cy="333168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8142513" y="1201783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B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93131" y="1215628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209211" y="2037805"/>
            <a:ext cx="325700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144000" y="1776547"/>
            <a:ext cx="1001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Line of </a:t>
            </a:r>
            <a:r>
              <a:rPr lang="en-US" sz="1400" dirty="0" err="1">
                <a:latin typeface="Comic Sans MS" panose="030F0702030302020204" pitchFamily="66" charset="0"/>
              </a:rPr>
              <a:t>centres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7154092" y="2035628"/>
            <a:ext cx="635725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763692" y="2035628"/>
            <a:ext cx="635725" cy="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>
            <a:spLocks noChangeAspect="1"/>
          </p:cNvSpPr>
          <p:nvPr/>
        </p:nvSpPr>
        <p:spPr>
          <a:xfrm>
            <a:off x="7785464" y="1532709"/>
            <a:ext cx="1018902" cy="1018902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6753499" y="1554479"/>
            <a:ext cx="1018902" cy="1018902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7036525" y="1741715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68788" y="1737361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I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59978" y="2865121"/>
            <a:ext cx="53296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Remember that the impulse acts along the line of </a:t>
            </a:r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centres</a:t>
            </a: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So if we can find a vector for the impulse, we can find the direction of the line of </a:t>
            </a:r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centres</a:t>
            </a: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Remember that impulse is equal to change in momentum…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47508" y="4720046"/>
                <a:ext cx="124405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508" y="4720046"/>
                <a:ext cx="1244059" cy="246221"/>
              </a:xfrm>
              <a:prstGeom prst="rect">
                <a:avLst/>
              </a:prstGeom>
              <a:blipFill>
                <a:blip r:embed="rId6"/>
                <a:stretch>
                  <a:fillRect l="-3030" r="-1010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5551716" y="4288972"/>
            <a:ext cx="1319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Impulse on A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634445" y="5151121"/>
                <a:ext cx="272568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=(2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)(3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)−(2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)(5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445" y="5151121"/>
                <a:ext cx="2725683" cy="246221"/>
              </a:xfrm>
              <a:prstGeom prst="rect">
                <a:avLst/>
              </a:prstGeom>
              <a:blipFill>
                <a:blip r:embed="rId7"/>
                <a:stretch>
                  <a:fillRect l="-1869" r="-1869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630090" y="5590904"/>
                <a:ext cx="139153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090" y="5590904"/>
                <a:ext cx="1391535" cy="246221"/>
              </a:xfrm>
              <a:prstGeom prst="rect">
                <a:avLst/>
              </a:prstGeom>
              <a:blipFill>
                <a:blip r:embed="rId8"/>
                <a:stretch>
                  <a:fillRect l="-1802" r="-2703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643153" y="6039396"/>
                <a:ext cx="125284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153" y="6039396"/>
                <a:ext cx="1252843" cy="246221"/>
              </a:xfrm>
              <a:prstGeom prst="rect">
                <a:avLst/>
              </a:prstGeom>
              <a:blipFill>
                <a:blip r:embed="rId9"/>
                <a:stretch>
                  <a:fillRect l="-4040" r="-5051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37"/>
          <p:cNvSpPr/>
          <p:nvPr/>
        </p:nvSpPr>
        <p:spPr>
          <a:xfrm>
            <a:off x="8275320" y="4892040"/>
            <a:ext cx="228600" cy="381000"/>
          </a:xfrm>
          <a:prstGeom prst="arc">
            <a:avLst>
              <a:gd name="adj1" fmla="val 16200000"/>
              <a:gd name="adj2" fmla="val 53378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8451668" y="4924698"/>
            <a:ext cx="1206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US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" name="Arc 39"/>
          <p:cNvSpPr/>
          <p:nvPr/>
        </p:nvSpPr>
        <p:spPr>
          <a:xfrm>
            <a:off x="8236131" y="5314405"/>
            <a:ext cx="228600" cy="381000"/>
          </a:xfrm>
          <a:prstGeom prst="arc">
            <a:avLst>
              <a:gd name="adj1" fmla="val 16200000"/>
              <a:gd name="adj2" fmla="val 53378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8464731" y="5390606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US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Arc 41"/>
          <p:cNvSpPr/>
          <p:nvPr/>
        </p:nvSpPr>
        <p:spPr>
          <a:xfrm>
            <a:off x="6969034" y="5771605"/>
            <a:ext cx="228600" cy="381000"/>
          </a:xfrm>
          <a:prstGeom prst="arc">
            <a:avLst>
              <a:gd name="adj1" fmla="val 16200000"/>
              <a:gd name="adj2" fmla="val 53378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7197634" y="5847806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US" sz="12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29944" y="6400801"/>
                <a:ext cx="41043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line of </a:t>
                </a:r>
                <a:r>
                  <a:rPr lang="en-US" sz="1400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centres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in the direction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944" y="6400801"/>
                <a:ext cx="4104393" cy="307777"/>
              </a:xfrm>
              <a:prstGeom prst="rect">
                <a:avLst/>
              </a:prstGeom>
              <a:blipFill>
                <a:blip r:embed="rId10"/>
                <a:stretch>
                  <a:fillRect l="-308" t="-4167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867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5" grpId="0" animBg="1"/>
      <p:bldP spid="26" grpId="0" animBg="1"/>
      <p:bldP spid="27" grpId="0"/>
      <p:bldP spid="29" grpId="0"/>
      <p:bldP spid="5" grpId="0"/>
      <p:bldP spid="34" grpId="0"/>
      <p:bldP spid="35" grpId="0"/>
      <p:bldP spid="36" grpId="0"/>
      <p:bldP spid="37" grpId="0"/>
      <p:bldP spid="38" grpId="0" animBg="1"/>
      <p:bldP spid="39" grpId="0"/>
      <p:bldP spid="40" grpId="0" animBg="1"/>
      <p:bldP spid="41" grpId="0"/>
      <p:bldP spid="42" grpId="0" animBg="1"/>
      <p:bldP spid="43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omic Sans MS" pitchFamily="66" charset="0"/>
              </a:rPr>
              <a:t>Elastic Collisions in two dimensions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73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15589" y="1576252"/>
                <a:ext cx="3683725" cy="4185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involving the oblique impact of two smooth spheres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Two small smooth spheres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have equal radii. The mass of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kg and the mass of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4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kg. The spheres are moving on a smooth horizontal plane and they collide. Immediately before the collision the velocity of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400" b="1" i="1"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the velocity of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Immediately after the collision the velocity of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1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Find:</a:t>
                </a:r>
              </a:p>
              <a:p>
                <a:pPr algn="ctr"/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speed of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immediately after the collision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A unit vector parallel to the line of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centres</a:t>
                </a:r>
                <a:r>
                  <a:rPr lang="en-US" sz="1400" dirty="0">
                    <a:latin typeface="Comic Sans MS" panose="030F0702030302020204" pitchFamily="66" charset="0"/>
                  </a:rPr>
                  <a:t> of the spheres at the instant of collision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589" y="1576252"/>
                <a:ext cx="3683725" cy="4185761"/>
              </a:xfrm>
              <a:prstGeom prst="rect">
                <a:avLst/>
              </a:prstGeom>
              <a:blipFill>
                <a:blip r:embed="rId2"/>
                <a:stretch>
                  <a:fillRect l="-687" r="-1718" b="-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524001" y="0"/>
                <a:ext cx="29035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290355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901346" y="32658"/>
                <a:ext cx="2766655" cy="475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>
                          <a:latin typeface="Cambria Math"/>
                        </a:rPr>
                        <m:t>𝑒</m:t>
                      </m:r>
                      <m:r>
                        <a:rPr lang="en-GB" sz="1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i="1">
                              <a:latin typeface="Cambria Math"/>
                            </a:rPr>
                            <m:t>𝑠𝑝𝑒𝑒𝑑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𝑠𝑒𝑝𝑎𝑟𝑎𝑡𝑖𝑜𝑛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𝑝𝑎𝑟𝑡𝑖𝑐𝑙𝑒𝑠</m:t>
                          </m:r>
                        </m:num>
                        <m:den>
                          <m:r>
                            <a:rPr lang="en-GB" sz="1200" i="1">
                              <a:latin typeface="Cambria Math"/>
                            </a:rPr>
                            <m:t>𝑠𝑝𝑒𝑒𝑑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𝑎𝑝𝑝𝑟𝑜𝑎𝑐h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𝑝𝑎𝑟𝑡𝑖𝑐𝑙𝑒𝑠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346" y="32658"/>
                <a:ext cx="2766655" cy="475771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029891" y="4765766"/>
                <a:ext cx="838200" cy="333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891" y="4765766"/>
                <a:ext cx="838200" cy="333168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69281" y="1584960"/>
                <a:ext cx="46728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line of </a:t>
                </a:r>
                <a:r>
                  <a:rPr lang="en-US" sz="1600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centres</a:t>
                </a:r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in the direction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81" y="1584960"/>
                <a:ext cx="4672882" cy="338554"/>
              </a:xfrm>
              <a:prstGeom prst="rect">
                <a:avLst/>
              </a:prstGeom>
              <a:blipFill>
                <a:blip r:embed="rId6"/>
                <a:stretch>
                  <a:fillRect l="-271" t="-3704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 flipV="1">
            <a:off x="5948250" y="2775244"/>
            <a:ext cx="1441269" cy="2177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551318" y="2463912"/>
                <a:ext cx="20247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318" y="2463912"/>
                <a:ext cx="202474" cy="2154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428708" y="3302112"/>
                <a:ext cx="230777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708" y="3302112"/>
                <a:ext cx="230777" cy="215444"/>
              </a:xfrm>
              <a:prstGeom prst="rect">
                <a:avLst/>
              </a:prstGeom>
              <a:blipFill>
                <a:blip r:embed="rId8"/>
                <a:stretch>
                  <a:fillRect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Arrow Connector 45"/>
          <p:cNvCxnSpPr/>
          <p:nvPr/>
        </p:nvCxnSpPr>
        <p:spPr>
          <a:xfrm rot="5400000" flipV="1">
            <a:off x="6649290" y="3493701"/>
            <a:ext cx="1441269" cy="2177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941718" y="2781776"/>
            <a:ext cx="1421674" cy="143038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A4AEE5C-AC04-4A96-A141-1E534C9DD7E6}"/>
                  </a:ext>
                </a:extLst>
              </p:cNvPr>
              <p:cNvSpPr txBox="1"/>
              <p:nvPr/>
            </p:nvSpPr>
            <p:spPr>
              <a:xfrm>
                <a:off x="6322380" y="3484486"/>
                <a:ext cx="257378" cy="240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A4AEE5C-AC04-4A96-A141-1E534C9DD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380" y="3484486"/>
                <a:ext cx="257378" cy="240835"/>
              </a:xfrm>
              <a:prstGeom prst="rect">
                <a:avLst/>
              </a:prstGeom>
              <a:blipFill>
                <a:blip r:embed="rId9"/>
                <a:stretch>
                  <a:fillRect r="-14286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31">
            <a:extLst>
              <a:ext uri="{FF2B5EF4-FFF2-40B4-BE49-F238E27FC236}">
                <a16:creationId xmlns:a16="http://schemas.microsoft.com/office/drawing/2014/main" id="{9729EEEE-A826-447A-8D7E-AAD292B9B525}"/>
              </a:ext>
            </a:extLst>
          </p:cNvPr>
          <p:cNvCxnSpPr/>
          <p:nvPr/>
        </p:nvCxnSpPr>
        <p:spPr>
          <a:xfrm flipV="1">
            <a:off x="8470988" y="2794479"/>
            <a:ext cx="1441269" cy="2177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43">
                <a:extLst>
                  <a:ext uri="{FF2B5EF4-FFF2-40B4-BE49-F238E27FC236}">
                    <a16:creationId xmlns:a16="http://schemas.microsoft.com/office/drawing/2014/main" id="{5BD117A6-8176-443B-9297-AF37A8647DF6}"/>
                  </a:ext>
                </a:extLst>
              </p:cNvPr>
              <p:cNvSpPr txBox="1"/>
              <p:nvPr/>
            </p:nvSpPr>
            <p:spPr>
              <a:xfrm>
                <a:off x="9082934" y="2252328"/>
                <a:ext cx="202474" cy="4449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43">
                <a:extLst>
                  <a:ext uri="{FF2B5EF4-FFF2-40B4-BE49-F238E27FC236}">
                    <a16:creationId xmlns:a16="http://schemas.microsoft.com/office/drawing/2014/main" id="{5BD117A6-8176-443B-9297-AF37A8647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2934" y="2252328"/>
                <a:ext cx="202474" cy="444994"/>
              </a:xfrm>
              <a:prstGeom prst="rect">
                <a:avLst/>
              </a:prstGeom>
              <a:blipFill>
                <a:blip r:embed="rId10"/>
                <a:stretch>
                  <a:fillRect r="-7058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44">
                <a:extLst>
                  <a:ext uri="{FF2B5EF4-FFF2-40B4-BE49-F238E27FC236}">
                    <a16:creationId xmlns:a16="http://schemas.microsoft.com/office/drawing/2014/main" id="{C8E62CE1-0943-4D6E-96FE-67D6F95EFEDF}"/>
                  </a:ext>
                </a:extLst>
              </p:cNvPr>
              <p:cNvSpPr txBox="1"/>
              <p:nvPr/>
            </p:nvSpPr>
            <p:spPr>
              <a:xfrm>
                <a:off x="9986956" y="3294714"/>
                <a:ext cx="230777" cy="4449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TextBox 44">
                <a:extLst>
                  <a:ext uri="{FF2B5EF4-FFF2-40B4-BE49-F238E27FC236}">
                    <a16:creationId xmlns:a16="http://schemas.microsoft.com/office/drawing/2014/main" id="{C8E62CE1-0943-4D6E-96FE-67D6F95EFE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6956" y="3294714"/>
                <a:ext cx="230777" cy="444994"/>
              </a:xfrm>
              <a:prstGeom prst="rect">
                <a:avLst/>
              </a:prstGeom>
              <a:blipFill>
                <a:blip r:embed="rId11"/>
                <a:stretch>
                  <a:fillRect r="-55000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45">
            <a:extLst>
              <a:ext uri="{FF2B5EF4-FFF2-40B4-BE49-F238E27FC236}">
                <a16:creationId xmlns:a16="http://schemas.microsoft.com/office/drawing/2014/main" id="{907870ED-F9D1-40EA-B676-9C2A61CA3FC9}"/>
              </a:ext>
            </a:extLst>
          </p:cNvPr>
          <p:cNvCxnSpPr/>
          <p:nvPr/>
        </p:nvCxnSpPr>
        <p:spPr>
          <a:xfrm rot="5400000" flipV="1">
            <a:off x="9172028" y="3512936"/>
            <a:ext cx="1441269" cy="2177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46">
            <a:extLst>
              <a:ext uri="{FF2B5EF4-FFF2-40B4-BE49-F238E27FC236}">
                <a16:creationId xmlns:a16="http://schemas.microsoft.com/office/drawing/2014/main" id="{090A5910-1581-42B9-8C2E-E2D8E208EFA9}"/>
              </a:ext>
            </a:extLst>
          </p:cNvPr>
          <p:cNvCxnSpPr/>
          <p:nvPr/>
        </p:nvCxnSpPr>
        <p:spPr>
          <a:xfrm>
            <a:off x="8464456" y="2801011"/>
            <a:ext cx="1421674" cy="143038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10EB4AD7-8A38-42B8-988E-C8F9ADFC29B5}"/>
                  </a:ext>
                </a:extLst>
              </p:cNvPr>
              <p:cNvSpPr txBox="1"/>
              <p:nvPr/>
            </p:nvSpPr>
            <p:spPr>
              <a:xfrm>
                <a:off x="8978283" y="3521476"/>
                <a:ext cx="1394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10EB4AD7-8A38-42B8-988E-C8F9ADFC2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283" y="3521476"/>
                <a:ext cx="139462" cy="215444"/>
              </a:xfrm>
              <a:prstGeom prst="rect">
                <a:avLst/>
              </a:prstGeom>
              <a:blipFill>
                <a:blip r:embed="rId12"/>
                <a:stretch>
                  <a:fillRect l="-25000" r="-16667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E92082A-5850-450E-83A1-AFCE4068EBA3}"/>
                  </a:ext>
                </a:extLst>
              </p:cNvPr>
              <p:cNvSpPr txBox="1"/>
              <p:nvPr/>
            </p:nvSpPr>
            <p:spPr>
              <a:xfrm>
                <a:off x="6175899" y="4607511"/>
                <a:ext cx="3826276" cy="553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each side by the magnitude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 to find a parallel unit vector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E92082A-5850-450E-83A1-AFCE4068E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899" y="4607511"/>
                <a:ext cx="3826276" cy="553485"/>
              </a:xfrm>
              <a:prstGeom prst="rect">
                <a:avLst/>
              </a:prstGeom>
              <a:blipFill>
                <a:blip r:embed="rId13"/>
                <a:stretch>
                  <a:fillRect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5">
            <a:extLst>
              <a:ext uri="{FF2B5EF4-FFF2-40B4-BE49-F238E27FC236}">
                <a16:creationId xmlns:a16="http://schemas.microsoft.com/office/drawing/2014/main" id="{DB1F7B3D-A7F8-4CE1-B6F3-560A814611FD}"/>
              </a:ext>
            </a:extLst>
          </p:cNvPr>
          <p:cNvSpPr/>
          <p:nvPr/>
        </p:nvSpPr>
        <p:spPr>
          <a:xfrm rot="16200000" flipH="1">
            <a:off x="7862286" y="3233323"/>
            <a:ext cx="490491" cy="2120283"/>
          </a:xfrm>
          <a:prstGeom prst="arc">
            <a:avLst>
              <a:gd name="adj1" fmla="val 16200000"/>
              <a:gd name="adj2" fmla="val 53378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5">
                <a:extLst>
                  <a:ext uri="{FF2B5EF4-FFF2-40B4-BE49-F238E27FC236}">
                    <a16:creationId xmlns:a16="http://schemas.microsoft.com/office/drawing/2014/main" id="{67970DDA-67B7-429D-BCB8-A03CA480E5E0}"/>
                  </a:ext>
                </a:extLst>
              </p:cNvPr>
              <p:cNvSpPr txBox="1"/>
              <p:nvPr/>
            </p:nvSpPr>
            <p:spPr>
              <a:xfrm>
                <a:off x="5803294" y="5341694"/>
                <a:ext cx="4475905" cy="968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unit vector parallel to the line of </a:t>
                </a:r>
                <a:r>
                  <a:rPr lang="en-US" sz="1400" dirty="0" err="1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centres</a:t>
                </a: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is:</a:t>
                </a:r>
              </a:p>
              <a:p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5">
                <a:extLst>
                  <a:ext uri="{FF2B5EF4-FFF2-40B4-BE49-F238E27FC236}">
                    <a16:creationId xmlns:a16="http://schemas.microsoft.com/office/drawing/2014/main" id="{67970DDA-67B7-429D-BCB8-A03CA480E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294" y="5341694"/>
                <a:ext cx="4475905" cy="968214"/>
              </a:xfrm>
              <a:prstGeom prst="rect">
                <a:avLst/>
              </a:prstGeom>
              <a:blipFill>
                <a:blip r:embed="rId14"/>
                <a:stretch>
                  <a:fillRect l="-283" t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577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4" grpId="0"/>
      <p:bldP spid="45" grpId="0"/>
      <p:bldP spid="5" grpId="0"/>
      <p:bldP spid="17" grpId="0"/>
      <p:bldP spid="18" grpId="0"/>
      <p:bldP spid="21" grpId="0"/>
      <p:bldP spid="8" grpId="0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omic Sans MS" pitchFamily="66" charset="0"/>
              </a:rPr>
              <a:t>Elastic Collisions in two dimensions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73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15589" y="1576251"/>
                <a:ext cx="3683725" cy="3197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involving the oblique impact of two smooth spheres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A smooth sphere A, of mass 2kg and moving with speed 6ms</a:t>
                </a:r>
                <a:r>
                  <a:rPr lang="en-US" sz="1400" baseline="30000" dirty="0">
                    <a:latin typeface="Comic Sans MS" panose="030F0702030302020204" pitchFamily="66" charset="0"/>
                  </a:rPr>
                  <a:t>-1</a:t>
                </a:r>
                <a:r>
                  <a:rPr lang="en-US" sz="1400" dirty="0">
                    <a:latin typeface="Comic Sans MS" panose="030F0702030302020204" pitchFamily="66" charset="0"/>
                  </a:rPr>
                  <a:t> collides obliquely with a smooth sphere B of mass 4kg. Just before the impact B is stationary and the velocity of A makes an angle of 60˚ with the lines of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centres</a:t>
                </a:r>
                <a:r>
                  <a:rPr lang="en-US" sz="1400" dirty="0">
                    <a:latin typeface="Comic Sans MS" panose="030F0702030302020204" pitchFamily="66" charset="0"/>
                  </a:rPr>
                  <a:t> of the two spheres. The coefficient of restitution between the spheres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Find the magnitudes and directions of the velocities of A and B immediately after the impact.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589" y="1576251"/>
                <a:ext cx="3683725" cy="3197286"/>
              </a:xfrm>
              <a:prstGeom prst="rect">
                <a:avLst/>
              </a:prstGeom>
              <a:blipFill>
                <a:blip r:embed="rId2"/>
                <a:stretch>
                  <a:fillRect r="-1375" b="-1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76400" y="4975785"/>
                <a:ext cx="3653246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For these questions you should always start by drawing ‘before’ and ‘after’ diagrams…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You will then need to use two formulae you already know, to find the values of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𝑣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𝑤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975785"/>
                <a:ext cx="3653246" cy="1600438"/>
              </a:xfrm>
              <a:prstGeom prst="rect">
                <a:avLst/>
              </a:prstGeom>
              <a:blipFill>
                <a:blip r:embed="rId3"/>
                <a:stretch>
                  <a:fillRect t="-787" r="-1042" b="-3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>
            <a:spLocks noChangeAspect="1"/>
          </p:cNvSpPr>
          <p:nvPr/>
        </p:nvSpPr>
        <p:spPr>
          <a:xfrm>
            <a:off x="6096000" y="2133600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867400" y="1981201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1" y="1447801"/>
            <a:ext cx="78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Before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1601" y="1447801"/>
            <a:ext cx="78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After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239000" y="2133600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610600" y="2133601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9753600" y="2133601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7010400" y="1981201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B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715000" y="2362200"/>
            <a:ext cx="6096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715000" y="2362201"/>
            <a:ext cx="0" cy="7620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486400" y="2133601"/>
                <a:ext cx="6011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133601"/>
                <a:ext cx="601126" cy="215444"/>
              </a:xfrm>
              <a:prstGeom prst="rect">
                <a:avLst/>
              </a:prstGeom>
              <a:blipFill>
                <a:blip r:embed="rId4"/>
                <a:stretch>
                  <a:fillRect l="-6383" r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 rot="16200000">
                <a:off x="5303980" y="2620822"/>
                <a:ext cx="580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303980" y="2620822"/>
                <a:ext cx="580287" cy="215444"/>
              </a:xfrm>
              <a:prstGeom prst="rect">
                <a:avLst/>
              </a:prstGeom>
              <a:blipFill>
                <a:blip r:embed="rId5"/>
                <a:stretch>
                  <a:fillRect t="-652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>
            <a:off x="5867400" y="2362200"/>
            <a:ext cx="2057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382000" y="1981202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25000" y="1981202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B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867400" y="2438401"/>
                <a:ext cx="253274" cy="188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438401"/>
                <a:ext cx="253274" cy="188834"/>
              </a:xfrm>
              <a:prstGeom prst="rect">
                <a:avLst/>
              </a:prstGeom>
              <a:blipFill>
                <a:blip r:embed="rId6"/>
                <a:stretch>
                  <a:fillRect l="-9524" r="-476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5715000" y="2362201"/>
            <a:ext cx="623656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019801" y="2743201"/>
                <a:ext cx="59939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6 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1" y="2743201"/>
                <a:ext cx="599395" cy="215444"/>
              </a:xfrm>
              <a:prstGeom prst="rect">
                <a:avLst/>
              </a:prstGeom>
              <a:blipFill>
                <a:blip r:embed="rId7"/>
                <a:stretch>
                  <a:fillRect l="-6250" t="-11765" r="-2083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>
          <a:xfrm>
            <a:off x="8382000" y="2362201"/>
            <a:ext cx="2057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8839200" y="1600201"/>
            <a:ext cx="0" cy="7620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 rot="16200000">
                <a:off x="8428180" y="1706422"/>
                <a:ext cx="580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428180" y="1706422"/>
                <a:ext cx="580287" cy="215444"/>
              </a:xfrm>
              <a:prstGeom prst="rect">
                <a:avLst/>
              </a:prstGeom>
              <a:blipFill>
                <a:blip r:embed="rId8"/>
                <a:stretch>
                  <a:fillRect t="-652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144000" y="2133601"/>
                <a:ext cx="14311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2133601"/>
                <a:ext cx="143116" cy="215444"/>
              </a:xfrm>
              <a:prstGeom prst="rect">
                <a:avLst/>
              </a:prstGeom>
              <a:blipFill>
                <a:blip r:embed="rId9"/>
                <a:stretch>
                  <a:fillRect l="-18182" r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>
            <a:off x="8839200" y="2362201"/>
            <a:ext cx="533400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9982200" y="2362201"/>
            <a:ext cx="533400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0363200" y="2133601"/>
                <a:ext cx="1783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0" y="2133601"/>
                <a:ext cx="178382" cy="215444"/>
              </a:xfrm>
              <a:prstGeom prst="rect">
                <a:avLst/>
              </a:prstGeom>
              <a:blipFill>
                <a:blip r:embed="rId10"/>
                <a:stretch>
                  <a:fillRect l="-14286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524001" y="0"/>
                <a:ext cx="29035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2903551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901346" y="32658"/>
                <a:ext cx="2766655" cy="475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>
                          <a:latin typeface="Cambria Math"/>
                        </a:rPr>
                        <m:t>𝑒</m:t>
                      </m:r>
                      <m:r>
                        <a:rPr lang="en-GB" sz="1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i="1">
                              <a:latin typeface="Cambria Math"/>
                            </a:rPr>
                            <m:t>𝑠𝑝𝑒𝑒𝑑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𝑠𝑒𝑝𝑎𝑟𝑎𝑡𝑖𝑜𝑛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𝑝𝑎𝑟𝑡𝑖𝑐𝑙𝑒𝑠</m:t>
                          </m:r>
                        </m:num>
                        <m:den>
                          <m:r>
                            <a:rPr lang="en-GB" sz="1200" i="1">
                              <a:latin typeface="Cambria Math"/>
                            </a:rPr>
                            <m:t>𝑠𝑝𝑒𝑒𝑑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𝑎𝑝𝑝𝑟𝑜𝑎𝑐h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𝑝𝑎𝑟𝑡𝑖𝑐𝑙𝑒𝑠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346" y="32658"/>
                <a:ext cx="2766655" cy="475771"/>
              </a:xfrm>
              <a:prstGeom prst="rect">
                <a:avLst/>
              </a:prstGeom>
              <a:blipFill>
                <a:blip r:embed="rId12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638800" y="4572001"/>
                <a:ext cx="25819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572001"/>
                <a:ext cx="2581924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5334000" y="3352801"/>
            <a:ext cx="5257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You only need to consider the </a:t>
            </a:r>
            <a:r>
              <a:rPr lang="en-US" sz="1400" u="sng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parallel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velocities here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reason is that the perpendicular component is </a:t>
            </a:r>
            <a:r>
              <a:rPr lang="en-US" sz="1400" u="sng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identical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in both situations for both particles, so it would be cancelled out if we put it into the equations anyway!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410200" y="5029201"/>
                <a:ext cx="3048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+0=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+(4)(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5029201"/>
                <a:ext cx="3048000" cy="307777"/>
              </a:xfrm>
              <a:prstGeom prst="rect">
                <a:avLst/>
              </a:prstGeom>
              <a:blipFill>
                <a:blip r:embed="rId1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553200" y="2514600"/>
                <a:ext cx="35253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2514600"/>
                <a:ext cx="352532" cy="215444"/>
              </a:xfrm>
              <a:prstGeom prst="rect">
                <a:avLst/>
              </a:prstGeom>
              <a:blipFill>
                <a:blip r:embed="rId15"/>
                <a:stretch>
                  <a:fillRect l="-21429" r="-14286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696200" y="2514600"/>
                <a:ext cx="35253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2514600"/>
                <a:ext cx="352532" cy="215444"/>
              </a:xfrm>
              <a:prstGeom prst="rect">
                <a:avLst/>
              </a:prstGeom>
              <a:blipFill>
                <a:blip r:embed="rId16"/>
                <a:stretch>
                  <a:fillRect l="-17241" r="-1379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9067800" y="2514600"/>
                <a:ext cx="35253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800" y="2514600"/>
                <a:ext cx="352532" cy="215444"/>
              </a:xfrm>
              <a:prstGeom prst="rect">
                <a:avLst/>
              </a:prstGeom>
              <a:blipFill>
                <a:blip r:embed="rId15"/>
                <a:stretch>
                  <a:fillRect l="-17241" r="-1379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210800" y="2514600"/>
                <a:ext cx="35253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800" y="2514600"/>
                <a:ext cx="352532" cy="215444"/>
              </a:xfrm>
              <a:prstGeom prst="rect">
                <a:avLst/>
              </a:prstGeom>
              <a:blipFill>
                <a:blip r:embed="rId16"/>
                <a:stretch>
                  <a:fillRect l="-21429" r="-14286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019800" y="5486401"/>
                <a:ext cx="1828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60=2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5486401"/>
                <a:ext cx="1828800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553200" y="5943601"/>
                <a:ext cx="1371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6=2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5943601"/>
                <a:ext cx="1371600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477000" y="6400801"/>
                <a:ext cx="1447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3=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6400801"/>
                <a:ext cx="1447800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Arc 64"/>
          <p:cNvSpPr/>
          <p:nvPr/>
        </p:nvSpPr>
        <p:spPr>
          <a:xfrm>
            <a:off x="8229601" y="4800601"/>
            <a:ext cx="253301" cy="378825"/>
          </a:xfrm>
          <a:prstGeom prst="arc">
            <a:avLst>
              <a:gd name="adj1" fmla="val 16200000"/>
              <a:gd name="adj2" fmla="val 53378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TextBox 65"/>
          <p:cNvSpPr txBox="1"/>
          <p:nvPr/>
        </p:nvSpPr>
        <p:spPr>
          <a:xfrm>
            <a:off x="8458200" y="4800601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</a:t>
            </a:r>
            <a:endParaRPr lang="en-GB" sz="14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7" name="Arc 66"/>
          <p:cNvSpPr/>
          <p:nvPr/>
        </p:nvSpPr>
        <p:spPr>
          <a:xfrm>
            <a:off x="8229601" y="5257801"/>
            <a:ext cx="253301" cy="378825"/>
          </a:xfrm>
          <a:prstGeom prst="arc">
            <a:avLst>
              <a:gd name="adj1" fmla="val 16200000"/>
              <a:gd name="adj2" fmla="val 53378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Arc 67"/>
          <p:cNvSpPr/>
          <p:nvPr/>
        </p:nvSpPr>
        <p:spPr>
          <a:xfrm>
            <a:off x="7696201" y="5715001"/>
            <a:ext cx="253301" cy="378825"/>
          </a:xfrm>
          <a:prstGeom prst="arc">
            <a:avLst>
              <a:gd name="adj1" fmla="val 16200000"/>
              <a:gd name="adj2" fmla="val 53378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Arc 68"/>
          <p:cNvSpPr/>
          <p:nvPr/>
        </p:nvSpPr>
        <p:spPr>
          <a:xfrm>
            <a:off x="7696201" y="6172201"/>
            <a:ext cx="253301" cy="378825"/>
          </a:xfrm>
          <a:prstGeom prst="arc">
            <a:avLst>
              <a:gd name="adj1" fmla="val 16200000"/>
              <a:gd name="adj2" fmla="val 53378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8458200" y="5334001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4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924800" y="5715001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Cos60 = 0.5</a:t>
            </a:r>
            <a:endParaRPr lang="en-GB" sz="14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924800" y="6172201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Divide by 2</a:t>
            </a:r>
            <a:endParaRPr lang="en-GB" sz="14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7010400" y="2971801"/>
                <a:ext cx="1447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3=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2971801"/>
                <a:ext cx="1447800" cy="3077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222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1" grpId="0"/>
      <p:bldP spid="14" grpId="0" animBg="1"/>
      <p:bldP spid="15" grpId="0" animBg="1"/>
      <p:bldP spid="16" grpId="0" animBg="1"/>
      <p:bldP spid="17" grpId="0"/>
      <p:bldP spid="23" grpId="0"/>
      <p:bldP spid="24" grpId="0"/>
      <p:bldP spid="32" grpId="0"/>
      <p:bldP spid="33" grpId="0"/>
      <p:bldP spid="35" grpId="0"/>
      <p:bldP spid="40" grpId="0"/>
      <p:bldP spid="43" grpId="0"/>
      <p:bldP spid="44" grpId="0"/>
      <p:bldP spid="48" grpId="0"/>
      <p:bldP spid="51" grpId="0"/>
      <p:bldP spid="52" grpId="0"/>
      <p:bldP spid="55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 animBg="1"/>
      <p:bldP spid="66" grpId="0"/>
      <p:bldP spid="67" grpId="0" animBg="1"/>
      <p:bldP spid="68" grpId="0" animBg="1"/>
      <p:bldP spid="69" grpId="0" animBg="1"/>
      <p:bldP spid="70" grpId="0"/>
      <p:bldP spid="71" grpId="0"/>
      <p:bldP spid="72" grpId="0"/>
      <p:bldP spid="7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79275" y="-5437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5C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>
            <a:off x="1679275" y="173427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2290835" y="2642522"/>
            <a:ext cx="7344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Q1-3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Q4-7</a:t>
            </a:r>
            <a:endParaRPr lang="en-US" sz="2400" dirty="0"/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</a:t>
            </a:r>
            <a:r>
              <a:rPr lang="en-US" sz="2400" dirty="0" smtClean="0"/>
              <a:t>Q8-13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</a:t>
            </a:r>
            <a:r>
              <a:rPr lang="en-US" sz="2400" dirty="0" smtClean="0"/>
              <a:t>Q14- 16 </a:t>
            </a:r>
            <a:r>
              <a:rPr lang="en-US" sz="2400" dirty="0"/>
              <a:t>&amp; challenge</a:t>
            </a:r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679275" y="67093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Further Mechanics 1</a:t>
            </a:r>
          </a:p>
          <a:p>
            <a:r>
              <a:rPr lang="en-GB" sz="2400" dirty="0"/>
              <a:t>Pages </a:t>
            </a:r>
            <a:r>
              <a:rPr lang="en-GB" sz="2400" dirty="0" smtClean="0"/>
              <a:t>99-101 questions 15 - 18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98527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omic Sans MS" pitchFamily="66" charset="0"/>
              </a:rPr>
              <a:t>Elastic Collisions in two dimensions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73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15589" y="1576251"/>
                <a:ext cx="3683725" cy="3197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involving the oblique impact of two smooth spheres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A smooth sphere A, of mass 2kg and moving with speed 6ms</a:t>
                </a:r>
                <a:r>
                  <a:rPr lang="en-US" sz="1400" baseline="30000" dirty="0">
                    <a:latin typeface="Comic Sans MS" panose="030F0702030302020204" pitchFamily="66" charset="0"/>
                  </a:rPr>
                  <a:t>-1</a:t>
                </a:r>
                <a:r>
                  <a:rPr lang="en-US" sz="1400" dirty="0">
                    <a:latin typeface="Comic Sans MS" panose="030F0702030302020204" pitchFamily="66" charset="0"/>
                  </a:rPr>
                  <a:t> collides obliquely with a smooth sphere B of mass 4kg. Just before the impact B is stationary and the velocity of A makes an angle of 60˚ with the lines of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centres</a:t>
                </a:r>
                <a:r>
                  <a:rPr lang="en-US" sz="1400" dirty="0">
                    <a:latin typeface="Comic Sans MS" panose="030F0702030302020204" pitchFamily="66" charset="0"/>
                  </a:rPr>
                  <a:t> of the two spheres. The coefficient of restitution between the spheres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Find the magnitudes and directions of the velocities of A and B immediately after the impact.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589" y="1576251"/>
                <a:ext cx="3683725" cy="3197286"/>
              </a:xfrm>
              <a:prstGeom prst="rect">
                <a:avLst/>
              </a:prstGeom>
              <a:blipFill>
                <a:blip r:embed="rId2"/>
                <a:stretch>
                  <a:fillRect r="-1375" b="-1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>
            <a:spLocks noChangeAspect="1"/>
          </p:cNvSpPr>
          <p:nvPr/>
        </p:nvSpPr>
        <p:spPr>
          <a:xfrm>
            <a:off x="6096000" y="2133600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867400" y="1981201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1" y="1447801"/>
            <a:ext cx="78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Before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1601" y="1447801"/>
            <a:ext cx="78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After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239000" y="2133600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610600" y="2133601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9753600" y="2133601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7010400" y="1981201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B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715000" y="2362200"/>
            <a:ext cx="6096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715000" y="2362201"/>
            <a:ext cx="0" cy="7620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486400" y="2133601"/>
                <a:ext cx="6011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133601"/>
                <a:ext cx="601126" cy="215444"/>
              </a:xfrm>
              <a:prstGeom prst="rect">
                <a:avLst/>
              </a:prstGeom>
              <a:blipFill>
                <a:blip r:embed="rId3"/>
                <a:stretch>
                  <a:fillRect l="-6383" r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 rot="16200000">
                <a:off x="5303980" y="2620822"/>
                <a:ext cx="580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303980" y="2620822"/>
                <a:ext cx="580287" cy="215444"/>
              </a:xfrm>
              <a:prstGeom prst="rect">
                <a:avLst/>
              </a:prstGeom>
              <a:blipFill>
                <a:blip r:embed="rId4"/>
                <a:stretch>
                  <a:fillRect t="-652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>
            <a:off x="5867400" y="2362200"/>
            <a:ext cx="2057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382000" y="1981202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25000" y="1981202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B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867400" y="2438401"/>
                <a:ext cx="253274" cy="188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438401"/>
                <a:ext cx="253274" cy="188834"/>
              </a:xfrm>
              <a:prstGeom prst="rect">
                <a:avLst/>
              </a:prstGeom>
              <a:blipFill>
                <a:blip r:embed="rId5"/>
                <a:stretch>
                  <a:fillRect l="-9524" r="-476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5715000" y="2362201"/>
            <a:ext cx="623656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019801" y="2743201"/>
                <a:ext cx="59939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6 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1" y="2743201"/>
                <a:ext cx="599395" cy="215444"/>
              </a:xfrm>
              <a:prstGeom prst="rect">
                <a:avLst/>
              </a:prstGeom>
              <a:blipFill>
                <a:blip r:embed="rId6"/>
                <a:stretch>
                  <a:fillRect l="-6250" t="-11765" r="-2083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>
          <a:xfrm>
            <a:off x="8382000" y="2362201"/>
            <a:ext cx="2057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8839200" y="1600201"/>
            <a:ext cx="0" cy="7620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 rot="16200000">
                <a:off x="8428180" y="1706422"/>
                <a:ext cx="580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428180" y="1706422"/>
                <a:ext cx="580287" cy="215444"/>
              </a:xfrm>
              <a:prstGeom prst="rect">
                <a:avLst/>
              </a:prstGeom>
              <a:blipFill>
                <a:blip r:embed="rId7"/>
                <a:stretch>
                  <a:fillRect t="-652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144000" y="2133601"/>
                <a:ext cx="14311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2133601"/>
                <a:ext cx="143116" cy="215444"/>
              </a:xfrm>
              <a:prstGeom prst="rect">
                <a:avLst/>
              </a:prstGeom>
              <a:blipFill>
                <a:blip r:embed="rId8"/>
                <a:stretch>
                  <a:fillRect l="-18182" r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>
            <a:off x="8839200" y="2362201"/>
            <a:ext cx="533400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9982200" y="2362201"/>
            <a:ext cx="533400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0363200" y="2133601"/>
                <a:ext cx="1783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0" y="2133601"/>
                <a:ext cx="178382" cy="215444"/>
              </a:xfrm>
              <a:prstGeom prst="rect">
                <a:avLst/>
              </a:prstGeom>
              <a:blipFill>
                <a:blip r:embed="rId9"/>
                <a:stretch>
                  <a:fillRect l="-14286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524001" y="0"/>
                <a:ext cx="29035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2903551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901346" y="32658"/>
                <a:ext cx="2766655" cy="475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>
                          <a:latin typeface="Cambria Math"/>
                        </a:rPr>
                        <m:t>𝑒</m:t>
                      </m:r>
                      <m:r>
                        <a:rPr lang="en-GB" sz="1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i="1">
                              <a:latin typeface="Cambria Math"/>
                            </a:rPr>
                            <m:t>𝑠𝑝𝑒𝑒𝑑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𝑠𝑒𝑝𝑎𝑟𝑎𝑡𝑖𝑜𝑛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𝑝𝑎𝑟𝑡𝑖𝑐𝑙𝑒𝑠</m:t>
                          </m:r>
                        </m:num>
                        <m:den>
                          <m:r>
                            <a:rPr lang="en-GB" sz="1200" i="1">
                              <a:latin typeface="Cambria Math"/>
                            </a:rPr>
                            <m:t>𝑠𝑝𝑒𝑒𝑑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𝑎𝑝𝑝𝑟𝑜𝑎𝑐h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𝑝𝑎𝑟𝑡𝑖𝑐𝑙𝑒𝑠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346" y="32658"/>
                <a:ext cx="2766655" cy="475771"/>
              </a:xfrm>
              <a:prstGeom prst="rect">
                <a:avLst/>
              </a:prstGeom>
              <a:blipFill>
                <a:blip r:embed="rId11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553200" y="2514600"/>
                <a:ext cx="35253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2514600"/>
                <a:ext cx="352532" cy="215444"/>
              </a:xfrm>
              <a:prstGeom prst="rect">
                <a:avLst/>
              </a:prstGeom>
              <a:blipFill>
                <a:blip r:embed="rId12"/>
                <a:stretch>
                  <a:fillRect l="-21429" r="-14286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696200" y="2514600"/>
                <a:ext cx="35253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2514600"/>
                <a:ext cx="352532" cy="215444"/>
              </a:xfrm>
              <a:prstGeom prst="rect">
                <a:avLst/>
              </a:prstGeom>
              <a:blipFill>
                <a:blip r:embed="rId13"/>
                <a:stretch>
                  <a:fillRect l="-17241" r="-1379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9067800" y="2514600"/>
                <a:ext cx="35253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800" y="2514600"/>
                <a:ext cx="352532" cy="215444"/>
              </a:xfrm>
              <a:prstGeom prst="rect">
                <a:avLst/>
              </a:prstGeom>
              <a:blipFill>
                <a:blip r:embed="rId12"/>
                <a:stretch>
                  <a:fillRect l="-17241" r="-1379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210800" y="2514600"/>
                <a:ext cx="35253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800" y="2514600"/>
                <a:ext cx="352532" cy="215444"/>
              </a:xfrm>
              <a:prstGeom prst="rect">
                <a:avLst/>
              </a:prstGeom>
              <a:blipFill>
                <a:blip r:embed="rId13"/>
                <a:stretch>
                  <a:fillRect l="-21429" r="-14286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7010400" y="2971801"/>
                <a:ext cx="1447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3=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2971801"/>
                <a:ext cx="1447800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638800" y="3505201"/>
                <a:ext cx="3198376" cy="539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/>
                        </a:rPr>
                        <m:t>𝑒</m:t>
                      </m:r>
                      <m:r>
                        <a:rPr lang="en-GB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𝑠𝑝𝑒𝑒𝑑</m:t>
                          </m:r>
                          <m:r>
                            <a:rPr lang="en-GB" sz="1400" i="1">
                              <a:latin typeface="Cambria Math"/>
                            </a:rPr>
                            <m:t> </m:t>
                          </m:r>
                          <m:r>
                            <a:rPr lang="en-GB" sz="1400" i="1">
                              <a:latin typeface="Cambria Math"/>
                            </a:rPr>
                            <m:t>𝑜𝑓</m:t>
                          </m:r>
                          <m:r>
                            <a:rPr lang="en-GB" sz="1400" i="1">
                              <a:latin typeface="Cambria Math"/>
                            </a:rPr>
                            <m:t> </m:t>
                          </m:r>
                          <m:r>
                            <a:rPr lang="en-GB" sz="1400" i="1">
                              <a:latin typeface="Cambria Math"/>
                            </a:rPr>
                            <m:t>𝑠𝑒𝑝𝑎𝑟𝑎𝑡𝑖𝑜𝑛</m:t>
                          </m:r>
                          <m:r>
                            <a:rPr lang="en-GB" sz="1400" i="1">
                              <a:latin typeface="Cambria Math"/>
                            </a:rPr>
                            <m:t> </m:t>
                          </m:r>
                          <m:r>
                            <a:rPr lang="en-GB" sz="1400" i="1">
                              <a:latin typeface="Cambria Math"/>
                            </a:rPr>
                            <m:t>𝑜𝑓</m:t>
                          </m:r>
                          <m:r>
                            <a:rPr lang="en-GB" sz="1400" i="1">
                              <a:latin typeface="Cambria Math"/>
                            </a:rPr>
                            <m:t> </m:t>
                          </m:r>
                          <m:r>
                            <a:rPr lang="en-GB" sz="1400" i="1">
                              <a:latin typeface="Cambria Math"/>
                            </a:rPr>
                            <m:t>𝑝𝑎𝑟𝑡𝑖𝑐𝑙𝑒𝑠</m:t>
                          </m:r>
                        </m:num>
                        <m:den>
                          <m:r>
                            <a:rPr lang="en-GB" sz="1400" i="1">
                              <a:latin typeface="Cambria Math"/>
                            </a:rPr>
                            <m:t>𝑠𝑝𝑒𝑒𝑑</m:t>
                          </m:r>
                          <m:r>
                            <a:rPr lang="en-GB" sz="1400" i="1">
                              <a:latin typeface="Cambria Math"/>
                            </a:rPr>
                            <m:t> </m:t>
                          </m:r>
                          <m:r>
                            <a:rPr lang="en-GB" sz="1400" i="1">
                              <a:latin typeface="Cambria Math"/>
                            </a:rPr>
                            <m:t>𝑜𝑓</m:t>
                          </m:r>
                          <m:r>
                            <a:rPr lang="en-GB" sz="1400" i="1">
                              <a:latin typeface="Cambria Math"/>
                            </a:rPr>
                            <m:t> </m:t>
                          </m:r>
                          <m:r>
                            <a:rPr lang="en-GB" sz="1400" i="1">
                              <a:latin typeface="Cambria Math"/>
                            </a:rPr>
                            <m:t>𝑎𝑝𝑝𝑟𝑜𝑎𝑐h</m:t>
                          </m:r>
                          <m:r>
                            <a:rPr lang="en-GB" sz="1400" i="1">
                              <a:latin typeface="Cambria Math"/>
                            </a:rPr>
                            <m:t> </m:t>
                          </m:r>
                          <m:r>
                            <a:rPr lang="en-GB" sz="1400" i="1">
                              <a:latin typeface="Cambria Math"/>
                            </a:rPr>
                            <m:t>𝑜𝑓</m:t>
                          </m:r>
                          <m:r>
                            <a:rPr lang="en-GB" sz="1400" i="1">
                              <a:latin typeface="Cambria Math"/>
                            </a:rPr>
                            <m:t> </m:t>
                          </m:r>
                          <m:r>
                            <a:rPr lang="en-GB" sz="1400" i="1">
                              <a:latin typeface="Cambria Math"/>
                            </a:rPr>
                            <m:t>𝑝𝑎𝑟𝑡𝑖𝑐𝑙𝑒𝑠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505201"/>
                <a:ext cx="3198376" cy="539635"/>
              </a:xfrm>
              <a:prstGeom prst="rect">
                <a:avLst/>
              </a:prstGeom>
              <a:blipFill>
                <a:blip r:embed="rId1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638800" y="4114800"/>
                <a:ext cx="1119602" cy="497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4114800"/>
                <a:ext cx="1119602" cy="497124"/>
              </a:xfrm>
              <a:prstGeom prst="rect">
                <a:avLst/>
              </a:prstGeom>
              <a:blipFill>
                <a:blip r:embed="rId16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5181600" y="4800601"/>
                <a:ext cx="167475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60=4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4800601"/>
                <a:ext cx="1674754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5638801" y="5334001"/>
                <a:ext cx="12130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1" y="5334001"/>
                <a:ext cx="1213089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Arc 76"/>
          <p:cNvSpPr/>
          <p:nvPr/>
        </p:nvSpPr>
        <p:spPr>
          <a:xfrm>
            <a:off x="8686801" y="3810000"/>
            <a:ext cx="228600" cy="533400"/>
          </a:xfrm>
          <a:prstGeom prst="arc">
            <a:avLst>
              <a:gd name="adj1" fmla="val 16200000"/>
              <a:gd name="adj2" fmla="val 53378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/>
          <p:cNvSpPr txBox="1"/>
          <p:nvPr/>
        </p:nvSpPr>
        <p:spPr>
          <a:xfrm>
            <a:off x="8839200" y="3657600"/>
            <a:ext cx="190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 (consider directions if needed)</a:t>
            </a:r>
            <a:endParaRPr lang="en-GB" sz="14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9" name="Arc 78"/>
          <p:cNvSpPr/>
          <p:nvPr/>
        </p:nvSpPr>
        <p:spPr>
          <a:xfrm>
            <a:off x="6705600" y="4419600"/>
            <a:ext cx="228600" cy="533400"/>
          </a:xfrm>
          <a:prstGeom prst="arc">
            <a:avLst>
              <a:gd name="adj1" fmla="val 16200000"/>
              <a:gd name="adj2" fmla="val 53378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Arc 79"/>
          <p:cNvSpPr/>
          <p:nvPr/>
        </p:nvSpPr>
        <p:spPr>
          <a:xfrm>
            <a:off x="6705600" y="4953000"/>
            <a:ext cx="228600" cy="533400"/>
          </a:xfrm>
          <a:prstGeom prst="arc">
            <a:avLst>
              <a:gd name="adj1" fmla="val 16200000"/>
              <a:gd name="adj2" fmla="val 53378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TextBox 80"/>
          <p:cNvSpPr txBox="1"/>
          <p:nvPr/>
        </p:nvSpPr>
        <p:spPr>
          <a:xfrm>
            <a:off x="6858000" y="4495801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Cross-multiply</a:t>
            </a:r>
            <a:endParaRPr lang="en-GB" sz="14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858000" y="5029201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Cos60 = 0.5</a:t>
            </a:r>
            <a:endParaRPr lang="en-GB" sz="14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8382001" y="2971801"/>
                <a:ext cx="12130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1" y="2971801"/>
                <a:ext cx="1213089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012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74" grpId="0"/>
      <p:bldP spid="75" grpId="0"/>
      <p:bldP spid="77" grpId="0" animBg="1"/>
      <p:bldP spid="78" grpId="0"/>
      <p:bldP spid="79" grpId="0" animBg="1"/>
      <p:bldP spid="80" grpId="0" animBg="1"/>
      <p:bldP spid="81" grpId="0"/>
      <p:bldP spid="82" grpId="0"/>
      <p:bldP spid="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omic Sans MS" pitchFamily="66" charset="0"/>
              </a:rPr>
              <a:t>Elastic Collisions in two dimensions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73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15589" y="1576251"/>
                <a:ext cx="3683725" cy="3197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involving the oblique impact of two smooth spheres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A smooth sphere A, of mass 2kg and moving with speed 6ms</a:t>
                </a:r>
                <a:r>
                  <a:rPr lang="en-US" sz="1400" baseline="30000" dirty="0">
                    <a:latin typeface="Comic Sans MS" panose="030F0702030302020204" pitchFamily="66" charset="0"/>
                  </a:rPr>
                  <a:t>-1</a:t>
                </a:r>
                <a:r>
                  <a:rPr lang="en-US" sz="1400" dirty="0">
                    <a:latin typeface="Comic Sans MS" panose="030F0702030302020204" pitchFamily="66" charset="0"/>
                  </a:rPr>
                  <a:t> collides obliquely with a smooth sphere B of mass 4kg. Just before the impact B is stationary and the velocity of A makes an angle of 60˚ with the lines of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centres</a:t>
                </a:r>
                <a:r>
                  <a:rPr lang="en-US" sz="1400" dirty="0">
                    <a:latin typeface="Comic Sans MS" panose="030F0702030302020204" pitchFamily="66" charset="0"/>
                  </a:rPr>
                  <a:t> of the two spheres. The coefficient of restitution between the spheres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Find the magnitudes and directions of the velocities of A and B immediately after the impact.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589" y="1576251"/>
                <a:ext cx="3683725" cy="3197286"/>
              </a:xfrm>
              <a:prstGeom prst="rect">
                <a:avLst/>
              </a:prstGeom>
              <a:blipFill>
                <a:blip r:embed="rId2"/>
                <a:stretch>
                  <a:fillRect r="-1375" b="-1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>
            <a:spLocks noChangeAspect="1"/>
          </p:cNvSpPr>
          <p:nvPr/>
        </p:nvSpPr>
        <p:spPr>
          <a:xfrm>
            <a:off x="6096000" y="2133600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867400" y="1981201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1" y="1447801"/>
            <a:ext cx="78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Before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1601" y="1447801"/>
            <a:ext cx="78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After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239000" y="2133600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610600" y="2133601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9753600" y="2133601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7010400" y="1981201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B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715000" y="2362200"/>
            <a:ext cx="6096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715000" y="2362201"/>
            <a:ext cx="0" cy="7620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486400" y="2133601"/>
                <a:ext cx="6011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133601"/>
                <a:ext cx="601126" cy="215444"/>
              </a:xfrm>
              <a:prstGeom prst="rect">
                <a:avLst/>
              </a:prstGeom>
              <a:blipFill>
                <a:blip r:embed="rId3"/>
                <a:stretch>
                  <a:fillRect l="-6383" r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 rot="16200000">
                <a:off x="5303980" y="2620822"/>
                <a:ext cx="580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303980" y="2620822"/>
                <a:ext cx="580287" cy="215444"/>
              </a:xfrm>
              <a:prstGeom prst="rect">
                <a:avLst/>
              </a:prstGeom>
              <a:blipFill>
                <a:blip r:embed="rId4"/>
                <a:stretch>
                  <a:fillRect t="-652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>
            <a:off x="5867400" y="2362200"/>
            <a:ext cx="2057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382000" y="1981202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25000" y="1981202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B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867400" y="2438401"/>
                <a:ext cx="253274" cy="188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438401"/>
                <a:ext cx="253274" cy="188834"/>
              </a:xfrm>
              <a:prstGeom prst="rect">
                <a:avLst/>
              </a:prstGeom>
              <a:blipFill>
                <a:blip r:embed="rId5"/>
                <a:stretch>
                  <a:fillRect l="-9524" r="-476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5715000" y="2362201"/>
            <a:ext cx="623656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019801" y="2743201"/>
                <a:ext cx="59939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6 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1" y="2743201"/>
                <a:ext cx="599395" cy="215444"/>
              </a:xfrm>
              <a:prstGeom prst="rect">
                <a:avLst/>
              </a:prstGeom>
              <a:blipFill>
                <a:blip r:embed="rId6"/>
                <a:stretch>
                  <a:fillRect l="-6250" t="-11765" r="-2083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>
          <a:xfrm>
            <a:off x="8382000" y="2362201"/>
            <a:ext cx="2057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8839200" y="1600201"/>
            <a:ext cx="0" cy="7620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 rot="16200000">
                <a:off x="8428180" y="1706422"/>
                <a:ext cx="580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428180" y="1706422"/>
                <a:ext cx="580287" cy="215444"/>
              </a:xfrm>
              <a:prstGeom prst="rect">
                <a:avLst/>
              </a:prstGeom>
              <a:blipFill>
                <a:blip r:embed="rId7"/>
                <a:stretch>
                  <a:fillRect t="-652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144000" y="2133601"/>
                <a:ext cx="14311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2133601"/>
                <a:ext cx="143116" cy="215444"/>
              </a:xfrm>
              <a:prstGeom prst="rect">
                <a:avLst/>
              </a:prstGeom>
              <a:blipFill>
                <a:blip r:embed="rId8"/>
                <a:stretch>
                  <a:fillRect l="-18182" r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>
            <a:off x="8839200" y="2362201"/>
            <a:ext cx="533400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9982200" y="2362201"/>
            <a:ext cx="533400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0363200" y="2133601"/>
                <a:ext cx="1783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0" y="2133601"/>
                <a:ext cx="178382" cy="215444"/>
              </a:xfrm>
              <a:prstGeom prst="rect">
                <a:avLst/>
              </a:prstGeom>
              <a:blipFill>
                <a:blip r:embed="rId9"/>
                <a:stretch>
                  <a:fillRect l="-14286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524001" y="0"/>
                <a:ext cx="29035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2903551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901346" y="32658"/>
                <a:ext cx="2766655" cy="475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>
                          <a:latin typeface="Cambria Math"/>
                        </a:rPr>
                        <m:t>𝑒</m:t>
                      </m:r>
                      <m:r>
                        <a:rPr lang="en-GB" sz="1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i="1">
                              <a:latin typeface="Cambria Math"/>
                            </a:rPr>
                            <m:t>𝑠𝑝𝑒𝑒𝑑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𝑠𝑒𝑝𝑎𝑟𝑎𝑡𝑖𝑜𝑛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𝑝𝑎𝑟𝑡𝑖𝑐𝑙𝑒𝑠</m:t>
                          </m:r>
                        </m:num>
                        <m:den>
                          <m:r>
                            <a:rPr lang="en-GB" sz="1200" i="1">
                              <a:latin typeface="Cambria Math"/>
                            </a:rPr>
                            <m:t>𝑠𝑝𝑒𝑒𝑑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𝑎𝑝𝑝𝑟𝑜𝑎𝑐h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𝑝𝑎𝑟𝑡𝑖𝑐𝑙𝑒𝑠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346" y="32658"/>
                <a:ext cx="2766655" cy="475771"/>
              </a:xfrm>
              <a:prstGeom prst="rect">
                <a:avLst/>
              </a:prstGeom>
              <a:blipFill>
                <a:blip r:embed="rId11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553200" y="2514600"/>
                <a:ext cx="35253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2514600"/>
                <a:ext cx="352532" cy="215444"/>
              </a:xfrm>
              <a:prstGeom prst="rect">
                <a:avLst/>
              </a:prstGeom>
              <a:blipFill>
                <a:blip r:embed="rId12"/>
                <a:stretch>
                  <a:fillRect l="-21429" r="-14286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696200" y="2514600"/>
                <a:ext cx="35253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2514600"/>
                <a:ext cx="352532" cy="215444"/>
              </a:xfrm>
              <a:prstGeom prst="rect">
                <a:avLst/>
              </a:prstGeom>
              <a:blipFill>
                <a:blip r:embed="rId13"/>
                <a:stretch>
                  <a:fillRect l="-17241" r="-1379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9067800" y="2514600"/>
                <a:ext cx="35253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800" y="2514600"/>
                <a:ext cx="352532" cy="215444"/>
              </a:xfrm>
              <a:prstGeom prst="rect">
                <a:avLst/>
              </a:prstGeom>
              <a:blipFill>
                <a:blip r:embed="rId12"/>
                <a:stretch>
                  <a:fillRect l="-17241" r="-1379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210800" y="2514600"/>
                <a:ext cx="35253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800" y="2514600"/>
                <a:ext cx="352532" cy="215444"/>
              </a:xfrm>
              <a:prstGeom prst="rect">
                <a:avLst/>
              </a:prstGeom>
              <a:blipFill>
                <a:blip r:embed="rId13"/>
                <a:stretch>
                  <a:fillRect l="-21429" r="-14286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7010400" y="2971801"/>
                <a:ext cx="1447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3=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2971801"/>
                <a:ext cx="1447800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8382001" y="2971801"/>
                <a:ext cx="12130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1" y="2971801"/>
                <a:ext cx="1213089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638800" y="3657601"/>
                <a:ext cx="1371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3=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657601"/>
                <a:ext cx="1371600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791201" y="4038601"/>
                <a:ext cx="12130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1" y="4038601"/>
                <a:ext cx="1213089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543800" y="3657601"/>
                <a:ext cx="1371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6=2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3657601"/>
                <a:ext cx="1371600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/>
          <p:cNvCxnSpPr/>
          <p:nvPr/>
        </p:nvCxnSpPr>
        <p:spPr>
          <a:xfrm>
            <a:off x="6934200" y="3810000"/>
            <a:ext cx="623656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010400" y="3505201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x 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791200" y="4648201"/>
                <a:ext cx="7609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4648201"/>
                <a:ext cx="760978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8077200" y="3505201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562600" y="4038601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334001" y="4648201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1 - 2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638800" y="5029201"/>
                <a:ext cx="838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029201"/>
                <a:ext cx="838200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Arc 68"/>
          <p:cNvSpPr/>
          <p:nvPr/>
        </p:nvSpPr>
        <p:spPr>
          <a:xfrm>
            <a:off x="6400800" y="4800600"/>
            <a:ext cx="228600" cy="381000"/>
          </a:xfrm>
          <a:prstGeom prst="arc">
            <a:avLst>
              <a:gd name="adj1" fmla="val 16200000"/>
              <a:gd name="adj2" fmla="val 53378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6629400" y="4876801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Solve</a:t>
            </a:r>
            <a:endParaRPr lang="en-GB" sz="12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638800" y="5410201"/>
                <a:ext cx="838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1.2</m:t>
                      </m:r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5410201"/>
                <a:ext cx="838200" cy="3077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Arc 71"/>
          <p:cNvSpPr/>
          <p:nvPr/>
        </p:nvSpPr>
        <p:spPr>
          <a:xfrm>
            <a:off x="6400800" y="5257800"/>
            <a:ext cx="228600" cy="381000"/>
          </a:xfrm>
          <a:prstGeom prst="arc">
            <a:avLst>
              <a:gd name="adj1" fmla="val 16200000"/>
              <a:gd name="adj2" fmla="val 53378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477000" y="5257801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Use to find 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GB" sz="1200" i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5257801"/>
                <a:ext cx="914400" cy="461665"/>
              </a:xfrm>
              <a:prstGeom prst="rect">
                <a:avLst/>
              </a:prstGeom>
              <a:blipFill>
                <a:blip r:embed="rId21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9067801" y="2133600"/>
                <a:ext cx="27571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801" y="2133600"/>
                <a:ext cx="275717" cy="215444"/>
              </a:xfrm>
              <a:prstGeom prst="rect">
                <a:avLst/>
              </a:prstGeom>
              <a:blipFill>
                <a:blip r:embed="rId22"/>
                <a:stretch>
                  <a:fillRect l="-13043" r="-13043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0287001" y="2133600"/>
                <a:ext cx="27571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1.2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1" y="2133600"/>
                <a:ext cx="275717" cy="215444"/>
              </a:xfrm>
              <a:prstGeom prst="rect">
                <a:avLst/>
              </a:prstGeom>
              <a:blipFill>
                <a:blip r:embed="rId23"/>
                <a:stretch>
                  <a:fillRect l="-13043" r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91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8" grpId="0"/>
      <p:bldP spid="49" grpId="0"/>
      <p:bldP spid="50" grpId="0"/>
      <p:bldP spid="56" grpId="0"/>
      <p:bldP spid="63" grpId="0"/>
      <p:bldP spid="64" grpId="0"/>
      <p:bldP spid="65" grpId="0"/>
      <p:bldP spid="66" grpId="0"/>
      <p:bldP spid="67" grpId="0"/>
      <p:bldP spid="68" grpId="0"/>
      <p:bldP spid="69" grpId="0" animBg="1"/>
      <p:bldP spid="70" grpId="0"/>
      <p:bldP spid="71" grpId="0"/>
      <p:bldP spid="72" grpId="0" animBg="1"/>
      <p:bldP spid="76" grpId="0"/>
      <p:bldP spid="84" grpId="0"/>
      <p:bldP spid="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867400" y="4648200"/>
                <a:ext cx="228600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4648200"/>
                <a:ext cx="228600" cy="1846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9067801" y="2133600"/>
                <a:ext cx="27571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801" y="2133600"/>
                <a:ext cx="275717" cy="215444"/>
              </a:xfrm>
              <a:prstGeom prst="rect">
                <a:avLst/>
              </a:prstGeom>
              <a:blipFill>
                <a:blip r:embed="rId3"/>
                <a:stretch>
                  <a:fillRect l="-13043" r="-13043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0287001" y="2133600"/>
                <a:ext cx="27571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1.2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1" y="2133600"/>
                <a:ext cx="275717" cy="215444"/>
              </a:xfrm>
              <a:prstGeom prst="rect">
                <a:avLst/>
              </a:prstGeom>
              <a:blipFill>
                <a:blip r:embed="rId4"/>
                <a:stretch>
                  <a:fillRect l="-13043" r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omic Sans MS" pitchFamily="66" charset="0"/>
              </a:rPr>
              <a:t>Elastic Collisions in two dimensions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73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15589" y="1576251"/>
                <a:ext cx="3683725" cy="3197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involving the oblique impact of two smooth spheres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A smooth sphere A, of mass 2kg and moving with speed 6ms</a:t>
                </a:r>
                <a:r>
                  <a:rPr lang="en-US" sz="1400" baseline="30000" dirty="0">
                    <a:latin typeface="Comic Sans MS" panose="030F0702030302020204" pitchFamily="66" charset="0"/>
                  </a:rPr>
                  <a:t>-1</a:t>
                </a:r>
                <a:r>
                  <a:rPr lang="en-US" sz="1400" dirty="0">
                    <a:latin typeface="Comic Sans MS" panose="030F0702030302020204" pitchFamily="66" charset="0"/>
                  </a:rPr>
                  <a:t> collides obliquely with a smooth sphere B of mass 4kg. Just before the impact B is stationary and the velocity of A makes an angle of 60˚ with the lines of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centres</a:t>
                </a:r>
                <a:r>
                  <a:rPr lang="en-US" sz="1400" dirty="0">
                    <a:latin typeface="Comic Sans MS" panose="030F0702030302020204" pitchFamily="66" charset="0"/>
                  </a:rPr>
                  <a:t> of the two spheres. The coefficient of restitution between the spheres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Find the magnitudes and directions of the velocities of A and B immediately after the impact.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589" y="1576251"/>
                <a:ext cx="3683725" cy="3197286"/>
              </a:xfrm>
              <a:prstGeom prst="rect">
                <a:avLst/>
              </a:prstGeom>
              <a:blipFill>
                <a:blip r:embed="rId5"/>
                <a:stretch>
                  <a:fillRect r="-1375" b="-1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>
            <a:spLocks noChangeAspect="1"/>
          </p:cNvSpPr>
          <p:nvPr/>
        </p:nvSpPr>
        <p:spPr>
          <a:xfrm>
            <a:off x="6096000" y="2133600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867400" y="1981201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1" y="1447801"/>
            <a:ext cx="78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Before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1601" y="1447801"/>
            <a:ext cx="78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After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239000" y="2133600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610600" y="2133601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9753600" y="2133601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7010400" y="1981201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B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715000" y="2362200"/>
            <a:ext cx="6096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715000" y="2362201"/>
            <a:ext cx="0" cy="7620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486400" y="2133601"/>
                <a:ext cx="6011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133601"/>
                <a:ext cx="601126" cy="215444"/>
              </a:xfrm>
              <a:prstGeom prst="rect">
                <a:avLst/>
              </a:prstGeom>
              <a:blipFill>
                <a:blip r:embed="rId6"/>
                <a:stretch>
                  <a:fillRect l="-6383" r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 rot="16200000">
                <a:off x="5303980" y="2620822"/>
                <a:ext cx="580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303980" y="2620822"/>
                <a:ext cx="580287" cy="215444"/>
              </a:xfrm>
              <a:prstGeom prst="rect">
                <a:avLst/>
              </a:prstGeom>
              <a:blipFill>
                <a:blip r:embed="rId7"/>
                <a:stretch>
                  <a:fillRect t="-652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>
            <a:off x="5867400" y="2362200"/>
            <a:ext cx="2057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382000" y="1981202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25000" y="1981202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B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867400" y="2438401"/>
                <a:ext cx="253274" cy="188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438401"/>
                <a:ext cx="253274" cy="188834"/>
              </a:xfrm>
              <a:prstGeom prst="rect">
                <a:avLst/>
              </a:prstGeom>
              <a:blipFill>
                <a:blip r:embed="rId8"/>
                <a:stretch>
                  <a:fillRect l="-9524" r="-476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5715000" y="2362201"/>
            <a:ext cx="623656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019801" y="2743201"/>
                <a:ext cx="59939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6 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1" y="2743201"/>
                <a:ext cx="599395" cy="215444"/>
              </a:xfrm>
              <a:prstGeom prst="rect">
                <a:avLst/>
              </a:prstGeom>
              <a:blipFill>
                <a:blip r:embed="rId9"/>
                <a:stretch>
                  <a:fillRect l="-6250" t="-11765" r="-2083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>
          <a:xfrm>
            <a:off x="8382000" y="2362201"/>
            <a:ext cx="2057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8839200" y="1600201"/>
            <a:ext cx="0" cy="7620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 rot="16200000">
                <a:off x="8428180" y="1706422"/>
                <a:ext cx="580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428180" y="1706422"/>
                <a:ext cx="580287" cy="215444"/>
              </a:xfrm>
              <a:prstGeom prst="rect">
                <a:avLst/>
              </a:prstGeom>
              <a:blipFill>
                <a:blip r:embed="rId10"/>
                <a:stretch>
                  <a:fillRect t="-652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>
            <a:off x="8839200" y="2362201"/>
            <a:ext cx="533400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9982200" y="2362201"/>
            <a:ext cx="533400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524001" y="0"/>
                <a:ext cx="29035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2903551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901346" y="32658"/>
                <a:ext cx="2766655" cy="475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>
                          <a:latin typeface="Cambria Math"/>
                        </a:rPr>
                        <m:t>𝑒</m:t>
                      </m:r>
                      <m:r>
                        <a:rPr lang="en-GB" sz="1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i="1">
                              <a:latin typeface="Cambria Math"/>
                            </a:rPr>
                            <m:t>𝑠𝑝𝑒𝑒𝑑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𝑠𝑒𝑝𝑎𝑟𝑎𝑡𝑖𝑜𝑛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𝑝𝑎𝑟𝑡𝑖𝑐𝑙𝑒𝑠</m:t>
                          </m:r>
                        </m:num>
                        <m:den>
                          <m:r>
                            <a:rPr lang="en-GB" sz="1200" i="1">
                              <a:latin typeface="Cambria Math"/>
                            </a:rPr>
                            <m:t>𝑠𝑝𝑒𝑒𝑑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𝑎𝑝𝑝𝑟𝑜𝑎𝑐h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𝑝𝑎𝑟𝑡𝑖𝑐𝑙𝑒𝑠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346" y="32658"/>
                <a:ext cx="2766655" cy="475771"/>
              </a:xfrm>
              <a:prstGeom prst="rect">
                <a:avLst/>
              </a:prstGeom>
              <a:blipFill>
                <a:blip r:embed="rId12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553200" y="2514600"/>
                <a:ext cx="35253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2514600"/>
                <a:ext cx="352532" cy="215444"/>
              </a:xfrm>
              <a:prstGeom prst="rect">
                <a:avLst/>
              </a:prstGeom>
              <a:blipFill>
                <a:blip r:embed="rId13"/>
                <a:stretch>
                  <a:fillRect l="-21429" r="-14286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696200" y="2514600"/>
                <a:ext cx="35253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2514600"/>
                <a:ext cx="352532" cy="215444"/>
              </a:xfrm>
              <a:prstGeom prst="rect">
                <a:avLst/>
              </a:prstGeom>
              <a:blipFill>
                <a:blip r:embed="rId14"/>
                <a:stretch>
                  <a:fillRect l="-17241" r="-1379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9067800" y="2514600"/>
                <a:ext cx="35253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800" y="2514600"/>
                <a:ext cx="352532" cy="215444"/>
              </a:xfrm>
              <a:prstGeom prst="rect">
                <a:avLst/>
              </a:prstGeom>
              <a:blipFill>
                <a:blip r:embed="rId13"/>
                <a:stretch>
                  <a:fillRect l="-17241" r="-1379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210800" y="2514600"/>
                <a:ext cx="35253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800" y="2514600"/>
                <a:ext cx="352532" cy="215444"/>
              </a:xfrm>
              <a:prstGeom prst="rect">
                <a:avLst/>
              </a:prstGeom>
              <a:blipFill>
                <a:blip r:embed="rId14"/>
                <a:stretch>
                  <a:fillRect l="-21429" r="-14286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486401" y="3505201"/>
            <a:ext cx="3076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anose="030F0702030302020204" pitchFamily="66" charset="0"/>
              </a:rPr>
              <a:t>Velocity of sphere A after impact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867401" y="4876800"/>
                <a:ext cx="27571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1" y="4876800"/>
                <a:ext cx="275717" cy="215444"/>
              </a:xfrm>
              <a:prstGeom prst="rect">
                <a:avLst/>
              </a:prstGeom>
              <a:blipFill>
                <a:blip r:embed="rId3"/>
                <a:stretch>
                  <a:fillRect l="-13043" r="-13043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V="1">
            <a:off x="5715000" y="4114801"/>
            <a:ext cx="0" cy="7620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 rot="16200000">
                <a:off x="5303980" y="4221022"/>
                <a:ext cx="580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303980" y="4221022"/>
                <a:ext cx="580287" cy="215444"/>
              </a:xfrm>
              <a:prstGeom prst="rect">
                <a:avLst/>
              </a:prstGeom>
              <a:blipFill>
                <a:blip r:embed="rId15"/>
                <a:stretch>
                  <a:fillRect t="-6383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>
            <a:off x="5715000" y="4876801"/>
            <a:ext cx="533400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248400" y="4114800"/>
            <a:ext cx="0" cy="7620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 rot="16200000">
                <a:off x="6142180" y="4221021"/>
                <a:ext cx="580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142180" y="4221021"/>
                <a:ext cx="580287" cy="215444"/>
              </a:xfrm>
              <a:prstGeom prst="rect">
                <a:avLst/>
              </a:prstGeom>
              <a:blipFill>
                <a:blip r:embed="rId16"/>
                <a:stretch>
                  <a:fillRect t="-6383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/>
          <p:nvPr/>
        </p:nvCxnSpPr>
        <p:spPr>
          <a:xfrm flipV="1">
            <a:off x="5715000" y="4114800"/>
            <a:ext cx="5334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34201" y="4114800"/>
            <a:ext cx="27431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You need to find the resultant of the parallel and perpendicular components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38600" y="5334001"/>
                <a:ext cx="1862818" cy="298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0.5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60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334001"/>
                <a:ext cx="1862818" cy="298159"/>
              </a:xfrm>
              <a:prstGeom prst="rect">
                <a:avLst/>
              </a:prstGeom>
              <a:blipFill>
                <a:blip r:embed="rId17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343401" y="5867401"/>
                <a:ext cx="1314719" cy="727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109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rad>
                      <m:r>
                        <a:rPr lang="en-US" sz="16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1" y="5867401"/>
                <a:ext cx="1314719" cy="727507"/>
              </a:xfrm>
              <a:prstGeom prst="rect">
                <a:avLst/>
              </a:prstGeom>
              <a:blipFill>
                <a:blip r:embed="rId18"/>
                <a:stretch>
                  <a:fillRect l="-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781800" y="5257801"/>
                <a:ext cx="1447800" cy="4626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5257801"/>
                <a:ext cx="1447800" cy="462627"/>
              </a:xfrm>
              <a:prstGeom prst="rect">
                <a:avLst/>
              </a:prstGeom>
              <a:blipFill>
                <a:blip r:embed="rId19"/>
                <a:stretch>
                  <a:fillRect t="-2703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55"/>
          <p:cNvSpPr/>
          <p:nvPr/>
        </p:nvSpPr>
        <p:spPr>
          <a:xfrm>
            <a:off x="5029200" y="4495800"/>
            <a:ext cx="914400" cy="914400"/>
          </a:xfrm>
          <a:prstGeom prst="arc">
            <a:avLst>
              <a:gd name="adj1" fmla="val 19274222"/>
              <a:gd name="adj2" fmla="val 2101540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086600" y="5943600"/>
                <a:ext cx="990600" cy="251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=84.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5943600"/>
                <a:ext cx="990600" cy="251800"/>
              </a:xfrm>
              <a:prstGeom prst="rect">
                <a:avLst/>
              </a:prstGeom>
              <a:blipFill>
                <a:blip r:embed="rId20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8610600" y="5181601"/>
                <a:ext cx="1981200" cy="1177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velocity of A 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109</m:t>
                            </m:r>
                          </m:num>
                          <m:den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at an angle of 84.5˚ </a:t>
                </a:r>
                <a:r>
                  <a:rPr lang="en-GB" sz="14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above the line of centres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5181601"/>
                <a:ext cx="1981200" cy="1177053"/>
              </a:xfrm>
              <a:prstGeom prst="rect">
                <a:avLst/>
              </a:prstGeom>
              <a:blipFill>
                <a:blip r:embed="rId21"/>
                <a:stretch>
                  <a:fillRect t="-1075" r="-3185" b="-4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964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" grpId="0"/>
      <p:bldP spid="37" grpId="0"/>
      <p:bldP spid="39" grpId="0"/>
      <p:bldP spid="39" grpId="1"/>
      <p:bldP spid="48" grpId="0"/>
      <p:bldP spid="10" grpId="0"/>
      <p:bldP spid="12" grpId="0"/>
      <p:bldP spid="54" grpId="0"/>
      <p:bldP spid="55" grpId="0"/>
      <p:bldP spid="56" grpId="0" animBg="1"/>
      <p:bldP spid="62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9067801" y="2133600"/>
                <a:ext cx="27571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801" y="2133600"/>
                <a:ext cx="275717" cy="215444"/>
              </a:xfrm>
              <a:prstGeom prst="rect">
                <a:avLst/>
              </a:prstGeom>
              <a:blipFill>
                <a:blip r:embed="rId2"/>
                <a:stretch>
                  <a:fillRect l="-13043" r="-13043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0287001" y="2133600"/>
                <a:ext cx="27571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1.2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1" y="2133600"/>
                <a:ext cx="275717" cy="215444"/>
              </a:xfrm>
              <a:prstGeom prst="rect">
                <a:avLst/>
              </a:prstGeom>
              <a:blipFill>
                <a:blip r:embed="rId3"/>
                <a:stretch>
                  <a:fillRect l="-13043" r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omic Sans MS" pitchFamily="66" charset="0"/>
              </a:rPr>
              <a:t>Elastic Collisions in two dimensions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73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15589" y="1576251"/>
                <a:ext cx="3683725" cy="3197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involving the oblique impact of two smooth spheres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A smooth sphere A, of mass 2kg and moving with speed 6ms</a:t>
                </a:r>
                <a:r>
                  <a:rPr lang="en-US" sz="1400" baseline="30000" dirty="0">
                    <a:latin typeface="Comic Sans MS" panose="030F0702030302020204" pitchFamily="66" charset="0"/>
                  </a:rPr>
                  <a:t>-1</a:t>
                </a:r>
                <a:r>
                  <a:rPr lang="en-US" sz="1400" dirty="0">
                    <a:latin typeface="Comic Sans MS" panose="030F0702030302020204" pitchFamily="66" charset="0"/>
                  </a:rPr>
                  <a:t> collides obliquely with a smooth sphere B of mass 4kg. Just before the impact B is stationary and the velocity of A makes an angle of 60˚ with the lines of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centres</a:t>
                </a:r>
                <a:r>
                  <a:rPr lang="en-US" sz="1400" dirty="0">
                    <a:latin typeface="Comic Sans MS" panose="030F0702030302020204" pitchFamily="66" charset="0"/>
                  </a:rPr>
                  <a:t> of the two spheres. The coefficient of restitution between the spheres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Find the magnitudes and directions of the velocities of A and B immediately after the impact.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589" y="1576251"/>
                <a:ext cx="3683725" cy="3197286"/>
              </a:xfrm>
              <a:prstGeom prst="rect">
                <a:avLst/>
              </a:prstGeom>
              <a:blipFill>
                <a:blip r:embed="rId4"/>
                <a:stretch>
                  <a:fillRect r="-1375" b="-1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>
            <a:spLocks noChangeAspect="1"/>
          </p:cNvSpPr>
          <p:nvPr/>
        </p:nvSpPr>
        <p:spPr>
          <a:xfrm>
            <a:off x="6096000" y="2133600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867400" y="1981201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1" y="1447801"/>
            <a:ext cx="78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Before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1601" y="1447801"/>
            <a:ext cx="78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After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239000" y="2133600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610600" y="2133601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9753600" y="2133601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7010400" y="1981201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B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715000" y="2362200"/>
            <a:ext cx="6096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715000" y="2362201"/>
            <a:ext cx="0" cy="7620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486400" y="2133601"/>
                <a:ext cx="6011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133601"/>
                <a:ext cx="601126" cy="215444"/>
              </a:xfrm>
              <a:prstGeom prst="rect">
                <a:avLst/>
              </a:prstGeom>
              <a:blipFill>
                <a:blip r:embed="rId5"/>
                <a:stretch>
                  <a:fillRect l="-6383" r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 rot="16200000">
                <a:off x="5303980" y="2620822"/>
                <a:ext cx="580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303980" y="2620822"/>
                <a:ext cx="580287" cy="215444"/>
              </a:xfrm>
              <a:prstGeom prst="rect">
                <a:avLst/>
              </a:prstGeom>
              <a:blipFill>
                <a:blip r:embed="rId6"/>
                <a:stretch>
                  <a:fillRect t="-652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>
          <a:xfrm>
            <a:off x="5867400" y="2362200"/>
            <a:ext cx="2057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382000" y="1981202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525000" y="1981202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B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867400" y="2438401"/>
                <a:ext cx="253274" cy="188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438401"/>
                <a:ext cx="253274" cy="188834"/>
              </a:xfrm>
              <a:prstGeom prst="rect">
                <a:avLst/>
              </a:prstGeom>
              <a:blipFill>
                <a:blip r:embed="rId7"/>
                <a:stretch>
                  <a:fillRect l="-9524" r="-476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5715000" y="2362201"/>
            <a:ext cx="623656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019801" y="2743201"/>
                <a:ext cx="59939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6 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1" y="2743201"/>
                <a:ext cx="599395" cy="215444"/>
              </a:xfrm>
              <a:prstGeom prst="rect">
                <a:avLst/>
              </a:prstGeom>
              <a:blipFill>
                <a:blip r:embed="rId8"/>
                <a:stretch>
                  <a:fillRect l="-6250" t="-11765" r="-2083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>
          <a:xfrm>
            <a:off x="8382000" y="2362201"/>
            <a:ext cx="2057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8839200" y="1600201"/>
            <a:ext cx="0" cy="7620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 rot="16200000">
                <a:off x="8428180" y="1706422"/>
                <a:ext cx="580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428180" y="1706422"/>
                <a:ext cx="580287" cy="215444"/>
              </a:xfrm>
              <a:prstGeom prst="rect">
                <a:avLst/>
              </a:prstGeom>
              <a:blipFill>
                <a:blip r:embed="rId9"/>
                <a:stretch>
                  <a:fillRect t="-652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>
            <a:off x="8839200" y="2362201"/>
            <a:ext cx="533400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9982200" y="2362201"/>
            <a:ext cx="533400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524001" y="0"/>
                <a:ext cx="29035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2903551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901346" y="32658"/>
                <a:ext cx="2766655" cy="475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>
                          <a:latin typeface="Cambria Math"/>
                        </a:rPr>
                        <m:t>𝑒</m:t>
                      </m:r>
                      <m:r>
                        <a:rPr lang="en-GB" sz="1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i="1">
                              <a:latin typeface="Cambria Math"/>
                            </a:rPr>
                            <m:t>𝑠𝑝𝑒𝑒𝑑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𝑠𝑒𝑝𝑎𝑟𝑎𝑡𝑖𝑜𝑛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𝑝𝑎𝑟𝑡𝑖𝑐𝑙𝑒𝑠</m:t>
                          </m:r>
                        </m:num>
                        <m:den>
                          <m:r>
                            <a:rPr lang="en-GB" sz="1200" i="1">
                              <a:latin typeface="Cambria Math"/>
                            </a:rPr>
                            <m:t>𝑠𝑝𝑒𝑒𝑑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𝑎𝑝𝑝𝑟𝑜𝑎𝑐h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𝑝𝑎𝑟𝑡𝑖𝑐𝑙𝑒𝑠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346" y="32658"/>
                <a:ext cx="2766655" cy="475771"/>
              </a:xfrm>
              <a:prstGeom prst="rect">
                <a:avLst/>
              </a:prstGeom>
              <a:blipFill>
                <a:blip r:embed="rId11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553200" y="2514600"/>
                <a:ext cx="35253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2514600"/>
                <a:ext cx="352532" cy="215444"/>
              </a:xfrm>
              <a:prstGeom prst="rect">
                <a:avLst/>
              </a:prstGeom>
              <a:blipFill>
                <a:blip r:embed="rId12"/>
                <a:stretch>
                  <a:fillRect l="-21429" r="-14286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696200" y="2514600"/>
                <a:ext cx="35253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2514600"/>
                <a:ext cx="352532" cy="215444"/>
              </a:xfrm>
              <a:prstGeom prst="rect">
                <a:avLst/>
              </a:prstGeom>
              <a:blipFill>
                <a:blip r:embed="rId13"/>
                <a:stretch>
                  <a:fillRect l="-17241" r="-1379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9067800" y="2514600"/>
                <a:ext cx="35253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800" y="2514600"/>
                <a:ext cx="352532" cy="215444"/>
              </a:xfrm>
              <a:prstGeom prst="rect">
                <a:avLst/>
              </a:prstGeom>
              <a:blipFill>
                <a:blip r:embed="rId12"/>
                <a:stretch>
                  <a:fillRect l="-17241" r="-13793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210800" y="2514600"/>
                <a:ext cx="35253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800" y="2514600"/>
                <a:ext cx="352532" cy="215444"/>
              </a:xfrm>
              <a:prstGeom prst="rect">
                <a:avLst/>
              </a:prstGeom>
              <a:blipFill>
                <a:blip r:embed="rId13"/>
                <a:stretch>
                  <a:fillRect l="-21429" r="-14286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486401" y="3505201"/>
            <a:ext cx="3005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u="sng" dirty="0">
                <a:latin typeface="Comic Sans MS" panose="030F0702030302020204" pitchFamily="66" charset="0"/>
              </a:rPr>
              <a:t>Velocity of sphere B after impact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96000" y="38862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Sphere B will be travelling at 1.2ms</a:t>
            </a:r>
            <a:r>
              <a:rPr lang="en-US" sz="1400" baseline="30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-1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sz="1400" u="sng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along the line of </a:t>
            </a:r>
            <a:r>
              <a:rPr lang="en-US" sz="1400" u="sng" dirty="0" err="1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centres</a:t>
            </a:r>
            <a:endParaRPr lang="en-GB" sz="14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57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omic Sans MS" pitchFamily="66" charset="0"/>
              </a:rPr>
              <a:t>Elastic Collisions in two dimensions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73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15589" y="1576252"/>
                <a:ext cx="3683725" cy="4059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involving the oblique impact of two smooth spheres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A small smooth sphere A of mass 1kg collides with a small smooth sphere B of mass 2kg. Just before the impact A is moving with a speed of 4ms</a:t>
                </a:r>
                <a:r>
                  <a:rPr lang="en-US" sz="1400" baseline="30000" dirty="0">
                    <a:latin typeface="Comic Sans MS" panose="030F0702030302020204" pitchFamily="66" charset="0"/>
                  </a:rPr>
                  <a:t>-1</a:t>
                </a:r>
                <a:r>
                  <a:rPr lang="en-US" sz="1400" dirty="0">
                    <a:latin typeface="Comic Sans MS" panose="030F0702030302020204" pitchFamily="66" charset="0"/>
                  </a:rPr>
                  <a:t> in a direction of 45˚ to the line of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centres</a:t>
                </a:r>
                <a:r>
                  <a:rPr lang="en-US" sz="1400" dirty="0">
                    <a:latin typeface="Comic Sans MS" panose="030F0702030302020204" pitchFamily="66" charset="0"/>
                  </a:rPr>
                  <a:t> and B is moving with speed 3ms</a:t>
                </a:r>
                <a:r>
                  <a:rPr lang="en-US" sz="1400" baseline="30000" dirty="0">
                    <a:latin typeface="Comic Sans MS" panose="030F0702030302020204" pitchFamily="66" charset="0"/>
                  </a:rPr>
                  <a:t>-1</a:t>
                </a:r>
                <a:r>
                  <a:rPr lang="en-US" sz="1400" dirty="0">
                    <a:latin typeface="Comic Sans MS" panose="030F0702030302020204" pitchFamily="66" charset="0"/>
                  </a:rPr>
                  <a:t> at 60˚ to the line of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centres</a:t>
                </a:r>
                <a:r>
                  <a:rPr lang="en-US" sz="1400" dirty="0">
                    <a:latin typeface="Comic Sans MS" panose="030F0702030302020204" pitchFamily="66" charset="0"/>
                  </a:rPr>
                  <a:t>. Given that the coefficient of restitution between the spheres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that the spheres collide, find:</a:t>
                </a:r>
              </a:p>
              <a:p>
                <a:pPr algn="ctr"/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kinetic energy lost in the impact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magnitude of the impulse exerted on A by B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589" y="1576252"/>
                <a:ext cx="3683725" cy="4059509"/>
              </a:xfrm>
              <a:prstGeom prst="rect">
                <a:avLst/>
              </a:prstGeom>
              <a:blipFill>
                <a:blip r:embed="rId2"/>
                <a:stretch>
                  <a:fillRect r="-344" b="-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524001" y="0"/>
                <a:ext cx="29035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290355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901346" y="32658"/>
                <a:ext cx="2766655" cy="475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>
                          <a:latin typeface="Cambria Math"/>
                        </a:rPr>
                        <m:t>𝑒</m:t>
                      </m:r>
                      <m:r>
                        <a:rPr lang="en-GB" sz="1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i="1">
                              <a:latin typeface="Cambria Math"/>
                            </a:rPr>
                            <m:t>𝑠𝑝𝑒𝑒𝑑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𝑠𝑒𝑝𝑎𝑟𝑎𝑡𝑖𝑜𝑛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𝑝𝑎𝑟𝑡𝑖𝑐𝑙𝑒𝑠</m:t>
                          </m:r>
                        </m:num>
                        <m:den>
                          <m:r>
                            <a:rPr lang="en-GB" sz="1200" i="1">
                              <a:latin typeface="Cambria Math"/>
                            </a:rPr>
                            <m:t>𝑠𝑝𝑒𝑒𝑑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𝑎𝑝𝑝𝑟𝑜𝑎𝑐h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𝑝𝑎𝑟𝑡𝑖𝑐𝑙𝑒𝑠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346" y="32658"/>
                <a:ext cx="2766655" cy="475771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>
            <a:spLocks noChangeAspect="1"/>
          </p:cNvSpPr>
          <p:nvPr/>
        </p:nvSpPr>
        <p:spPr>
          <a:xfrm>
            <a:off x="6096000" y="2133600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943600" y="1905001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1" y="1447801"/>
            <a:ext cx="78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Before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1601" y="1447801"/>
            <a:ext cx="78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After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7239000" y="2133600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8610600" y="2133601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9753600" y="2133601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086600" y="1905001"/>
            <a:ext cx="298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B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715000" y="2362200"/>
            <a:ext cx="6096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715000" y="2362201"/>
            <a:ext cx="0" cy="7620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86400" y="2133601"/>
                <a:ext cx="6011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133601"/>
                <a:ext cx="601126" cy="215444"/>
              </a:xfrm>
              <a:prstGeom prst="rect">
                <a:avLst/>
              </a:prstGeom>
              <a:blipFill>
                <a:blip r:embed="rId5"/>
                <a:stretch>
                  <a:fillRect l="-8511" r="-6383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 rot="16200000">
                <a:off x="5303980" y="2620822"/>
                <a:ext cx="580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303980" y="2620822"/>
                <a:ext cx="580287" cy="215444"/>
              </a:xfrm>
              <a:prstGeom prst="rect">
                <a:avLst/>
              </a:prstGeom>
              <a:blipFill>
                <a:blip r:embed="rId6"/>
                <a:stretch>
                  <a:fillRect t="-8696" r="-588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5867400" y="2362200"/>
            <a:ext cx="2057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867400" y="2438401"/>
                <a:ext cx="253274" cy="188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438401"/>
                <a:ext cx="253274" cy="188834"/>
              </a:xfrm>
              <a:prstGeom prst="rect">
                <a:avLst/>
              </a:prstGeom>
              <a:blipFill>
                <a:blip r:embed="rId7"/>
                <a:stretch>
                  <a:fillRect l="-9524" r="-476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5715000" y="2362201"/>
            <a:ext cx="623656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943601" y="2743200"/>
                <a:ext cx="59939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4 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1" y="2743200"/>
                <a:ext cx="599395" cy="215444"/>
              </a:xfrm>
              <a:prstGeom prst="rect">
                <a:avLst/>
              </a:prstGeom>
              <a:blipFill>
                <a:blip r:embed="rId8"/>
                <a:stretch>
                  <a:fillRect l="-6383" t="-11765" r="-2128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8382000" y="2362201"/>
            <a:ext cx="2057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8839200" y="1600201"/>
            <a:ext cx="0" cy="7620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 rot="16200000">
                <a:off x="8428180" y="1706422"/>
                <a:ext cx="580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428180" y="1706422"/>
                <a:ext cx="580287" cy="215444"/>
              </a:xfrm>
              <a:prstGeom prst="rect">
                <a:avLst/>
              </a:prstGeom>
              <a:blipFill>
                <a:blip r:embed="rId9"/>
                <a:stretch>
                  <a:fillRect t="-8696" r="-555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144000" y="2133601"/>
                <a:ext cx="14311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2133601"/>
                <a:ext cx="143116" cy="215444"/>
              </a:xfrm>
              <a:prstGeom prst="rect">
                <a:avLst/>
              </a:prstGeom>
              <a:blipFill>
                <a:blip r:embed="rId10"/>
                <a:stretch>
                  <a:fillRect l="-18182" r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8839200" y="2362201"/>
            <a:ext cx="533400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9982200" y="2362201"/>
            <a:ext cx="533400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363200" y="2133601"/>
                <a:ext cx="1783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0" y="2133601"/>
                <a:ext cx="178382" cy="215444"/>
              </a:xfrm>
              <a:prstGeom prst="rect">
                <a:avLst/>
              </a:prstGeom>
              <a:blipFill>
                <a:blip r:embed="rId11"/>
                <a:stretch>
                  <a:fillRect l="-14286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>
          <a:xfrm flipH="1" flipV="1">
            <a:off x="7467600" y="2362200"/>
            <a:ext cx="3810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7848600" y="2362200"/>
            <a:ext cx="0" cy="8382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696200" y="2133600"/>
                <a:ext cx="6011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2133600"/>
                <a:ext cx="601126" cy="215444"/>
              </a:xfrm>
              <a:prstGeom prst="rect">
                <a:avLst/>
              </a:prstGeom>
              <a:blipFill>
                <a:blip r:embed="rId12"/>
                <a:stretch>
                  <a:fillRect l="-6250"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 rot="5400000">
                <a:off x="7742379" y="2697022"/>
                <a:ext cx="580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742379" y="2697022"/>
                <a:ext cx="580287" cy="215444"/>
              </a:xfrm>
              <a:prstGeom prst="rect">
                <a:avLst/>
              </a:prstGeom>
              <a:blipFill>
                <a:blip r:embed="rId13"/>
                <a:stretch>
                  <a:fillRect l="-5882" t="-6383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 flipH="1">
            <a:off x="7467600" y="2362200"/>
            <a:ext cx="381000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458200" y="1905001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601200" y="1905001"/>
            <a:ext cx="298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B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588102" y="2514600"/>
                <a:ext cx="253274" cy="188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102" y="2514600"/>
                <a:ext cx="253274" cy="188834"/>
              </a:xfrm>
              <a:prstGeom prst="rect">
                <a:avLst/>
              </a:prstGeom>
              <a:blipFill>
                <a:blip r:embed="rId14"/>
                <a:stretch>
                  <a:fillRect l="-9524" r="-4762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086601" y="2743200"/>
                <a:ext cx="59939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3 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1" y="2743200"/>
                <a:ext cx="599395" cy="215444"/>
              </a:xfrm>
              <a:prstGeom prst="rect">
                <a:avLst/>
              </a:prstGeom>
              <a:blipFill>
                <a:blip r:embed="rId15"/>
                <a:stretch>
                  <a:fillRect l="-6250" t="-11765" r="-2083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>
          <a:xfrm flipV="1">
            <a:off x="9982200" y="1524000"/>
            <a:ext cx="0" cy="8382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 rot="5400000">
                <a:off x="9875979" y="1706422"/>
                <a:ext cx="580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9875979" y="1706422"/>
                <a:ext cx="580287" cy="215444"/>
              </a:xfrm>
              <a:prstGeom prst="rect">
                <a:avLst/>
              </a:prstGeom>
              <a:blipFill>
                <a:blip r:embed="rId16"/>
                <a:stretch>
                  <a:fillRect l="-5882" t="-652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1752600" y="5638801"/>
            <a:ext cx="3653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Since the spheres will collide, draw the diagram in such a way that this will happen (the spheres should be initially moving together, not apart)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19800" y="33528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As before, consider the parallel velocities and conservation of momentum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477000" y="3886201"/>
                <a:ext cx="25819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3886201"/>
                <a:ext cx="2581924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257801" y="4419601"/>
                <a:ext cx="40488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+(2)(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1" y="4419601"/>
                <a:ext cx="4048891" cy="307777"/>
              </a:xfrm>
              <a:prstGeom prst="rect">
                <a:avLst/>
              </a:prstGeom>
              <a:blipFill>
                <a:blip r:embed="rId1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934200" y="4953000"/>
                <a:ext cx="1676400" cy="333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1400" i="1">
                          <a:latin typeface="Cambria Math" panose="02040503050406030204" pitchFamily="18" charset="0"/>
                        </a:rPr>
                        <m:t>−3=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4953000"/>
                <a:ext cx="1676400" cy="33316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8610600" y="2667000"/>
                <a:ext cx="1676400" cy="333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1400" i="1">
                          <a:latin typeface="Cambria Math" panose="02040503050406030204" pitchFamily="18" charset="0"/>
                        </a:rPr>
                        <m:t>−3=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2667000"/>
                <a:ext cx="1676400" cy="33316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9220200" y="38100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values, being careful with the directions of the speeds</a:t>
            </a:r>
            <a:endParaRPr lang="en-GB" sz="12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4" name="Arc 63"/>
          <p:cNvSpPr/>
          <p:nvPr/>
        </p:nvSpPr>
        <p:spPr>
          <a:xfrm>
            <a:off x="9067800" y="4648200"/>
            <a:ext cx="228600" cy="533400"/>
          </a:xfrm>
          <a:prstGeom prst="arc">
            <a:avLst>
              <a:gd name="adj1" fmla="val 16200000"/>
              <a:gd name="adj2" fmla="val 53378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/>
          <p:cNvSpPr txBox="1"/>
          <p:nvPr/>
        </p:nvSpPr>
        <p:spPr>
          <a:xfrm>
            <a:off x="9165265" y="457200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Simplify, using exact trig values if possible!</a:t>
            </a:r>
            <a:endParaRPr lang="en-GB" sz="12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6" name="Arc 65"/>
          <p:cNvSpPr/>
          <p:nvPr/>
        </p:nvSpPr>
        <p:spPr>
          <a:xfrm>
            <a:off x="9067800" y="4038600"/>
            <a:ext cx="228600" cy="609600"/>
          </a:xfrm>
          <a:prstGeom prst="arc">
            <a:avLst>
              <a:gd name="adj1" fmla="val 16200000"/>
              <a:gd name="adj2" fmla="val 53378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6858000" y="4419600"/>
            <a:ext cx="838200" cy="3048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70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/>
      <p:bldP spid="17" grpId="0"/>
      <p:bldP spid="18" grpId="0"/>
      <p:bldP spid="22" grpId="0"/>
      <p:bldP spid="24" grpId="0"/>
      <p:bldP spid="27" grpId="0"/>
      <p:bldP spid="28" grpId="0"/>
      <p:bldP spid="31" grpId="0"/>
      <p:bldP spid="40" grpId="0"/>
      <p:bldP spid="41" grpId="0"/>
      <p:bldP spid="46" grpId="0"/>
      <p:bldP spid="47" grpId="0"/>
      <p:bldP spid="48" grpId="0"/>
      <p:bldP spid="53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3" grpId="0"/>
      <p:bldP spid="64" grpId="0" animBg="1"/>
      <p:bldP spid="65" grpId="0"/>
      <p:bldP spid="66" grpId="0" animBg="1"/>
      <p:bldP spid="49" grpId="0" animBg="1"/>
      <p:bldP spid="4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omic Sans MS" pitchFamily="66" charset="0"/>
              </a:rPr>
              <a:t>Elastic Collisions in two dimensions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73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15589" y="1576252"/>
                <a:ext cx="3683725" cy="4059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involving the oblique impact of two smooth spheres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A small smooth sphere A of mass 1kg collides with a small smooth sphere B of mass 2kg. Just before the impact A is moving with a speed of 4ms</a:t>
                </a:r>
                <a:r>
                  <a:rPr lang="en-US" sz="1400" baseline="30000" dirty="0">
                    <a:latin typeface="Comic Sans MS" panose="030F0702030302020204" pitchFamily="66" charset="0"/>
                  </a:rPr>
                  <a:t>-1</a:t>
                </a:r>
                <a:r>
                  <a:rPr lang="en-US" sz="1400" dirty="0">
                    <a:latin typeface="Comic Sans MS" panose="030F0702030302020204" pitchFamily="66" charset="0"/>
                  </a:rPr>
                  <a:t> in a direction of 45˚ to the line of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centres</a:t>
                </a:r>
                <a:r>
                  <a:rPr lang="en-US" sz="1400" dirty="0">
                    <a:latin typeface="Comic Sans MS" panose="030F0702030302020204" pitchFamily="66" charset="0"/>
                  </a:rPr>
                  <a:t> and B is moving with speed 3ms</a:t>
                </a:r>
                <a:r>
                  <a:rPr lang="en-US" sz="1400" baseline="30000" dirty="0">
                    <a:latin typeface="Comic Sans MS" panose="030F0702030302020204" pitchFamily="66" charset="0"/>
                  </a:rPr>
                  <a:t>-1</a:t>
                </a:r>
                <a:r>
                  <a:rPr lang="en-US" sz="1400" dirty="0">
                    <a:latin typeface="Comic Sans MS" panose="030F0702030302020204" pitchFamily="66" charset="0"/>
                  </a:rPr>
                  <a:t> at 60˚ to the line of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centres</a:t>
                </a:r>
                <a:r>
                  <a:rPr lang="en-US" sz="1400" dirty="0">
                    <a:latin typeface="Comic Sans MS" panose="030F0702030302020204" pitchFamily="66" charset="0"/>
                  </a:rPr>
                  <a:t>. Given that the coefficient of restitution between the spheres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that the spheres collide, find:</a:t>
                </a:r>
              </a:p>
              <a:p>
                <a:pPr algn="ctr"/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kinetic energy lost in the impact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magnitude of the impulse exerted on A by B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589" y="1576252"/>
                <a:ext cx="3683725" cy="4059509"/>
              </a:xfrm>
              <a:prstGeom prst="rect">
                <a:avLst/>
              </a:prstGeom>
              <a:blipFill>
                <a:blip r:embed="rId2"/>
                <a:stretch>
                  <a:fillRect r="-344" b="-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524001" y="0"/>
                <a:ext cx="29035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290355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901346" y="32658"/>
                <a:ext cx="2766655" cy="475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>
                          <a:latin typeface="Cambria Math"/>
                        </a:rPr>
                        <m:t>𝑒</m:t>
                      </m:r>
                      <m:r>
                        <a:rPr lang="en-GB" sz="1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i="1">
                              <a:latin typeface="Cambria Math"/>
                            </a:rPr>
                            <m:t>𝑠𝑝𝑒𝑒𝑑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𝑠𝑒𝑝𝑎𝑟𝑎𝑡𝑖𝑜𝑛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𝑝𝑎𝑟𝑡𝑖𝑐𝑙𝑒𝑠</m:t>
                          </m:r>
                        </m:num>
                        <m:den>
                          <m:r>
                            <a:rPr lang="en-GB" sz="1200" i="1">
                              <a:latin typeface="Cambria Math"/>
                            </a:rPr>
                            <m:t>𝑠𝑝𝑒𝑒𝑑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𝑎𝑝𝑝𝑟𝑜𝑎𝑐h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𝑝𝑎𝑟𝑡𝑖𝑐𝑙𝑒𝑠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346" y="32658"/>
                <a:ext cx="2766655" cy="475771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>
            <a:spLocks noChangeAspect="1"/>
          </p:cNvSpPr>
          <p:nvPr/>
        </p:nvSpPr>
        <p:spPr>
          <a:xfrm>
            <a:off x="6096000" y="2133600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943600" y="1905001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1" y="1447801"/>
            <a:ext cx="78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Before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1601" y="1447801"/>
            <a:ext cx="78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After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7239000" y="2133600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8610600" y="2133601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9753600" y="2133601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086600" y="1905001"/>
            <a:ext cx="298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B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715000" y="2362200"/>
            <a:ext cx="6096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715000" y="2362201"/>
            <a:ext cx="0" cy="7620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86400" y="2133601"/>
                <a:ext cx="6011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133601"/>
                <a:ext cx="601126" cy="215444"/>
              </a:xfrm>
              <a:prstGeom prst="rect">
                <a:avLst/>
              </a:prstGeom>
              <a:blipFill>
                <a:blip r:embed="rId5"/>
                <a:stretch>
                  <a:fillRect l="-8511" r="-6383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 rot="16200000">
                <a:off x="5303980" y="2620822"/>
                <a:ext cx="580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303980" y="2620822"/>
                <a:ext cx="580287" cy="215444"/>
              </a:xfrm>
              <a:prstGeom prst="rect">
                <a:avLst/>
              </a:prstGeom>
              <a:blipFill>
                <a:blip r:embed="rId6"/>
                <a:stretch>
                  <a:fillRect t="-8696" r="-588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5867400" y="2362200"/>
            <a:ext cx="2057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867400" y="2438401"/>
                <a:ext cx="253274" cy="188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438401"/>
                <a:ext cx="253274" cy="188834"/>
              </a:xfrm>
              <a:prstGeom prst="rect">
                <a:avLst/>
              </a:prstGeom>
              <a:blipFill>
                <a:blip r:embed="rId7"/>
                <a:stretch>
                  <a:fillRect l="-9524" r="-476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5715000" y="2362201"/>
            <a:ext cx="623656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943601" y="2743200"/>
                <a:ext cx="59939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4 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1" y="2743200"/>
                <a:ext cx="599395" cy="215444"/>
              </a:xfrm>
              <a:prstGeom prst="rect">
                <a:avLst/>
              </a:prstGeom>
              <a:blipFill>
                <a:blip r:embed="rId8"/>
                <a:stretch>
                  <a:fillRect l="-6383" t="-11765" r="-2128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8382000" y="2362201"/>
            <a:ext cx="2057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8839200" y="1600201"/>
            <a:ext cx="0" cy="7620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 rot="16200000">
                <a:off x="8428180" y="1706422"/>
                <a:ext cx="580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428180" y="1706422"/>
                <a:ext cx="580287" cy="215444"/>
              </a:xfrm>
              <a:prstGeom prst="rect">
                <a:avLst/>
              </a:prstGeom>
              <a:blipFill>
                <a:blip r:embed="rId9"/>
                <a:stretch>
                  <a:fillRect t="-8696" r="-555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144000" y="2133601"/>
                <a:ext cx="14311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2133601"/>
                <a:ext cx="143116" cy="215444"/>
              </a:xfrm>
              <a:prstGeom prst="rect">
                <a:avLst/>
              </a:prstGeom>
              <a:blipFill>
                <a:blip r:embed="rId10"/>
                <a:stretch>
                  <a:fillRect l="-18182" r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8839200" y="2362201"/>
            <a:ext cx="533400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9982200" y="2362201"/>
            <a:ext cx="533400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363200" y="2133601"/>
                <a:ext cx="1783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0" y="2133601"/>
                <a:ext cx="178382" cy="215444"/>
              </a:xfrm>
              <a:prstGeom prst="rect">
                <a:avLst/>
              </a:prstGeom>
              <a:blipFill>
                <a:blip r:embed="rId11"/>
                <a:stretch>
                  <a:fillRect l="-14286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>
          <a:xfrm flipH="1" flipV="1">
            <a:off x="7467600" y="2362200"/>
            <a:ext cx="3810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7848600" y="2362200"/>
            <a:ext cx="0" cy="8382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696200" y="2133600"/>
                <a:ext cx="6011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2133600"/>
                <a:ext cx="601126" cy="215444"/>
              </a:xfrm>
              <a:prstGeom prst="rect">
                <a:avLst/>
              </a:prstGeom>
              <a:blipFill>
                <a:blip r:embed="rId12"/>
                <a:stretch>
                  <a:fillRect l="-6250"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 rot="5400000">
                <a:off x="7742379" y="2697022"/>
                <a:ext cx="580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742379" y="2697022"/>
                <a:ext cx="580287" cy="215444"/>
              </a:xfrm>
              <a:prstGeom prst="rect">
                <a:avLst/>
              </a:prstGeom>
              <a:blipFill>
                <a:blip r:embed="rId13"/>
                <a:stretch>
                  <a:fillRect l="-5882" t="-6383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 flipH="1">
            <a:off x="7467600" y="2362200"/>
            <a:ext cx="381000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458200" y="1905001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601200" y="1905001"/>
            <a:ext cx="298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B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588102" y="2514600"/>
                <a:ext cx="253274" cy="188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102" y="2514600"/>
                <a:ext cx="253274" cy="188834"/>
              </a:xfrm>
              <a:prstGeom prst="rect">
                <a:avLst/>
              </a:prstGeom>
              <a:blipFill>
                <a:blip r:embed="rId14"/>
                <a:stretch>
                  <a:fillRect l="-9524" r="-4762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086601" y="2743200"/>
                <a:ext cx="59939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3 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1" y="2743200"/>
                <a:ext cx="599395" cy="215444"/>
              </a:xfrm>
              <a:prstGeom prst="rect">
                <a:avLst/>
              </a:prstGeom>
              <a:blipFill>
                <a:blip r:embed="rId15"/>
                <a:stretch>
                  <a:fillRect l="-6250" t="-11765" r="-2083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>
          <a:xfrm flipV="1">
            <a:off x="9982200" y="1524000"/>
            <a:ext cx="0" cy="8382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 rot="5400000">
                <a:off x="9875979" y="1706422"/>
                <a:ext cx="580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9875979" y="1706422"/>
                <a:ext cx="580287" cy="215444"/>
              </a:xfrm>
              <a:prstGeom prst="rect">
                <a:avLst/>
              </a:prstGeom>
              <a:blipFill>
                <a:blip r:embed="rId16"/>
                <a:stretch>
                  <a:fillRect l="-5882" t="-652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8610600" y="2667000"/>
                <a:ext cx="1676400" cy="333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1400" i="1">
                          <a:latin typeface="Cambria Math" panose="02040503050406030204" pitchFamily="18" charset="0"/>
                        </a:rPr>
                        <m:t>−3=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2667000"/>
                <a:ext cx="1676400" cy="33316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6781800" y="3733801"/>
                <a:ext cx="2286000" cy="539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/>
                        </a:rPr>
                        <m:t>𝑒</m:t>
                      </m:r>
                      <m:r>
                        <a:rPr lang="en-GB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/>
                            </a:rPr>
                            <m:t>𝑠𝑝𝑒𝑒𝑑</m:t>
                          </m:r>
                          <m:r>
                            <a:rPr lang="en-GB" sz="1400" i="1">
                              <a:latin typeface="Cambria Math"/>
                            </a:rPr>
                            <m:t> </m:t>
                          </m:r>
                          <m:r>
                            <a:rPr lang="en-GB" sz="1400" i="1">
                              <a:latin typeface="Cambria Math"/>
                            </a:rPr>
                            <m:t>𝑜𝑓</m:t>
                          </m:r>
                          <m:r>
                            <a:rPr lang="en-GB" sz="1400" i="1">
                              <a:latin typeface="Cambria Math"/>
                            </a:rPr>
                            <m:t> </m:t>
                          </m:r>
                          <m:r>
                            <a:rPr lang="en-GB" sz="1400" i="1">
                              <a:latin typeface="Cambria Math"/>
                            </a:rPr>
                            <m:t>𝑠𝑒𝑝𝑎𝑟𝑎𝑡𝑖𝑜𝑛</m:t>
                          </m:r>
                        </m:num>
                        <m:den>
                          <m:r>
                            <a:rPr lang="en-GB" sz="1400" i="1">
                              <a:latin typeface="Cambria Math"/>
                            </a:rPr>
                            <m:t>𝑠𝑝𝑒𝑒𝑑</m:t>
                          </m:r>
                          <m:r>
                            <a:rPr lang="en-GB" sz="1400" i="1">
                              <a:latin typeface="Cambria Math"/>
                            </a:rPr>
                            <m:t> </m:t>
                          </m:r>
                          <m:r>
                            <a:rPr lang="en-GB" sz="1400" i="1">
                              <a:latin typeface="Cambria Math"/>
                            </a:rPr>
                            <m:t>𝑜𝑓</m:t>
                          </m:r>
                          <m:r>
                            <a:rPr lang="en-GB" sz="1400" i="1">
                              <a:latin typeface="Cambria Math"/>
                            </a:rPr>
                            <m:t> </m:t>
                          </m:r>
                          <m:r>
                            <a:rPr lang="en-GB" sz="1400" i="1">
                              <a:latin typeface="Cambria Math"/>
                            </a:rPr>
                            <m:t>𝑎𝑝𝑝𝑟𝑜𝑎𝑐h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3733801"/>
                <a:ext cx="2286000" cy="539635"/>
              </a:xfrm>
              <a:prstGeom prst="rect">
                <a:avLst/>
              </a:prstGeom>
              <a:blipFill>
                <a:blip r:embed="rId18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781801" y="4419600"/>
                <a:ext cx="1971271" cy="500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45+3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1" y="4419600"/>
                <a:ext cx="1971271" cy="500650"/>
              </a:xfrm>
              <a:prstGeom prst="rect">
                <a:avLst/>
              </a:prstGeom>
              <a:blipFill>
                <a:blip r:embed="rId19"/>
                <a:stretch>
                  <a:fillRect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334000" y="5181601"/>
                <a:ext cx="26986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45+3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</m:d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181601"/>
                <a:ext cx="2698624" cy="3077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172200" y="5638801"/>
                <a:ext cx="1981200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6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5638801"/>
                <a:ext cx="1981200" cy="51424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Arc 69"/>
          <p:cNvSpPr/>
          <p:nvPr/>
        </p:nvSpPr>
        <p:spPr>
          <a:xfrm>
            <a:off x="8915400" y="4038600"/>
            <a:ext cx="228600" cy="685800"/>
          </a:xfrm>
          <a:prstGeom prst="arc">
            <a:avLst>
              <a:gd name="adj1" fmla="val 16200000"/>
              <a:gd name="adj2" fmla="val 53378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Box 70"/>
          <p:cNvSpPr txBox="1"/>
          <p:nvPr/>
        </p:nvSpPr>
        <p:spPr>
          <a:xfrm>
            <a:off x="9067800" y="3810001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Sub in values – be careful with signs here (see methods in chapter 4 for a reminder!)</a:t>
            </a:r>
            <a:endParaRPr lang="en-GB" sz="12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2" name="Arc 71"/>
          <p:cNvSpPr/>
          <p:nvPr/>
        </p:nvSpPr>
        <p:spPr>
          <a:xfrm>
            <a:off x="8610600" y="4724400"/>
            <a:ext cx="228600" cy="609600"/>
          </a:xfrm>
          <a:prstGeom prst="arc">
            <a:avLst>
              <a:gd name="adj1" fmla="val 16200000"/>
              <a:gd name="adj2" fmla="val 53378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Arc 72"/>
          <p:cNvSpPr/>
          <p:nvPr/>
        </p:nvSpPr>
        <p:spPr>
          <a:xfrm>
            <a:off x="8001000" y="5334000"/>
            <a:ext cx="228600" cy="609600"/>
          </a:xfrm>
          <a:prstGeom prst="arc">
            <a:avLst>
              <a:gd name="adj1" fmla="val 16200000"/>
              <a:gd name="adj2" fmla="val 53378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TextBox 73"/>
          <p:cNvSpPr txBox="1"/>
          <p:nvPr/>
        </p:nvSpPr>
        <p:spPr>
          <a:xfrm>
            <a:off x="8763000" y="4876801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Cross multiply</a:t>
            </a:r>
            <a:endParaRPr lang="en-GB" sz="12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77200" y="5410201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Use trig ratios to simplify if possible!</a:t>
            </a:r>
            <a:endParaRPr lang="en-GB" sz="12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8458200" y="3048001"/>
                <a:ext cx="2057400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6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3048001"/>
                <a:ext cx="2057400" cy="51424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858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7" grpId="0"/>
      <p:bldP spid="68" grpId="0"/>
      <p:bldP spid="69" grpId="0"/>
      <p:bldP spid="70" grpId="0" animBg="1"/>
      <p:bldP spid="71" grpId="0"/>
      <p:bldP spid="72" grpId="0" animBg="1"/>
      <p:bldP spid="73" grpId="0" animBg="1"/>
      <p:bldP spid="74" grpId="0"/>
      <p:bldP spid="75" grpId="0"/>
      <p:bldP spid="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omic Sans MS" pitchFamily="66" charset="0"/>
              </a:rPr>
              <a:t>Elastic Collisions in two dimensions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73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5C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15589" y="1576252"/>
                <a:ext cx="3683725" cy="4059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Comic Sans MS" panose="030F0702030302020204" pitchFamily="66" charset="0"/>
                  </a:rPr>
                  <a:t>You need to be able to solve problems involving the oblique impact of two smooth spheres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latin typeface="Comic Sans MS" panose="030F0702030302020204" pitchFamily="66" charset="0"/>
                  </a:rPr>
                  <a:t>A small smooth sphere A of mass 1kg collides with a small smooth sphere B of mass 2kg. Just before the impact A is moving with a speed of 4ms</a:t>
                </a:r>
                <a:r>
                  <a:rPr lang="en-US" sz="1400" baseline="30000" dirty="0">
                    <a:latin typeface="Comic Sans MS" panose="030F0702030302020204" pitchFamily="66" charset="0"/>
                  </a:rPr>
                  <a:t>-1</a:t>
                </a:r>
                <a:r>
                  <a:rPr lang="en-US" sz="1400" dirty="0">
                    <a:latin typeface="Comic Sans MS" panose="030F0702030302020204" pitchFamily="66" charset="0"/>
                  </a:rPr>
                  <a:t> in a direction of 45˚ to the line of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centres</a:t>
                </a:r>
                <a:r>
                  <a:rPr lang="en-US" sz="1400" dirty="0">
                    <a:latin typeface="Comic Sans MS" panose="030F0702030302020204" pitchFamily="66" charset="0"/>
                  </a:rPr>
                  <a:t> and B is moving with speed 3ms</a:t>
                </a:r>
                <a:r>
                  <a:rPr lang="en-US" sz="1400" baseline="30000" dirty="0">
                    <a:latin typeface="Comic Sans MS" panose="030F0702030302020204" pitchFamily="66" charset="0"/>
                  </a:rPr>
                  <a:t>-1</a:t>
                </a:r>
                <a:r>
                  <a:rPr lang="en-US" sz="1400" dirty="0">
                    <a:latin typeface="Comic Sans MS" panose="030F0702030302020204" pitchFamily="66" charset="0"/>
                  </a:rPr>
                  <a:t> at 60˚ to the line of </a:t>
                </a:r>
                <a:r>
                  <a:rPr lang="en-US" sz="1400" dirty="0" err="1">
                    <a:latin typeface="Comic Sans MS" panose="030F0702030302020204" pitchFamily="66" charset="0"/>
                  </a:rPr>
                  <a:t>centres</a:t>
                </a:r>
                <a:r>
                  <a:rPr lang="en-US" sz="1400" dirty="0">
                    <a:latin typeface="Comic Sans MS" panose="030F0702030302020204" pitchFamily="66" charset="0"/>
                  </a:rPr>
                  <a:t>. Given that the coefficient of restitution between the spheres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that the spheres collide, find:</a:t>
                </a:r>
              </a:p>
              <a:p>
                <a:pPr algn="ctr"/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kinetic energy lost in the impact</a:t>
                </a:r>
              </a:p>
              <a:p>
                <a:pPr marL="342900" indent="-342900" algn="ctr">
                  <a:buAutoNum type="alphaLcParenR"/>
                </a:pPr>
                <a:r>
                  <a:rPr lang="en-US" sz="1400" dirty="0">
                    <a:latin typeface="Comic Sans MS" panose="030F0702030302020204" pitchFamily="66" charset="0"/>
                  </a:rPr>
                  <a:t>The magnitude of the impulse exerted on A by B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589" y="1576252"/>
                <a:ext cx="3683725" cy="4059509"/>
              </a:xfrm>
              <a:prstGeom prst="rect">
                <a:avLst/>
              </a:prstGeom>
              <a:blipFill>
                <a:blip r:embed="rId2"/>
                <a:stretch>
                  <a:fillRect r="-344" b="-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524001" y="0"/>
                <a:ext cx="29035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1" i="1"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1" y="0"/>
                <a:ext cx="2903551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901346" y="32658"/>
                <a:ext cx="2766655" cy="475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>
                          <a:latin typeface="Cambria Math"/>
                        </a:rPr>
                        <m:t>𝑒</m:t>
                      </m:r>
                      <m:r>
                        <a:rPr lang="en-GB" sz="12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i="1">
                              <a:latin typeface="Cambria Math"/>
                            </a:rPr>
                            <m:t>𝑠𝑝𝑒𝑒𝑑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𝑠𝑒𝑝𝑎𝑟𝑎𝑡𝑖𝑜𝑛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𝑝𝑎𝑟𝑡𝑖𝑐𝑙𝑒𝑠</m:t>
                          </m:r>
                        </m:num>
                        <m:den>
                          <m:r>
                            <a:rPr lang="en-GB" sz="1200" i="1">
                              <a:latin typeface="Cambria Math"/>
                            </a:rPr>
                            <m:t>𝑠𝑝𝑒𝑒𝑑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𝑎𝑝𝑝𝑟𝑜𝑎𝑐h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𝑜𝑓</m:t>
                          </m:r>
                          <m:r>
                            <a:rPr lang="en-GB" sz="1200" i="1">
                              <a:latin typeface="Cambria Math"/>
                            </a:rPr>
                            <m:t> </m:t>
                          </m:r>
                          <m:r>
                            <a:rPr lang="en-GB" sz="1200" i="1">
                              <a:latin typeface="Cambria Math"/>
                            </a:rPr>
                            <m:t>𝑝𝑎𝑟𝑡𝑖𝑐𝑙𝑒𝑠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346" y="32658"/>
                <a:ext cx="2766655" cy="475771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>
            <a:spLocks noChangeAspect="1"/>
          </p:cNvSpPr>
          <p:nvPr/>
        </p:nvSpPr>
        <p:spPr>
          <a:xfrm>
            <a:off x="6096000" y="2133600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943600" y="1905001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1" y="1447801"/>
            <a:ext cx="78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Before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1601" y="1447801"/>
            <a:ext cx="784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Comic Sans MS" panose="030F0702030302020204" pitchFamily="66" charset="0"/>
              </a:rPr>
              <a:t>After</a:t>
            </a:r>
            <a:endParaRPr lang="en-GB" sz="1400" u="sng" dirty="0">
              <a:latin typeface="Comic Sans MS" panose="030F0702030302020204" pitchFamily="66" charset="0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7239000" y="2133600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8610600" y="2133601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9753600" y="2133601"/>
            <a:ext cx="457200" cy="457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086600" y="1905001"/>
            <a:ext cx="298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B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715000" y="2362200"/>
            <a:ext cx="6096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715000" y="2362201"/>
            <a:ext cx="0" cy="7620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486400" y="2133601"/>
                <a:ext cx="6011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133601"/>
                <a:ext cx="601126" cy="215444"/>
              </a:xfrm>
              <a:prstGeom prst="rect">
                <a:avLst/>
              </a:prstGeom>
              <a:blipFill>
                <a:blip r:embed="rId5"/>
                <a:stretch>
                  <a:fillRect l="-8511" r="-6383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 rot="16200000">
                <a:off x="5303980" y="2620822"/>
                <a:ext cx="580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303980" y="2620822"/>
                <a:ext cx="580287" cy="215444"/>
              </a:xfrm>
              <a:prstGeom prst="rect">
                <a:avLst/>
              </a:prstGeom>
              <a:blipFill>
                <a:blip r:embed="rId6"/>
                <a:stretch>
                  <a:fillRect t="-8696" r="-588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5867400" y="2362200"/>
            <a:ext cx="2057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867400" y="2438401"/>
                <a:ext cx="253274" cy="188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438401"/>
                <a:ext cx="253274" cy="188834"/>
              </a:xfrm>
              <a:prstGeom prst="rect">
                <a:avLst/>
              </a:prstGeom>
              <a:blipFill>
                <a:blip r:embed="rId7"/>
                <a:stretch>
                  <a:fillRect l="-9524" r="-476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5715000" y="2362201"/>
            <a:ext cx="623656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943601" y="2743200"/>
                <a:ext cx="59939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4 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1" y="2743200"/>
                <a:ext cx="599395" cy="215444"/>
              </a:xfrm>
              <a:prstGeom prst="rect">
                <a:avLst/>
              </a:prstGeom>
              <a:blipFill>
                <a:blip r:embed="rId8"/>
                <a:stretch>
                  <a:fillRect l="-6383" t="-11765" r="-2128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8382000" y="2362201"/>
            <a:ext cx="2057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8839200" y="1600201"/>
            <a:ext cx="0" cy="7620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 rot="16200000">
                <a:off x="8428180" y="1706422"/>
                <a:ext cx="580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428180" y="1706422"/>
                <a:ext cx="580287" cy="215444"/>
              </a:xfrm>
              <a:prstGeom prst="rect">
                <a:avLst/>
              </a:prstGeom>
              <a:blipFill>
                <a:blip r:embed="rId9"/>
                <a:stretch>
                  <a:fillRect t="-8696" r="-555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144000" y="2133601"/>
                <a:ext cx="14311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2133601"/>
                <a:ext cx="143116" cy="215444"/>
              </a:xfrm>
              <a:prstGeom prst="rect">
                <a:avLst/>
              </a:prstGeom>
              <a:blipFill>
                <a:blip r:embed="rId10"/>
                <a:stretch>
                  <a:fillRect l="-18182" r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8839200" y="2362201"/>
            <a:ext cx="533400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9982200" y="2362201"/>
            <a:ext cx="533400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363200" y="2133601"/>
                <a:ext cx="1783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0" y="2133601"/>
                <a:ext cx="178382" cy="215444"/>
              </a:xfrm>
              <a:prstGeom prst="rect">
                <a:avLst/>
              </a:prstGeom>
              <a:blipFill>
                <a:blip r:embed="rId11"/>
                <a:stretch>
                  <a:fillRect l="-14286"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>
          <a:xfrm flipH="1" flipV="1">
            <a:off x="7467600" y="2362200"/>
            <a:ext cx="3810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7848600" y="2362200"/>
            <a:ext cx="0" cy="8382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696200" y="2133600"/>
                <a:ext cx="60112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2133600"/>
                <a:ext cx="601126" cy="215444"/>
              </a:xfrm>
              <a:prstGeom prst="rect">
                <a:avLst/>
              </a:prstGeom>
              <a:blipFill>
                <a:blip r:embed="rId12"/>
                <a:stretch>
                  <a:fillRect l="-6250"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 rot="5400000">
                <a:off x="7742379" y="2697022"/>
                <a:ext cx="580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742379" y="2697022"/>
                <a:ext cx="580287" cy="215444"/>
              </a:xfrm>
              <a:prstGeom prst="rect">
                <a:avLst/>
              </a:prstGeom>
              <a:blipFill>
                <a:blip r:embed="rId13"/>
                <a:stretch>
                  <a:fillRect l="-5882" t="-6383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 flipH="1">
            <a:off x="7467600" y="2362200"/>
            <a:ext cx="381000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458200" y="1905001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601200" y="1905001"/>
            <a:ext cx="298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B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588102" y="2514600"/>
                <a:ext cx="253274" cy="188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102" y="2514600"/>
                <a:ext cx="253274" cy="188834"/>
              </a:xfrm>
              <a:prstGeom prst="rect">
                <a:avLst/>
              </a:prstGeom>
              <a:blipFill>
                <a:blip r:embed="rId14"/>
                <a:stretch>
                  <a:fillRect l="-9524" r="-4762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086601" y="2743200"/>
                <a:ext cx="59939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3 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𝑚𝑠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1" y="2743200"/>
                <a:ext cx="599395" cy="215444"/>
              </a:xfrm>
              <a:prstGeom prst="rect">
                <a:avLst/>
              </a:prstGeom>
              <a:blipFill>
                <a:blip r:embed="rId15"/>
                <a:stretch>
                  <a:fillRect l="-6250" t="-11765" r="-2083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/>
          <p:nvPr/>
        </p:nvCxnSpPr>
        <p:spPr>
          <a:xfrm flipV="1">
            <a:off x="9982200" y="1524000"/>
            <a:ext cx="0" cy="838200"/>
          </a:xfrm>
          <a:prstGeom prst="straightConnector1">
            <a:avLst/>
          </a:prstGeom>
          <a:ln w="38100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 rot="5400000">
                <a:off x="9875979" y="1706422"/>
                <a:ext cx="58028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GB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9875979" y="1706422"/>
                <a:ext cx="580287" cy="215444"/>
              </a:xfrm>
              <a:prstGeom prst="rect">
                <a:avLst/>
              </a:prstGeom>
              <a:blipFill>
                <a:blip r:embed="rId16"/>
                <a:stretch>
                  <a:fillRect l="-5882" t="-652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8610600" y="2667000"/>
                <a:ext cx="1676400" cy="333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1400" i="1">
                          <a:latin typeface="Cambria Math" panose="02040503050406030204" pitchFamily="18" charset="0"/>
                        </a:rPr>
                        <m:t>−3=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2667000"/>
                <a:ext cx="1676400" cy="33316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8458200" y="3048001"/>
                <a:ext cx="2057400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6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3048001"/>
                <a:ext cx="2057400" cy="51424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/>
          <p:nvPr/>
        </p:nvCxnSpPr>
        <p:spPr>
          <a:xfrm>
            <a:off x="7315200" y="3962400"/>
            <a:ext cx="623656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391400" y="3657601"/>
            <a:ext cx="417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x 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686800" y="3657601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486400" y="4267201"/>
            <a:ext cx="264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57801" y="5029201"/>
            <a:ext cx="505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1 - 2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638800" y="3810000"/>
                <a:ext cx="1676400" cy="333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1400" i="1">
                          <a:latin typeface="Cambria Math" panose="02040503050406030204" pitchFamily="18" charset="0"/>
                        </a:rPr>
                        <m:t>−3=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3810000"/>
                <a:ext cx="1676400" cy="33316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486400" y="4191001"/>
                <a:ext cx="2057400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6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191001"/>
                <a:ext cx="2057400" cy="51424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924800" y="3810000"/>
                <a:ext cx="1752600" cy="333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4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1400" i="1">
                          <a:latin typeface="Cambria Math" panose="02040503050406030204" pitchFamily="18" charset="0"/>
                        </a:rPr>
                        <m:t>−6=2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3810000"/>
                <a:ext cx="1752600" cy="33316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410200" y="4876801"/>
                <a:ext cx="2057400" cy="514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−2</m:t>
                      </m:r>
                      <m:rad>
                        <m:radPr>
                          <m:degHide m:val="on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4876801"/>
                <a:ext cx="2057400" cy="514243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867400" y="5486400"/>
                <a:ext cx="1219200" cy="554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1400" i="1">
                          <a:latin typeface="Cambria Math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5486400"/>
                <a:ext cx="1219200" cy="55412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800600" y="5638801"/>
                <a:ext cx="1219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(−2.2214)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638801"/>
                <a:ext cx="1219200" cy="307777"/>
              </a:xfrm>
              <a:prstGeom prst="rect">
                <a:avLst/>
              </a:prstGeom>
              <a:blipFill>
                <a:blip r:embed="rId2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981200" y="5791200"/>
                <a:ext cx="1219200" cy="546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5791200"/>
                <a:ext cx="1219200" cy="546240"/>
              </a:xfrm>
              <a:prstGeom prst="rect">
                <a:avLst/>
              </a:prstGeom>
              <a:blipFill>
                <a:blip r:embed="rId25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Arc 79"/>
          <p:cNvSpPr/>
          <p:nvPr/>
        </p:nvSpPr>
        <p:spPr>
          <a:xfrm>
            <a:off x="7086600" y="5181600"/>
            <a:ext cx="228600" cy="609600"/>
          </a:xfrm>
          <a:prstGeom prst="arc">
            <a:avLst>
              <a:gd name="adj1" fmla="val 16200000"/>
              <a:gd name="adj2" fmla="val 5337881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239000" y="5257801"/>
                <a:ext cx="2133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by 6, then use this answer to find </a:t>
                </a:r>
                <a14:m>
                  <m:oMath xmlns:m="http://schemas.openxmlformats.org/officeDocument/2006/math">
                    <m:r>
                      <a:rPr lang="en-US" sz="12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US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5257801"/>
                <a:ext cx="2133600" cy="461665"/>
              </a:xfrm>
              <a:prstGeom prst="rect">
                <a:avLst/>
              </a:prstGeom>
              <a:blipFill>
                <a:blip r:embed="rId26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/>
          <p:cNvSpPr txBox="1"/>
          <p:nvPr/>
        </p:nvSpPr>
        <p:spPr>
          <a:xfrm>
            <a:off x="5181600" y="6096001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If you get an answer with surds, it is a good idea to check the actual value so you know what the direction will be (in this case the direction has been reversed)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3505200" y="5791200"/>
                <a:ext cx="1295400" cy="546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791200"/>
                <a:ext cx="1295400" cy="546240"/>
              </a:xfrm>
              <a:prstGeom prst="rect">
                <a:avLst/>
              </a:prstGeom>
              <a:blipFill>
                <a:blip r:embed="rId27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638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0" grpId="0"/>
      <p:bldP spid="63" grpId="0"/>
      <p:bldP spid="64" grpId="0"/>
      <p:bldP spid="65" grpId="0"/>
      <p:bldP spid="66" grpId="0"/>
      <p:bldP spid="77" grpId="0"/>
      <p:bldP spid="78" grpId="0"/>
      <p:bldP spid="79" grpId="0"/>
      <p:bldP spid="80" grpId="0" animBg="1"/>
      <p:bldP spid="81" grpId="0"/>
      <p:bldP spid="82" grpId="0"/>
      <p:bldP spid="8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3244</Words>
  <Application>Microsoft Office PowerPoint</Application>
  <PresentationFormat>Widescreen</PresentationFormat>
  <Paragraphs>660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Comic Sans MS</vt:lpstr>
      <vt:lpstr>Wingdings</vt:lpstr>
      <vt:lpstr>Office Theme</vt:lpstr>
      <vt:lpstr>Elastic Collisions in two dimensions</vt:lpstr>
      <vt:lpstr>Elastic Collisions in two dimensions</vt:lpstr>
      <vt:lpstr>Elastic Collisions in two dimensions</vt:lpstr>
      <vt:lpstr>Elastic Collisions in two dimensions</vt:lpstr>
      <vt:lpstr>Elastic Collisions in two dimensions</vt:lpstr>
      <vt:lpstr>Elastic Collisions in two dimensions</vt:lpstr>
      <vt:lpstr>Elastic Collisions in two dimensions</vt:lpstr>
      <vt:lpstr>Elastic Collisions in two dimensions</vt:lpstr>
      <vt:lpstr>Elastic Collisions in two dimensions</vt:lpstr>
      <vt:lpstr>Elastic Collisions in two dimensions</vt:lpstr>
      <vt:lpstr>Elastic Collisions in two dimensions</vt:lpstr>
      <vt:lpstr>Elastic Collisions in two dimensions</vt:lpstr>
      <vt:lpstr>Elastic Collisions in two dimensions</vt:lpstr>
      <vt:lpstr>Elastic Collisions in two dimensions</vt:lpstr>
      <vt:lpstr>Elastic Collisions in two dimensions</vt:lpstr>
      <vt:lpstr>Elastic Collisions in two dimensions</vt:lpstr>
      <vt:lpstr>Elastic Collisions in two dimensions</vt:lpstr>
      <vt:lpstr>Elastic Collisions in two dimensions</vt:lpstr>
      <vt:lpstr>Elastic Collisions in two dimensions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Lawton</dc:creator>
  <cp:lastModifiedBy>Richard Lawton</cp:lastModifiedBy>
  <cp:revision>5</cp:revision>
  <dcterms:created xsi:type="dcterms:W3CDTF">2019-08-06T16:32:53Z</dcterms:created>
  <dcterms:modified xsi:type="dcterms:W3CDTF">2019-08-26T06:41:00Z</dcterms:modified>
</cp:coreProperties>
</file>