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506" r:id="rId3"/>
    <p:sldId id="505" r:id="rId4"/>
    <p:sldId id="495" r:id="rId5"/>
    <p:sldId id="502" r:id="rId6"/>
    <p:sldId id="499" r:id="rId7"/>
    <p:sldId id="498" r:id="rId8"/>
    <p:sldId id="497" r:id="rId9"/>
    <p:sldId id="496" r:id="rId10"/>
    <p:sldId id="500" r:id="rId11"/>
    <p:sldId id="503" r:id="rId12"/>
    <p:sldId id="54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69" autoAdjust="0"/>
    <p:restoredTop sz="88534" autoAdjust="0"/>
  </p:normalViewPr>
  <p:slideViewPr>
    <p:cSldViewPr>
      <p:cViewPr varScale="1">
        <p:scale>
          <a:sx n="70" d="100"/>
          <a:sy n="70" d="100"/>
        </p:scale>
        <p:origin x="936" y="1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21266-E977-4E7F-8B7E-66942F8F50B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CD659B-9B0F-4736-B272-47379BEFFD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Year 2 Pure Mathematics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4170A7-F542-433D-AE47-C7A950C348C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0" y="692696"/>
            <a:ext cx="91428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Integration</a:t>
            </a:r>
          </a:p>
          <a:p>
            <a:pPr algn="ctr"/>
            <a:r>
              <a:rPr lang="en-GB" sz="9600" dirty="0"/>
              <a:t>-</a:t>
            </a:r>
            <a:r>
              <a:rPr lang="en-GB" sz="9600" b="1" dirty="0"/>
              <a:t> </a:t>
            </a:r>
            <a:r>
              <a:rPr lang="en-GB" sz="9600" dirty="0"/>
              <a:t>Trig Identities</a:t>
            </a:r>
          </a:p>
          <a:p>
            <a:pPr algn="ctr"/>
            <a:endParaRPr lang="en-GB" sz="4400" dirty="0"/>
          </a:p>
          <a:p>
            <a:pPr algn="ctr"/>
            <a:r>
              <a:rPr lang="en-GB" sz="7200" dirty="0"/>
              <a:t>Chapter 11</a:t>
            </a:r>
          </a:p>
          <a:p>
            <a:pPr algn="ctr"/>
            <a:r>
              <a:rPr lang="en-GB" sz="7200" dirty="0"/>
              <a:t>(Part 3 </a:t>
            </a:r>
            <a:r>
              <a:rPr lang="en-GB" sz="7200"/>
              <a:t>of 11)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887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using Trig Identities – Example F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39752" y="739734"/>
                <a:ext cx="5184576" cy="13875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4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739734"/>
                <a:ext cx="5184576" cy="13875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11960" y="2348880"/>
                <a:ext cx="4680520" cy="344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348880"/>
                <a:ext cx="4680520" cy="3445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536" y="2281888"/>
                <a:ext cx="3240360" cy="3256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81888"/>
                <a:ext cx="3240360" cy="3256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6338" y="5665924"/>
                <a:ext cx="3049558" cy="1134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38" y="5665924"/>
                <a:ext cx="3049558" cy="1134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51920" y="2379221"/>
            <a:ext cx="0" cy="4289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using Trig Identities – Example F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39752" y="739734"/>
                <a:ext cx="5184576" cy="13875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4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739734"/>
                <a:ext cx="5184576" cy="13875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11960" y="2348880"/>
                <a:ext cx="4680520" cy="344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348880"/>
                <a:ext cx="4680520" cy="3445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536" y="2281888"/>
                <a:ext cx="3240360" cy="3256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81888"/>
                <a:ext cx="3240360" cy="3256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6338" y="5665924"/>
                <a:ext cx="3049558" cy="1134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38" y="5665924"/>
                <a:ext cx="3049558" cy="1134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51920" y="2379221"/>
            <a:ext cx="0" cy="4289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11C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B409FA8-34C4-4FDD-966B-EFA5D58ECFF6}"/>
              </a:ext>
            </a:extLst>
          </p:cNvPr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300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B3D4EB-D2A9-4BCC-B402-8AAEDE7CB1A1}"/>
              </a:ext>
            </a:extLst>
          </p:cNvPr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35C3E3-3618-0D47-AC34-73E05636975A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Q6-7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070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- Standard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73" y="692696"/>
            <a:ext cx="5864763" cy="39604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83968" y="49429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ea typeface="Kozuka Mincho Pro EL" panose="02020200000000000000" pitchFamily="18" charset="-128"/>
                <a:cs typeface="Times New Roman" panose="02020603050405020304" pitchFamily="18" charset="0"/>
              </a:rPr>
              <a:t>sin </a:t>
            </a:r>
            <a:r>
              <a:rPr lang="en-GB" sz="3600" i="1" dirty="0" err="1">
                <a:latin typeface="Times New Roman" panose="02020603050405020304" pitchFamily="18" charset="0"/>
                <a:ea typeface="Kozuka Mincho Pro EL" panose="02020200000000000000" pitchFamily="18" charset="-128"/>
                <a:cs typeface="Times New Roman" panose="02020603050405020304" pitchFamily="18" charset="0"/>
              </a:rPr>
              <a:t>kx</a:t>
            </a:r>
            <a:r>
              <a:rPr lang="en-GB" sz="3600" i="1" dirty="0">
                <a:latin typeface="Times New Roman" panose="02020603050405020304" pitchFamily="18" charset="0"/>
                <a:ea typeface="Kozuka Mincho Pro EL" panose="020202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ea typeface="Kozuka Mincho Pro EL" panose="02020200000000000000" pitchFamily="18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6234" y="5936347"/>
            <a:ext cx="150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ea typeface="Kozuka Mincho Pro EL" panose="02020200000000000000" pitchFamily="18" charset="-128"/>
                <a:cs typeface="Times New Roman" panose="02020603050405020304" pitchFamily="18" charset="0"/>
              </a:rPr>
              <a:t>cos </a:t>
            </a:r>
            <a:r>
              <a:rPr lang="en-GB" sz="3600" i="1" dirty="0" err="1">
                <a:latin typeface="Times New Roman" panose="02020603050405020304" pitchFamily="18" charset="0"/>
                <a:ea typeface="Kozuka Mincho Pro EL" panose="02020200000000000000" pitchFamily="18" charset="-128"/>
                <a:cs typeface="Times New Roman" panose="02020603050405020304" pitchFamily="18" charset="0"/>
              </a:rPr>
              <a:t>kx</a:t>
            </a:r>
            <a:r>
              <a:rPr lang="en-GB" sz="3600" dirty="0">
                <a:latin typeface="Times New Roman" panose="02020603050405020304" pitchFamily="18" charset="0"/>
                <a:ea typeface="Kozuka Mincho Pro EL" panose="02020200000000000000" pitchFamily="18" charset="-128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75656" y="4820732"/>
                <a:ext cx="2160240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  <a:ea typeface="Kozuka Mincho Pro EL" panose="02020200000000000000" pitchFamily="18" charset="-128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zuka Mincho Pro EL" panose="020202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zuka Mincho Pro EL" panose="020202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zuka Mincho Pro EL" panose="02020200000000000000" pitchFamily="18" charset="-128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GB" sz="3600" dirty="0">
                    <a:latin typeface="Times New Roman" panose="02020603050405020304" pitchFamily="18" charset="0"/>
                    <a:ea typeface="Kozuka Mincho Pro EL" panose="02020200000000000000" pitchFamily="18" charset="-128"/>
                    <a:cs typeface="Times New Roman" panose="02020603050405020304" pitchFamily="18" charset="0"/>
                  </a:rPr>
                  <a:t> cos </a:t>
                </a:r>
                <a:r>
                  <a:rPr lang="en-GB" sz="3600" i="1" dirty="0">
                    <a:latin typeface="Times New Roman" panose="02020603050405020304" pitchFamily="18" charset="0"/>
                    <a:ea typeface="Kozuka Mincho Pro EL" panose="02020200000000000000" pitchFamily="18" charset="-128"/>
                    <a:cs typeface="Times New Roman" panose="02020603050405020304" pitchFamily="18" charset="0"/>
                  </a:rPr>
                  <a:t>x</a:t>
                </a:r>
                <a:r>
                  <a:rPr lang="en-GB" sz="3600" dirty="0">
                    <a:latin typeface="Times New Roman" panose="02020603050405020304" pitchFamily="18" charset="0"/>
                    <a:ea typeface="Kozuka Mincho Pro EL" panose="02020200000000000000" pitchFamily="18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20732"/>
                <a:ext cx="2160240" cy="877613"/>
              </a:xfrm>
              <a:prstGeom prst="rect">
                <a:avLst/>
              </a:prstGeom>
              <a:blipFill>
                <a:blip r:embed="rId3"/>
                <a:stretch>
                  <a:fillRect l="-8475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72873" y="5877272"/>
                <a:ext cx="1584176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zuka Mincho Pro EL" panose="020202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zuka Mincho Pro EL" panose="020202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zuka Mincho Pro EL" panose="02020200000000000000" pitchFamily="18" charset="-128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  <a:ea typeface="Kozuka Mincho Pro EL" panose="020202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ea typeface="Kozuka Mincho Pro EL" panose="02020200000000000000" pitchFamily="18" charset="-128"/>
                    <a:cs typeface="Times New Roman" panose="02020603050405020304" pitchFamily="18" charset="0"/>
                  </a:rPr>
                  <a:t>sin </a:t>
                </a:r>
                <a:r>
                  <a:rPr lang="en-GB" sz="3600" i="1" dirty="0">
                    <a:latin typeface="Times New Roman" panose="02020603050405020304" pitchFamily="18" charset="0"/>
                    <a:ea typeface="Kozuka Mincho Pro EL" panose="02020200000000000000" pitchFamily="18" charset="-128"/>
                    <a:cs typeface="Times New Roman" panose="02020603050405020304" pitchFamily="18" charset="0"/>
                  </a:rPr>
                  <a:t>x</a:t>
                </a:r>
                <a:r>
                  <a:rPr lang="en-GB" sz="3600" dirty="0">
                    <a:latin typeface="Times New Roman" panose="02020603050405020304" pitchFamily="18" charset="0"/>
                    <a:ea typeface="Kozuka Mincho Pro EL" panose="02020200000000000000" pitchFamily="18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73" y="5877272"/>
                <a:ext cx="1584176" cy="877613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31840" y="502723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+ 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832" y="608524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+ C</a:t>
            </a:r>
          </a:p>
        </p:txBody>
      </p:sp>
    </p:spTree>
    <p:extLst>
      <p:ext uri="{BB962C8B-B14F-4D97-AF65-F5344CB8AC3E}">
        <p14:creationId xmlns:p14="http://schemas.microsoft.com/office/powerpoint/2010/main" val="282611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using Trig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9448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If it is not a standard trigonometric function as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587727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</a:rPr>
              <a:t>then you need to rewrite the questions so it 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1560" y="1628800"/>
                <a:ext cx="3275192" cy="16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4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3275192" cy="1602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93816" y="2852936"/>
                <a:ext cx="4266616" cy="1351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16" y="2852936"/>
                <a:ext cx="4266616" cy="1351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6265" y="4149080"/>
                <a:ext cx="3112262" cy="1477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4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5" y="4149080"/>
                <a:ext cx="3112262" cy="1477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56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using Trig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53" t="14770" r="30105" b="22231"/>
          <a:stretch/>
        </p:blipFill>
        <p:spPr>
          <a:xfrm>
            <a:off x="467435" y="599127"/>
            <a:ext cx="8208912" cy="61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using Trig Identities – Example 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682" y="892605"/>
                <a:ext cx="4464605" cy="9457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48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82" y="892605"/>
                <a:ext cx="4464605" cy="945772"/>
              </a:xfrm>
              <a:prstGeom prst="rect">
                <a:avLst/>
              </a:prstGeom>
              <a:blipFill>
                <a:blip r:embed="rId2"/>
                <a:stretch>
                  <a:fillRect l="-3646" t="-3889" b="-1333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430" y="5045157"/>
                <a:ext cx="4536504" cy="125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0" y="5045157"/>
                <a:ext cx="4536504" cy="1257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9627" y="2457137"/>
            <a:ext cx="259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Double Angle: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95936" y="2352082"/>
                <a:ext cx="4401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352082"/>
                <a:ext cx="44012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39952" y="3140968"/>
                <a:ext cx="440120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4401205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04048" y="5045157"/>
                <a:ext cx="3888432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3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045157"/>
                <a:ext cx="3888432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9512" y="3388345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Make </a:t>
            </a:r>
            <a:r>
              <a:rPr lang="en-GB" sz="2800" b="1" dirty="0"/>
              <a:t>sin 2⁡𝑥 </a:t>
            </a:r>
            <a:r>
              <a:rPr lang="en-GB" sz="2800" dirty="0"/>
              <a:t>the </a:t>
            </a:r>
          </a:p>
          <a:p>
            <a:pPr algn="ctr"/>
            <a:r>
              <a:rPr lang="en-GB" sz="2800" dirty="0"/>
              <a:t>subject of the equation:</a:t>
            </a:r>
          </a:p>
        </p:txBody>
      </p:sp>
    </p:spTree>
    <p:extLst>
      <p:ext uri="{BB962C8B-B14F-4D97-AF65-F5344CB8AC3E}">
        <p14:creationId xmlns:p14="http://schemas.microsoft.com/office/powerpoint/2010/main" val="24034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using Trig Identities– Example B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25052" y="887641"/>
                <a:ext cx="5832648" cy="87415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4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4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2" y="887641"/>
                <a:ext cx="5832648" cy="874150"/>
              </a:xfrm>
              <a:prstGeom prst="rect">
                <a:avLst/>
              </a:prstGeom>
              <a:blipFill>
                <a:blip r:embed="rId2"/>
                <a:stretch>
                  <a:fillRect t="-3593" b="-125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1376" y="4728499"/>
                <a:ext cx="4146342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func>
                        <m:func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0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76" y="4728499"/>
                <a:ext cx="4146342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3568" y="2229837"/>
            <a:ext cx="237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Double Angle: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61473" y="2176980"/>
                <a:ext cx="49426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473" y="2176980"/>
                <a:ext cx="4942635" cy="646331"/>
              </a:xfrm>
              <a:prstGeom prst="rect">
                <a:avLst/>
              </a:prstGeom>
              <a:blipFill>
                <a:blip r:embed="rId4"/>
                <a:stretch>
                  <a:fillRect l="-3699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39952" y="3179839"/>
                <a:ext cx="470052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79839"/>
                <a:ext cx="4700527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3141" y="335520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Make </a:t>
            </a:r>
            <a:r>
              <a:rPr lang="en-GB" sz="2800" b="1" dirty="0"/>
              <a:t>sin 𝑥 cos 𝑥  </a:t>
            </a:r>
            <a:r>
              <a:rPr lang="en-GB" sz="2800" dirty="0"/>
              <a:t>the </a:t>
            </a:r>
          </a:p>
          <a:p>
            <a:pPr algn="ctr"/>
            <a:r>
              <a:rPr lang="en-GB" sz="2800" dirty="0"/>
              <a:t>subject of the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3963" y="4721817"/>
                <a:ext cx="3896644" cy="1387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GB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3" y="4721817"/>
                <a:ext cx="3896644" cy="1387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using Trig Identities – Example C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07804" y="964664"/>
                <a:ext cx="4176464" cy="874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4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04" y="964664"/>
                <a:ext cx="4176464" cy="874663"/>
              </a:xfrm>
              <a:prstGeom prst="rect">
                <a:avLst/>
              </a:prstGeom>
              <a:blipFill>
                <a:blip r:embed="rId2"/>
                <a:stretch>
                  <a:fillRect l="-3190" t="-2976" b="-119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693" y="4938661"/>
                <a:ext cx="4572617" cy="1387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3" y="4938661"/>
                <a:ext cx="4572617" cy="1387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1032" y="2355179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Double Angle: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07904" y="2216246"/>
                <a:ext cx="51125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216246"/>
                <a:ext cx="511256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447630"/>
                <a:ext cx="3672408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Make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GB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sz="2800" dirty="0"/>
                  <a:t> the </a:t>
                </a:r>
              </a:p>
              <a:p>
                <a:pPr algn="ctr"/>
                <a:r>
                  <a:rPr lang="en-GB" sz="2800" dirty="0"/>
                  <a:t>subject of the equation: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47630"/>
                <a:ext cx="3672408" cy="963854"/>
              </a:xfrm>
              <a:prstGeom prst="rect">
                <a:avLst/>
              </a:prstGeom>
              <a:blipFill>
                <a:blip r:embed="rId5"/>
                <a:stretch>
                  <a:fillRect l="-2653" t="-5063" r="-2653" b="-17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50279" y="3231606"/>
                <a:ext cx="5022304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279" y="3231606"/>
                <a:ext cx="5022304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16016" y="4981060"/>
                <a:ext cx="4341958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0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GB" sz="4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981060"/>
                <a:ext cx="4341958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5" grpId="0"/>
      <p:bldP spid="9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GB" sz="3200" dirty="0"/>
                <a:t>Integrating using Trig Identities </a:t>
              </a:r>
              <a:r>
                <a:rPr lang="en-GB" sz="3200" dirty="0">
                  <a:solidFill>
                    <a:prstClr val="white"/>
                  </a:solidFill>
                </a:rPr>
                <a:t>– Example 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515A79-1FAD-446A-A16B-6E5BE7D1B6F5}"/>
                  </a:ext>
                </a:extLst>
              </p:cNvPr>
              <p:cNvSpPr txBox="1"/>
              <p:nvPr/>
            </p:nvSpPr>
            <p:spPr>
              <a:xfrm>
                <a:off x="2699683" y="934155"/>
                <a:ext cx="3744416" cy="8036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4000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GB" sz="40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515A79-1FAD-446A-A16B-6E5BE7D1B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83" y="934155"/>
                <a:ext cx="3744416" cy="803618"/>
              </a:xfrm>
              <a:prstGeom prst="rect">
                <a:avLst/>
              </a:prstGeom>
              <a:blipFill>
                <a:blip r:embed="rId2"/>
                <a:stretch>
                  <a:fillRect l="-2932" t="-1923" b="-1089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8F9B4A-A9AB-4C8B-B969-5156760DA269}"/>
                  </a:ext>
                </a:extLst>
              </p:cNvPr>
              <p:cNvSpPr txBox="1"/>
              <p:nvPr/>
            </p:nvSpPr>
            <p:spPr>
              <a:xfrm>
                <a:off x="4404453" y="5080568"/>
                <a:ext cx="39604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0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8F9B4A-A9AB-4C8B-B969-5156760DA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53" y="5080568"/>
                <a:ext cx="396044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81590" y="2312879"/>
            <a:ext cx="270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Use the identity: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3312508"/>
                <a:ext cx="3672408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Make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8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sz="2800" dirty="0"/>
                  <a:t> the </a:t>
                </a:r>
              </a:p>
              <a:p>
                <a:pPr algn="ctr"/>
                <a:r>
                  <a:rPr lang="en-GB" sz="2800" dirty="0"/>
                  <a:t>subject of the equation: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12508"/>
                <a:ext cx="3672408" cy="963854"/>
              </a:xfrm>
              <a:prstGeom prst="rect">
                <a:avLst/>
              </a:prstGeom>
              <a:blipFill>
                <a:blip r:embed="rId4"/>
                <a:stretch>
                  <a:fillRect l="-2824" t="-4403" r="-2658" b="-16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83968" y="2204864"/>
                <a:ext cx="40809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04864"/>
                <a:ext cx="40809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3142" y="3525004"/>
                <a:ext cx="41819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142" y="3525004"/>
                <a:ext cx="41819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2035" y="4758942"/>
                <a:ext cx="3716338" cy="1351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4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nary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4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35" y="4758942"/>
                <a:ext cx="3716338" cy="1351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7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  <p:bldP spid="8" grpId="0"/>
      <p:bldP spid="6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GB" sz="3200" dirty="0"/>
                <a:t>Integrating using Trig Identities </a:t>
              </a:r>
              <a:r>
                <a:rPr lang="en-GB" sz="3200" dirty="0">
                  <a:solidFill>
                    <a:prstClr val="white"/>
                  </a:solidFill>
                </a:rPr>
                <a:t>– Example 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971137"/>
                <a:ext cx="5400600" cy="7324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36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n-GB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GB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3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971137"/>
                <a:ext cx="5400600" cy="732445"/>
              </a:xfrm>
              <a:prstGeom prst="rect">
                <a:avLst/>
              </a:prstGeom>
              <a:blipFill>
                <a:blip r:embed="rId2"/>
                <a:stretch>
                  <a:fillRect b="-972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63688" y="2132856"/>
                <a:ext cx="7092788" cy="122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6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6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GB" sz="36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32856"/>
                <a:ext cx="7092788" cy="1225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35696" y="5157192"/>
                <a:ext cx="67687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</m:fName>
                        <m:e>
                          <m:r>
                            <a:rPr lang="en-GB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157192"/>
                <a:ext cx="676875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51520" y="2483913"/>
            <a:ext cx="1458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Expand: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44824" y="3861048"/>
                <a:ext cx="6750496" cy="646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sz="36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24" y="3861048"/>
                <a:ext cx="6750496" cy="646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57726</TotalTime>
  <Words>331</Words>
  <Application>Microsoft Macintosh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Kozuka Mincho Pro 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1306</cp:revision>
  <dcterms:created xsi:type="dcterms:W3CDTF">2013-02-28T07:36:55Z</dcterms:created>
  <dcterms:modified xsi:type="dcterms:W3CDTF">2019-07-06T18:04:06Z</dcterms:modified>
</cp:coreProperties>
</file>