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38" r:id="rId2"/>
    <p:sldId id="341" r:id="rId3"/>
    <p:sldId id="34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3189E-01F0-AB45-8D6E-5B730AD81390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FEABD-89C3-BD4B-A032-4C35E7A13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4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6F1C9A-2EA0-AE40-B3BE-4E021008D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A3D88-975F-CE40-A8B7-4E2C84A8407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7E862C26-2E3D-0645-B50D-A6072DBFFE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4" name="Rectangle 4">
            <a:extLst>
              <a:ext uri="{FF2B5EF4-FFF2-40B4-BE49-F238E27FC236}">
                <a16:creationId xmlns:a16="http://schemas.microsoft.com/office/drawing/2014/main" id="{3535C7CD-1F75-FF41-897D-BDAAE7E88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77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A61F0D-FD4B-4F4E-B2D6-9EA4D625EC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D6CAE3-368D-2445-9551-97D12CA8503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4110703A-E216-3F42-A86F-84A0B25C0D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4">
            <a:extLst>
              <a:ext uri="{FF2B5EF4-FFF2-40B4-BE49-F238E27FC236}">
                <a16:creationId xmlns:a16="http://schemas.microsoft.com/office/drawing/2014/main" id="{4A6BFFCE-8FEC-2B46-BFDB-0203180F5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44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B7B1C-2DD9-3948-AB05-A502FE82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7C4AA-5B31-A142-A3BE-123EB80194A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96502-38C3-9147-A390-F072F024A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54753-398B-654A-A85C-C9A6AFE6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92DFC-E6B7-1B4A-87FF-6B88F692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908D8-E55B-644F-9B7C-44418E01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8C2E734-FA44-B943-A0A2-4D05D9DDF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785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A627A-F4C0-4D45-9BA0-AC02A8BE2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DF74F-89E5-EC40-BCEB-8C3FF68500B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36799-BD36-5441-9053-AD91768E2D3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C34695-5803-CF4D-AA8F-AFAD296CAECC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04DDDE-952F-4949-BA41-5B418B20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C12822D-04F8-B44F-9594-9858F457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87866A-D046-CE4E-9C59-0859EB49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A8F0241-7175-4D45-A211-5D4437B653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88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C30237A1-9B95-A54A-B376-1D2AFE758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228601"/>
            <a:ext cx="7772400" cy="639763"/>
          </a:xfrm>
        </p:spPr>
        <p:txBody>
          <a:bodyPr/>
          <a:lstStyle/>
          <a:p>
            <a:r>
              <a:rPr lang="en-US" altLang="en-US" sz="3600" b="1">
                <a:latin typeface="Arial" panose="020B0604020202020204" pitchFamily="34" charset="0"/>
                <a:cs typeface="Arial" panose="020B0604020202020204" pitchFamily="34" charset="0"/>
              </a:rPr>
              <a:t>Negative Binomial Distribution</a:t>
            </a:r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415FB2F9-7E84-124F-A0F1-7CC2E6795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990600"/>
            <a:ext cx="8534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Based on an experiment</a:t>
            </a:r>
          </a:p>
          <a:p>
            <a:pPr lvl="1">
              <a:spcBef>
                <a:spcPct val="500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Consists of a sequence of independent trials</a:t>
            </a:r>
          </a:p>
          <a:p>
            <a:pPr lvl="1">
              <a:spcBef>
                <a:spcPct val="500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Result in either a “S” or “F”</a:t>
            </a:r>
          </a:p>
          <a:p>
            <a:pPr lvl="1">
              <a:spcBef>
                <a:spcPct val="500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Probability of success is constant from trial to trial</a:t>
            </a:r>
          </a:p>
          <a:p>
            <a:pPr lvl="1">
              <a:spcBef>
                <a:spcPct val="500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Continues until a total of r success have been observed</a:t>
            </a:r>
          </a:p>
          <a:p>
            <a:pPr>
              <a:spcBef>
                <a:spcPct val="500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PMF</a:t>
            </a:r>
          </a:p>
          <a:p>
            <a:pPr lvl="1">
              <a:spcBef>
                <a:spcPct val="5000"/>
              </a:spcBef>
              <a:spcAft>
                <a:spcPct val="40000"/>
              </a:spcAft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P(X = x) = f(x) =            (1-p)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x-r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spcAft>
                <a:spcPct val="40000"/>
              </a:spcAft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Mean and Variance </a:t>
            </a:r>
          </a:p>
          <a:p>
            <a:pPr lvl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E[X] = r/p  and V (X) = r(1-p)/p</a:t>
            </a:r>
            <a:r>
              <a:rPr lang="en-US" altLang="en-US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2168" name="Object 8">
            <a:extLst>
              <a:ext uri="{FF2B5EF4-FFF2-40B4-BE49-F238E27FC236}">
                <a16:creationId xmlns:a16="http://schemas.microsoft.com/office/drawing/2014/main" id="{39E696A0-EF47-9247-B4D0-33955E881A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4114800"/>
          <a:ext cx="730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3462000" imgH="14046200" progId="Equation.3">
                  <p:embed/>
                </p:oleObj>
              </mc:Choice>
              <mc:Fallback>
                <p:oleObj name="Equation" r:id="rId4" imgW="13462000" imgH="14046200" progId="Equation.3">
                  <p:embed/>
                  <p:pic>
                    <p:nvPicPr>
                      <p:cNvPr id="92168" name="Object 8">
                        <a:extLst>
                          <a:ext uri="{FF2B5EF4-FFF2-40B4-BE49-F238E27FC236}">
                            <a16:creationId xmlns:a16="http://schemas.microsoft.com/office/drawing/2014/main" id="{39E696A0-EF47-9247-B4D0-33955E881A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114800"/>
                        <a:ext cx="7302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14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F2C2AC27-B3D7-1C49-8BA1-AA2B3E841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DB53E8DB-7E9C-E643-8974-DE9A15D697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990600"/>
            <a:ext cx="8382000" cy="5638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Suppose that X is a negative binomial random variable with p=0.2 and r=4. Determine the following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E(X), P(X = 20), P(X = 19), P(X = 21)</a:t>
            </a:r>
            <a:endParaRPr lang="fr-FR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</a:p>
          <a:p>
            <a:pPr>
              <a:lnSpc>
                <a:spcPct val="90000"/>
              </a:lnSpc>
            </a:pP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E(X) =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r/p =</a:t>
            </a: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4/0.2 = 20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P(X = 20) =        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(1-p)</a:t>
            </a:r>
            <a:r>
              <a:rPr lang="en-US" altLang="en-US" sz="2400" baseline="30000">
                <a:latin typeface="Arial" panose="020B0604020202020204" pitchFamily="34" charset="0"/>
                <a:cs typeface="Arial" panose="020B0604020202020204" pitchFamily="34" charset="0"/>
              </a:rPr>
              <a:t>x-r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baseline="300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>
              <a:lnSpc>
                <a:spcPct val="90000"/>
              </a:lnSpc>
            </a:pPr>
            <a:endParaRPr lang="fr-FR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P(X = 19) = </a:t>
            </a:r>
          </a:p>
          <a:p>
            <a:pPr>
              <a:lnSpc>
                <a:spcPct val="90000"/>
              </a:lnSpc>
            </a:pPr>
            <a:endParaRPr lang="fr-FR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fr-FR" altLang="en-US" sz="2400">
                <a:latin typeface="Arial" panose="020B0604020202020204" pitchFamily="34" charset="0"/>
                <a:cs typeface="Arial" panose="020B0604020202020204" pitchFamily="34" charset="0"/>
              </a:rPr>
              <a:t>P(X = 21) = 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5236" name="Object 4">
            <a:extLst>
              <a:ext uri="{FF2B5EF4-FFF2-40B4-BE49-F238E27FC236}">
                <a16:creationId xmlns:a16="http://schemas.microsoft.com/office/drawing/2014/main" id="{507BFD24-AE41-CC4F-9D86-E663E7F4DE0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43600" y="3505201"/>
          <a:ext cx="35052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37452300" imgH="10528300" progId="Equation.3">
                  <p:embed/>
                </p:oleObj>
              </mc:Choice>
              <mc:Fallback>
                <p:oleObj name="Equation" r:id="rId4" imgW="37452300" imgH="10528300" progId="Equation.3">
                  <p:embed/>
                  <p:pic>
                    <p:nvPicPr>
                      <p:cNvPr id="95236" name="Object 4">
                        <a:extLst>
                          <a:ext uri="{FF2B5EF4-FFF2-40B4-BE49-F238E27FC236}">
                            <a16:creationId xmlns:a16="http://schemas.microsoft.com/office/drawing/2014/main" id="{507BFD24-AE41-CC4F-9D86-E663E7F4DE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05201"/>
                        <a:ext cx="35052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7" name="Rectangle 5">
            <a:extLst>
              <a:ext uri="{FF2B5EF4-FFF2-40B4-BE49-F238E27FC236}">
                <a16:creationId xmlns:a16="http://schemas.microsoft.com/office/drawing/2014/main" id="{4757A5FB-931D-014F-8D84-D5665B91C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181600"/>
            <a:ext cx="5791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5238" name="Object 6">
            <a:extLst>
              <a:ext uri="{FF2B5EF4-FFF2-40B4-BE49-F238E27FC236}">
                <a16:creationId xmlns:a16="http://schemas.microsoft.com/office/drawing/2014/main" id="{81F71348-E349-664D-9893-095501A3D2E9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3733800" y="4648201"/>
          <a:ext cx="4114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6" imgW="37452300" imgH="10528300" progId="Equation.3">
                  <p:embed/>
                </p:oleObj>
              </mc:Choice>
              <mc:Fallback>
                <p:oleObj name="Equation" r:id="rId6" imgW="37452300" imgH="10528300" progId="Equation.3">
                  <p:embed/>
                  <p:pic>
                    <p:nvPicPr>
                      <p:cNvPr id="95238" name="Object 6">
                        <a:extLst>
                          <a:ext uri="{FF2B5EF4-FFF2-40B4-BE49-F238E27FC236}">
                            <a16:creationId xmlns:a16="http://schemas.microsoft.com/office/drawing/2014/main" id="{81F71348-E349-664D-9893-095501A3D2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648201"/>
                        <a:ext cx="411480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9" name="Object 7">
            <a:extLst>
              <a:ext uri="{FF2B5EF4-FFF2-40B4-BE49-F238E27FC236}">
                <a16:creationId xmlns:a16="http://schemas.microsoft.com/office/drawing/2014/main" id="{8B8819A9-3775-DD4F-B305-99BD4B60F5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5562600"/>
          <a:ext cx="48768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8" imgW="37452300" imgH="10528300" progId="Equation.3">
                  <p:embed/>
                </p:oleObj>
              </mc:Choice>
              <mc:Fallback>
                <p:oleObj name="Equation" r:id="rId8" imgW="37452300" imgH="10528300" progId="Equation.3">
                  <p:embed/>
                  <p:pic>
                    <p:nvPicPr>
                      <p:cNvPr id="95239" name="Object 7">
                        <a:extLst>
                          <a:ext uri="{FF2B5EF4-FFF2-40B4-BE49-F238E27FC236}">
                            <a16:creationId xmlns:a16="http://schemas.microsoft.com/office/drawing/2014/main" id="{8B8819A9-3775-DD4F-B305-99BD4B60F5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62600"/>
                        <a:ext cx="48768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0" name="Object 8">
            <a:extLst>
              <a:ext uri="{FF2B5EF4-FFF2-40B4-BE49-F238E27FC236}">
                <a16:creationId xmlns:a16="http://schemas.microsoft.com/office/drawing/2014/main" id="{0016B45C-C092-D543-9992-E93A423E34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3657600"/>
          <a:ext cx="657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10" imgW="13462000" imgH="14046200" progId="Equation.3">
                  <p:embed/>
                </p:oleObj>
              </mc:Choice>
              <mc:Fallback>
                <p:oleObj name="Equation" r:id="rId10" imgW="13462000" imgH="14046200" progId="Equation.3">
                  <p:embed/>
                  <p:pic>
                    <p:nvPicPr>
                      <p:cNvPr id="95240" name="Object 8">
                        <a:extLst>
                          <a:ext uri="{FF2B5EF4-FFF2-40B4-BE49-F238E27FC236}">
                            <a16:creationId xmlns:a16="http://schemas.microsoft.com/office/drawing/2014/main" id="{0016B45C-C092-D543-9992-E93A423E34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3657600"/>
                        <a:ext cx="6572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706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51-52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97594F-4842-E944-94A6-AE1B7FC80AE0}"/>
              </a:ext>
            </a:extLst>
          </p:cNvPr>
          <p:cNvSpPr txBox="1"/>
          <p:nvPr/>
        </p:nvSpPr>
        <p:spPr>
          <a:xfrm>
            <a:off x="611560" y="2682537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Q6-7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Q8-10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799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146</Words>
  <Application>Microsoft Office PowerPoint</Application>
  <PresentationFormat>Widescreen</PresentationFormat>
  <Paragraphs>33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Equation</vt:lpstr>
      <vt:lpstr>Negative Binomial Distribution</vt:lpstr>
      <vt:lpstr>Example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Negative Binomial Distribution</dc:title>
  <dc:creator>Richard Lawton</dc:creator>
  <cp:lastModifiedBy>Richard Lawton</cp:lastModifiedBy>
  <cp:revision>5</cp:revision>
  <dcterms:created xsi:type="dcterms:W3CDTF">2019-08-06T16:32:53Z</dcterms:created>
  <dcterms:modified xsi:type="dcterms:W3CDTF">2019-09-16T03:22:16Z</dcterms:modified>
</cp:coreProperties>
</file>