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81" r:id="rId2"/>
    <p:sldId id="584" r:id="rId3"/>
    <p:sldId id="483" r:id="rId4"/>
    <p:sldId id="565" r:id="rId5"/>
    <p:sldId id="566" r:id="rId6"/>
    <p:sldId id="567" r:id="rId7"/>
    <p:sldId id="569" r:id="rId8"/>
    <p:sldId id="564" r:id="rId9"/>
    <p:sldId id="568" r:id="rId10"/>
    <p:sldId id="570" r:id="rId11"/>
    <p:sldId id="571" r:id="rId12"/>
    <p:sldId id="572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2" autoAdjust="0"/>
    <p:restoredTop sz="88534" autoAdjust="0"/>
  </p:normalViewPr>
  <p:slideViewPr>
    <p:cSldViewPr>
      <p:cViewPr varScale="1">
        <p:scale>
          <a:sx n="52" d="100"/>
          <a:sy n="52" d="100"/>
        </p:scale>
        <p:origin x="52" y="41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6.png"/><Relationship Id="rId10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7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81.png"/><Relationship Id="rId5" Type="http://schemas.openxmlformats.org/officeDocument/2006/relationships/image" Target="../media/image65.png"/><Relationship Id="rId10" Type="http://schemas.openxmlformats.org/officeDocument/2006/relationships/image" Target="../media/image80.png"/><Relationship Id="rId4" Type="http://schemas.openxmlformats.org/officeDocument/2006/relationships/image" Target="../media/image78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10.png"/><Relationship Id="rId4" Type="http://schemas.openxmlformats.org/officeDocument/2006/relationships/image" Target="../media/image610.png"/><Relationship Id="rId1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8 :: </a:t>
            </a:r>
            <a:r>
              <a:rPr lang="en-GB" dirty="0"/>
              <a:t>Parametric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1A4850-2DA8-4B3A-BB56-F3BDBE318D9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15C1580-B103-47C5-BEE3-A1A6B01A3B1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D22DA91-C78A-42C2-B44E-E0A94E377AD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DFC00E2E-0066-4282-8C1C-BEDE4B5E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7" y="1112174"/>
            <a:ext cx="6743700" cy="2209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4120C-5FA5-46B6-835E-A129C161FC2D}"/>
              </a:ext>
            </a:extLst>
          </p:cNvPr>
          <p:cNvSpPr txBox="1"/>
          <p:nvPr/>
        </p:nvSpPr>
        <p:spPr>
          <a:xfrm>
            <a:off x="105708" y="750263"/>
            <a:ext cx="15841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D8E83F-A3D7-49BD-8E97-B0E9397502C7}"/>
                  </a:ext>
                </a:extLst>
              </p:cNvPr>
              <p:cNvSpPr txBox="1"/>
              <p:nvPr/>
            </p:nvSpPr>
            <p:spPr>
              <a:xfrm>
                <a:off x="6855552" y="934929"/>
                <a:ext cx="2245918" cy="22123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=1−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1−2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D8E83F-A3D7-49BD-8E97-B0E939750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52" y="934929"/>
                <a:ext cx="2245918" cy="22123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06CD75A-5F0A-45FA-8100-E4B39764712E}"/>
              </a:ext>
            </a:extLst>
          </p:cNvPr>
          <p:cNvSpPr/>
          <p:nvPr/>
        </p:nvSpPr>
        <p:spPr>
          <a:xfrm>
            <a:off x="6854408" y="934929"/>
            <a:ext cx="2247062" cy="2212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BCD15-6308-45AF-BF3B-39A426DC10CD}"/>
              </a:ext>
            </a:extLst>
          </p:cNvPr>
          <p:cNvSpPr txBox="1"/>
          <p:nvPr/>
        </p:nvSpPr>
        <p:spPr>
          <a:xfrm>
            <a:off x="4097422" y="750263"/>
            <a:ext cx="229505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which double angle formula would be best here?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A216C1-1302-4967-AEAC-ABA847CB5E97}"/>
              </a:ext>
            </a:extLst>
          </p:cNvPr>
          <p:cNvCxnSpPr>
            <a:stCxn id="9" idx="2"/>
          </p:cNvCxnSpPr>
          <p:nvPr/>
        </p:nvCxnSpPr>
        <p:spPr>
          <a:xfrm flipH="1">
            <a:off x="4745494" y="1273483"/>
            <a:ext cx="499454" cy="275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6B910C-8BD8-4A96-800B-88D27F7FB7C6}"/>
                  </a:ext>
                </a:extLst>
              </p:cNvPr>
              <p:cNvSpPr txBox="1"/>
              <p:nvPr/>
            </p:nvSpPr>
            <p:spPr>
              <a:xfrm>
                <a:off x="251520" y="3654884"/>
                <a:ext cx="8280920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has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−2,   0&lt;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Find the equation of the curve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and state the domain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for which the curve is defined.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Hence, sketch the curve.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6B910C-8BD8-4A96-800B-88D27F7FB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54884"/>
                <a:ext cx="82809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AC4BAC-E370-44E2-87DB-D087D51128F5}"/>
                  </a:ext>
                </a:extLst>
              </p:cNvPr>
              <p:cNvSpPr txBox="1"/>
              <p:nvPr/>
            </p:nvSpPr>
            <p:spPr>
              <a:xfrm>
                <a:off x="497976" y="5048446"/>
                <a:ext cx="41165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∴1+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varies between 0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func>
                  </m:oMath>
                </a14:m>
                <a:r>
                  <a:rPr lang="en-GB" sz="1600" dirty="0"/>
                  <a:t> varies over all real numbers (sketch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sz="1600" dirty="0"/>
                  <a:t> to see this). Therefore the domain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AC4BAC-E370-44E2-87DB-D087D511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76" y="5048446"/>
                <a:ext cx="4116555" cy="1569660"/>
              </a:xfrm>
              <a:prstGeom prst="rect">
                <a:avLst/>
              </a:prstGeom>
              <a:blipFill>
                <a:blip r:embed="rId5"/>
                <a:stretch>
                  <a:fillRect l="-889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EB63A5-615C-49AF-86AA-7B73334AA2CA}"/>
              </a:ext>
            </a:extLst>
          </p:cNvPr>
          <p:cNvCxnSpPr/>
          <p:nvPr/>
        </p:nvCxnSpPr>
        <p:spPr>
          <a:xfrm>
            <a:off x="5372596" y="614828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59FCBF-4066-4038-9967-CEA9A4E499C4}"/>
              </a:ext>
            </a:extLst>
          </p:cNvPr>
          <p:cNvCxnSpPr>
            <a:cxnSpLocks/>
          </p:cNvCxnSpPr>
          <p:nvPr/>
        </p:nvCxnSpPr>
        <p:spPr>
          <a:xfrm flipV="1">
            <a:off x="6275634" y="5307052"/>
            <a:ext cx="0" cy="1460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75687-09C3-4F2C-9B72-B869323BAD94}"/>
                  </a:ext>
                </a:extLst>
              </p:cNvPr>
              <p:cNvSpPr txBox="1"/>
              <p:nvPr/>
            </p:nvSpPr>
            <p:spPr>
              <a:xfrm>
                <a:off x="7227912" y="595563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75687-09C3-4F2C-9B72-B869323BA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912" y="5955630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A99571-DAEE-49DB-B249-1B7EA6AAE08B}"/>
                  </a:ext>
                </a:extLst>
              </p:cNvPr>
              <p:cNvSpPr txBox="1"/>
              <p:nvPr/>
            </p:nvSpPr>
            <p:spPr>
              <a:xfrm>
                <a:off x="6020668" y="50458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A99571-DAEE-49DB-B249-1B7EA6AA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68" y="5045829"/>
                <a:ext cx="36004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F8FE91-5C38-42BB-9965-FF729BDCC1BF}"/>
              </a:ext>
            </a:extLst>
          </p:cNvPr>
          <p:cNvSpPr/>
          <p:nvPr/>
        </p:nvSpPr>
        <p:spPr>
          <a:xfrm>
            <a:off x="6076950" y="5384800"/>
            <a:ext cx="1181100" cy="1009676"/>
          </a:xfrm>
          <a:custGeom>
            <a:avLst/>
            <a:gdLst>
              <a:gd name="connsiteX0" fmla="*/ 0 w 1181100"/>
              <a:gd name="connsiteY0" fmla="*/ 0 h 1009676"/>
              <a:gd name="connsiteX1" fmla="*/ 635000 w 1181100"/>
              <a:gd name="connsiteY1" fmla="*/ 1009650 h 1009676"/>
              <a:gd name="connsiteX2" fmla="*/ 1181100 w 1181100"/>
              <a:gd name="connsiteY2" fmla="*/ 25400 h 10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009676">
                <a:moveTo>
                  <a:pt x="0" y="0"/>
                </a:moveTo>
                <a:cubicBezTo>
                  <a:pt x="219075" y="502708"/>
                  <a:pt x="438150" y="1005417"/>
                  <a:pt x="635000" y="1009650"/>
                </a:cubicBezTo>
                <a:cubicBezTo>
                  <a:pt x="831850" y="1013883"/>
                  <a:pt x="1006475" y="519641"/>
                  <a:pt x="1181100" y="2540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8BDAC7-6F54-49A7-B429-ED1CC4C9AF90}"/>
                  </a:ext>
                </a:extLst>
              </p:cNvPr>
              <p:cNvSpPr txBox="1"/>
              <p:nvPr/>
            </p:nvSpPr>
            <p:spPr>
              <a:xfrm>
                <a:off x="6078513" y="5717284"/>
                <a:ext cx="1984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8BDAC7-6F54-49A7-B429-ED1CC4C9A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513" y="5717284"/>
                <a:ext cx="198462" cy="261610"/>
              </a:xfrm>
              <a:prstGeom prst="rect">
                <a:avLst/>
              </a:prstGeom>
              <a:blipFill>
                <a:blip r:embed="rId8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F71FE3-660B-4CFB-A21D-ADD43C8208C1}"/>
                  </a:ext>
                </a:extLst>
              </p:cNvPr>
              <p:cNvSpPr txBox="1"/>
              <p:nvPr/>
            </p:nvSpPr>
            <p:spPr>
              <a:xfrm>
                <a:off x="6281477" y="6107658"/>
                <a:ext cx="1984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F71FE3-660B-4CFB-A21D-ADD43C820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477" y="6107658"/>
                <a:ext cx="198462" cy="261610"/>
              </a:xfrm>
              <a:prstGeom prst="rect">
                <a:avLst/>
              </a:prstGeom>
              <a:blipFill>
                <a:blip r:embed="rId9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6E010F-01DD-41A0-9516-A72C3F2A9B9D}"/>
                  </a:ext>
                </a:extLst>
              </p:cNvPr>
              <p:cNvSpPr txBox="1"/>
              <p:nvPr/>
            </p:nvSpPr>
            <p:spPr>
              <a:xfrm>
                <a:off x="6857541" y="6107658"/>
                <a:ext cx="1984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6E010F-01DD-41A0-9516-A72C3F2A9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541" y="6107658"/>
                <a:ext cx="198462" cy="261610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DDFFE56-FACA-4338-8AE4-2F6AF8BE0F73}"/>
              </a:ext>
            </a:extLst>
          </p:cNvPr>
          <p:cNvSpPr/>
          <p:nvPr/>
        </p:nvSpPr>
        <p:spPr>
          <a:xfrm>
            <a:off x="487358" y="5045829"/>
            <a:ext cx="4007895" cy="1722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C76BA9-299F-4B1D-8C90-6A0BA39B12E2}"/>
              </a:ext>
            </a:extLst>
          </p:cNvPr>
          <p:cNvSpPr/>
          <p:nvPr/>
        </p:nvSpPr>
        <p:spPr>
          <a:xfrm>
            <a:off x="4484167" y="5045829"/>
            <a:ext cx="4007895" cy="1722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4327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8B</a:t>
              </a:r>
              <a:endParaRPr lang="en-GB" sz="3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204-206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3">
            <a:extLst>
              <a:ext uri="{FF2B5EF4-FFF2-40B4-BE49-F238E27FC236}">
                <a16:creationId xmlns:a16="http://schemas.microsoft.com/office/drawing/2014/main" id="{EAD71213-1457-42BD-93C8-4AECBEF0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8" y="5317702"/>
            <a:ext cx="7296150" cy="11144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748E3C-4262-44D0-8944-6A28113945C6}"/>
              </a:ext>
            </a:extLst>
          </p:cNvPr>
          <p:cNvSpPr txBox="1"/>
          <p:nvPr/>
        </p:nvSpPr>
        <p:spPr>
          <a:xfrm>
            <a:off x="214218" y="4927116"/>
            <a:ext cx="18082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2012 Q6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F5DF58-5E3D-48F6-A00B-EF7B094982D4}"/>
                  </a:ext>
                </a:extLst>
              </p:cNvPr>
              <p:cNvSpPr txBox="1"/>
              <p:nvPr/>
            </p:nvSpPr>
            <p:spPr>
              <a:xfrm>
                <a:off x="6486683" y="4738818"/>
                <a:ext cx="2592288" cy="11315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=12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=12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F5DF58-5E3D-48F6-A00B-EF7B09498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683" y="4738818"/>
                <a:ext cx="2592288" cy="1131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F075EC4-AD5D-4574-8C1B-2BA63C100608}"/>
              </a:ext>
            </a:extLst>
          </p:cNvPr>
          <p:cNvSpPr/>
          <p:nvPr/>
        </p:nvSpPr>
        <p:spPr>
          <a:xfrm>
            <a:off x="6477480" y="4738818"/>
            <a:ext cx="2601491" cy="11315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A06539-4AE1-4806-B5ED-D52EF3EF615A}"/>
              </a:ext>
            </a:extLst>
          </p:cNvPr>
          <p:cNvSpPr txBox="1"/>
          <p:nvPr/>
        </p:nvSpPr>
        <p:spPr>
          <a:xfrm>
            <a:off x="236048" y="4368316"/>
            <a:ext cx="28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Exam Practice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AB7C91-A43E-404E-9608-14774041799F}"/>
              </a:ext>
            </a:extLst>
          </p:cNvPr>
          <p:cNvSpPr txBox="1"/>
          <p:nvPr/>
        </p:nvSpPr>
        <p:spPr>
          <a:xfrm>
            <a:off x="882217" y="1861856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Q9-11 &amp; Challenge &amp; Ext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21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44FE98-8B2B-41F6-A1D9-DA8041364DC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843C365-A5F0-4AA1-A194-8BF59264142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Sketching Parametric Curves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365468-AB9B-4E7C-8607-4A69EC47AF3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F6DD0E-C595-410E-AF77-41D89F0E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0" y="2776488"/>
            <a:ext cx="3030823" cy="1152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4E4A8-6378-4322-A0E4-7FEFD3B7B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60" y="2353227"/>
            <a:ext cx="3566343" cy="2472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E472B-FE12-4455-8116-D99CBAE2C5C2}"/>
              </a:ext>
            </a:extLst>
          </p:cNvPr>
          <p:cNvSpPr txBox="1"/>
          <p:nvPr/>
        </p:nvSpPr>
        <p:spPr>
          <a:xfrm>
            <a:off x="323528" y="8367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saw that one strategy for sketching parametric curves is to convert into a Cartesian equation, and hope this is a form we recognise (e.g. quadratic or equation of circle) to appropriately sketch.</a:t>
            </a:r>
          </a:p>
          <a:p>
            <a:r>
              <a:rPr lang="en-GB" dirty="0"/>
              <a:t>However, some parametric equations can’t easily be turned into Cartesian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068F7B-E0CB-492F-A28B-1A69039A3758}"/>
                  </a:ext>
                </a:extLst>
              </p:cNvPr>
              <p:cNvSpPr txBox="1"/>
              <p:nvPr/>
            </p:nvSpPr>
            <p:spPr>
              <a:xfrm>
                <a:off x="454968" y="3983614"/>
                <a:ext cx="3845892" cy="915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These parametric equations in Cartesian form would be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GB" sz="1400" dirty="0"/>
                  <a:t> this would obviously be incredibly hard to sketch!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068F7B-E0CB-492F-A28B-1A69039A3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8" y="3983614"/>
                <a:ext cx="3845892" cy="915572"/>
              </a:xfrm>
              <a:prstGeom prst="rect">
                <a:avLst/>
              </a:prstGeom>
              <a:blipFill>
                <a:blip r:embed="rId4"/>
                <a:stretch>
                  <a:fillRect l="-475" t="-662" b="-5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BDD20E-EBDC-49E6-B117-E4C9CEBC8E2F}"/>
                  </a:ext>
                </a:extLst>
              </p:cNvPr>
              <p:cNvSpPr txBox="1"/>
              <p:nvPr/>
            </p:nvSpPr>
            <p:spPr>
              <a:xfrm>
                <a:off x="1331640" y="5661248"/>
                <a:ext cx="6646025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Instead we can try different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and determine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 for each value to get a sequence of points…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BDD20E-EBDC-49E6-B117-E4C9CEBC8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661248"/>
                <a:ext cx="6646025" cy="646331"/>
              </a:xfrm>
              <a:prstGeom prst="rect">
                <a:avLst/>
              </a:prstGeom>
              <a:blipFill>
                <a:blip r:embed="rId5"/>
                <a:stretch>
                  <a:fillRect l="-548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6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A14A0A-D4D8-485D-B6D9-6ED73B73A1B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061838C-1C4D-476E-A075-457C830A902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Sketching Parametric Curves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180974E-C885-4B47-81BA-14EE5D24524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36DCA01-26BA-4E49-AC8D-30BB0F1BC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86" y="862628"/>
            <a:ext cx="3030823" cy="1152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F623BB5-0FD3-4898-8BA0-039A8B4FBF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7524087"/>
                  </p:ext>
                </p:extLst>
              </p:nvPr>
            </p:nvGraphicFramePr>
            <p:xfrm>
              <a:off x="699994" y="2175386"/>
              <a:ext cx="7139922" cy="1352233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325559615"/>
                        </a:ext>
                      </a:extLst>
                    </a:gridCol>
                    <a:gridCol w="470520">
                      <a:extLst>
                        <a:ext uri="{9D8B030D-6E8A-4147-A177-3AD203B41FA5}">
                          <a16:colId xmlns:a16="http://schemas.microsoft.com/office/drawing/2014/main" val="653623038"/>
                        </a:ext>
                      </a:extLst>
                    </a:gridCol>
                    <a:gridCol w="663892">
                      <a:extLst>
                        <a:ext uri="{9D8B030D-6E8A-4147-A177-3AD203B41FA5}">
                          <a16:colId xmlns:a16="http://schemas.microsoft.com/office/drawing/2014/main" val="11761317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46895262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23601348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4123546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2956934906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69365874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1816112336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5473890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659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−1.67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−3.14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−2.78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3.89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6.28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15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1.57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1.67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−2.78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−4.71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−3.89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82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F623BB5-0FD3-4898-8BA0-039A8B4FBF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7524087"/>
                  </p:ext>
                </p:extLst>
              </p:nvPr>
            </p:nvGraphicFramePr>
            <p:xfrm>
              <a:off x="699994" y="2175386"/>
              <a:ext cx="7139922" cy="1352233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325559615"/>
                        </a:ext>
                      </a:extLst>
                    </a:gridCol>
                    <a:gridCol w="470520">
                      <a:extLst>
                        <a:ext uri="{9D8B030D-6E8A-4147-A177-3AD203B41FA5}">
                          <a16:colId xmlns:a16="http://schemas.microsoft.com/office/drawing/2014/main" val="653623038"/>
                        </a:ext>
                      </a:extLst>
                    </a:gridCol>
                    <a:gridCol w="663892">
                      <a:extLst>
                        <a:ext uri="{9D8B030D-6E8A-4147-A177-3AD203B41FA5}">
                          <a16:colId xmlns:a16="http://schemas.microsoft.com/office/drawing/2014/main" val="11761317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46895262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23601348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4123546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2956934906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69365874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1816112336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547389019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" t="-990" r="-1075000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169" t="-990" r="-1296104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818" t="-990" r="-807273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8000" t="-990" r="-788000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3212" t="-990" r="-475182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3212" t="-990" r="-375182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212" t="-990" r="-275182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986" t="-990" r="-173188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3942" t="-990" r="-74453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4000" t="-990" r="-2000" b="-123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659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" t="-167213" r="-1075000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169" t="-167213" r="-1296104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818" t="-167213" r="-807273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8000" t="-167213" r="-788000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3212" t="-167213" r="-47518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3212" t="-167213" r="-37518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212" t="-167213" r="-27518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986" t="-167213" r="-173188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3942" t="-167213" r="-74453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4000" t="-167213" r="-200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15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" t="-267213" r="-1075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169" t="-267213" r="-1296104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818" t="-267213" r="-807273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8000" t="-267213" r="-788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3212" t="-267213" r="-47518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3212" t="-267213" r="-37518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212" t="-267213" r="-27518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986" t="-267213" r="-17318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3942" t="-267213" r="-74453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4000" t="-267213" r="-200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8209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793011F-AA98-4146-9FB9-F523361C01AB}"/>
              </a:ext>
            </a:extLst>
          </p:cNvPr>
          <p:cNvSpPr/>
          <p:nvPr/>
        </p:nvSpPr>
        <p:spPr>
          <a:xfrm>
            <a:off x="1302436" y="2779436"/>
            <a:ext cx="485296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0248C2-9CAB-44D9-A7D2-34357903256A}"/>
              </a:ext>
            </a:extLst>
          </p:cNvPr>
          <p:cNvSpPr/>
          <p:nvPr/>
        </p:nvSpPr>
        <p:spPr>
          <a:xfrm>
            <a:off x="1787732" y="2779436"/>
            <a:ext cx="657224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BBBDE-8994-4F40-8FFE-42FB3577CBBF}"/>
              </a:ext>
            </a:extLst>
          </p:cNvPr>
          <p:cNvSpPr/>
          <p:nvPr/>
        </p:nvSpPr>
        <p:spPr>
          <a:xfrm>
            <a:off x="2444956" y="2779436"/>
            <a:ext cx="6096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72489-3DF3-4F00-925B-198CF6919D6D}"/>
              </a:ext>
            </a:extLst>
          </p:cNvPr>
          <p:cNvSpPr/>
          <p:nvPr/>
        </p:nvSpPr>
        <p:spPr>
          <a:xfrm>
            <a:off x="3054556" y="2779436"/>
            <a:ext cx="83058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EC7AD-F37E-4793-8676-3919B0181AB3}"/>
              </a:ext>
            </a:extLst>
          </p:cNvPr>
          <p:cNvSpPr/>
          <p:nvPr/>
        </p:nvSpPr>
        <p:spPr>
          <a:xfrm>
            <a:off x="3885136" y="2779436"/>
            <a:ext cx="8382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B86D94-D81C-47E1-95FD-23DE24B07781}"/>
              </a:ext>
            </a:extLst>
          </p:cNvPr>
          <p:cNvSpPr/>
          <p:nvPr/>
        </p:nvSpPr>
        <p:spPr>
          <a:xfrm>
            <a:off x="4723336" y="2779436"/>
            <a:ext cx="8382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F4388B-48DF-44ED-8F4A-F50D40F07FCD}"/>
              </a:ext>
            </a:extLst>
          </p:cNvPr>
          <p:cNvSpPr/>
          <p:nvPr/>
        </p:nvSpPr>
        <p:spPr>
          <a:xfrm>
            <a:off x="5561536" y="2779436"/>
            <a:ext cx="83058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061486-383E-47A5-9FA9-239D5093073E}"/>
              </a:ext>
            </a:extLst>
          </p:cNvPr>
          <p:cNvSpPr/>
          <p:nvPr/>
        </p:nvSpPr>
        <p:spPr>
          <a:xfrm>
            <a:off x="6392116" y="2779436"/>
            <a:ext cx="8382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4CA549-F0B5-4BB4-B7E5-338C7C69F3FD}"/>
              </a:ext>
            </a:extLst>
          </p:cNvPr>
          <p:cNvSpPr/>
          <p:nvPr/>
        </p:nvSpPr>
        <p:spPr>
          <a:xfrm>
            <a:off x="7230316" y="2779436"/>
            <a:ext cx="6096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3BDE93-4F49-435A-84A6-69CF9724389E}"/>
              </a:ext>
            </a:extLst>
          </p:cNvPr>
          <p:cNvCxnSpPr/>
          <p:nvPr/>
        </p:nvCxnSpPr>
        <p:spPr>
          <a:xfrm flipV="1">
            <a:off x="4716780" y="3789040"/>
            <a:ext cx="0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5233E1-237E-4E45-9D93-AD6DC3383EA1}"/>
              </a:ext>
            </a:extLst>
          </p:cNvPr>
          <p:cNvCxnSpPr>
            <a:cxnSpLocks/>
          </p:cNvCxnSpPr>
          <p:nvPr/>
        </p:nvCxnSpPr>
        <p:spPr>
          <a:xfrm>
            <a:off x="2444956" y="5272683"/>
            <a:ext cx="4092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FA62FA-FD31-42A0-AF76-D83C4260AB66}"/>
                  </a:ext>
                </a:extLst>
              </p:cNvPr>
              <p:cNvSpPr txBox="1"/>
              <p:nvPr/>
            </p:nvSpPr>
            <p:spPr>
              <a:xfrm>
                <a:off x="6489857" y="5108426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FA62FA-FD31-42A0-AF76-D83C4260A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57" y="5108426"/>
                <a:ext cx="33004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277B1C-45B8-4E66-B5FF-EAE3FDAFC898}"/>
                  </a:ext>
                </a:extLst>
              </p:cNvPr>
              <p:cNvSpPr txBox="1"/>
              <p:nvPr/>
            </p:nvSpPr>
            <p:spPr>
              <a:xfrm>
                <a:off x="4571428" y="3534360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277B1C-45B8-4E66-B5FF-EAE3FDAFC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534360"/>
                <a:ext cx="33004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CCD5B3F-18F6-4085-BB51-D1C03BE4AFDC}"/>
              </a:ext>
            </a:extLst>
          </p:cNvPr>
          <p:cNvGrpSpPr/>
          <p:nvPr/>
        </p:nvGrpSpPr>
        <p:grpSpPr>
          <a:xfrm>
            <a:off x="4665980" y="5221883"/>
            <a:ext cx="439792" cy="274622"/>
            <a:chOff x="4665980" y="5221883"/>
            <a:chExt cx="439792" cy="27462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7D6148D-1928-4E15-B1DC-588D12ED5144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98712CF-3D5F-4585-A1F1-F5081B289E5B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98712CF-3D5F-4585-A1F1-F5081B289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E5C11C-0695-4DE0-B89A-81D069BA99A3}"/>
              </a:ext>
            </a:extLst>
          </p:cNvPr>
          <p:cNvGrpSpPr/>
          <p:nvPr/>
        </p:nvGrpSpPr>
        <p:grpSpPr>
          <a:xfrm>
            <a:off x="5004048" y="4910003"/>
            <a:ext cx="439792" cy="274622"/>
            <a:chOff x="4665980" y="5221883"/>
            <a:chExt cx="439792" cy="2746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44AABF6-02C1-4A41-B144-733F4BE6D33F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F95325-6FA9-464A-B3D4-7C33DF85FD27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0.56,0.56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F95325-6FA9-464A-B3D4-7C33DF85FD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7"/>
                  <a:stretch>
                    <a:fillRect r="-605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B5B0DE-8625-442C-8204-ADEC0FD32EB5}"/>
              </a:ext>
            </a:extLst>
          </p:cNvPr>
          <p:cNvGrpSpPr/>
          <p:nvPr/>
        </p:nvGrpSpPr>
        <p:grpSpPr>
          <a:xfrm>
            <a:off x="4665980" y="4535204"/>
            <a:ext cx="439792" cy="274622"/>
            <a:chOff x="4665980" y="5221883"/>
            <a:chExt cx="439792" cy="27462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C67DF14-C239-48CC-AB3A-FA579FE344AA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62CADB-A663-4152-8878-B14B6770DA07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0,1.57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62CADB-A663-4152-8878-B14B6770D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8"/>
                  <a:stretch>
                    <a:fillRect r="-225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BDF28F-C4DA-4034-8CBA-F684290BC2A3}"/>
              </a:ext>
            </a:extLst>
          </p:cNvPr>
          <p:cNvGrpSpPr/>
          <p:nvPr/>
        </p:nvGrpSpPr>
        <p:grpSpPr>
          <a:xfrm>
            <a:off x="3799509" y="4355267"/>
            <a:ext cx="439792" cy="274622"/>
            <a:chOff x="4665980" y="5221883"/>
            <a:chExt cx="439792" cy="27462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EF06D8-5E1C-4DAC-B62A-769395EAE023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A38E85-2FE9-403E-88B2-A71EF2ACCD91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−1.67,1.57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A38E85-2FE9-403E-88B2-A71EF2ACC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9"/>
                  <a:stretch>
                    <a:fillRect r="-8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D949B0-D817-4A0F-88DE-EC23EAA8D9FA}"/>
              </a:ext>
            </a:extLst>
          </p:cNvPr>
          <p:cNvGrpSpPr/>
          <p:nvPr/>
        </p:nvGrpSpPr>
        <p:grpSpPr>
          <a:xfrm>
            <a:off x="3047709" y="5231234"/>
            <a:ext cx="439792" cy="274622"/>
            <a:chOff x="4665980" y="5221883"/>
            <a:chExt cx="439792" cy="27462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0F8298F-BA8B-4184-8674-71A1BD11085E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FDFFC6-E42B-4927-BFF2-6F7F81069D4B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−3.14,0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FDFFC6-E42B-4927-BFF2-6F7F81069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10"/>
                  <a:stretch>
                    <a:fillRect r="-436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CDDA33-F509-4B33-9B6D-320D90EBA4CF}"/>
              </a:ext>
            </a:extLst>
          </p:cNvPr>
          <p:cNvGrpSpPr/>
          <p:nvPr/>
        </p:nvGrpSpPr>
        <p:grpSpPr>
          <a:xfrm>
            <a:off x="3445344" y="6394738"/>
            <a:ext cx="439792" cy="274622"/>
            <a:chOff x="4665980" y="5221883"/>
            <a:chExt cx="439792" cy="27462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F0A9821-8CFB-42C5-8EBD-4C2B2523486F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A56C62-79B9-4F83-BC0B-760F9CF5194C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−2.78,−2.78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A56C62-79B9-4F83-BC0B-760F9CF519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11"/>
                  <a:stretch>
                    <a:fillRect r="-1098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6B55BD-DB0C-484A-9552-2EC604D6378D}"/>
              </a:ext>
            </a:extLst>
          </p:cNvPr>
          <p:cNvGrpSpPr/>
          <p:nvPr/>
        </p:nvGrpSpPr>
        <p:grpSpPr>
          <a:xfrm>
            <a:off x="4681576" y="6669360"/>
            <a:ext cx="439792" cy="274622"/>
            <a:chOff x="4665980" y="5221883"/>
            <a:chExt cx="439792" cy="27462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32A0857-CD4F-4376-BFA7-63A0D879B174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A8DD7CF-52BB-40A4-9542-249DE5C830B2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0, −4.71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A8DD7CF-52BB-40A4-9542-249DE5C83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12"/>
                  <a:stretch>
                    <a:fillRect r="-492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C4BB46A-CFA0-4F9A-8393-A85935FD3AC1}"/>
              </a:ext>
            </a:extLst>
          </p:cNvPr>
          <p:cNvSpPr/>
          <p:nvPr/>
        </p:nvSpPr>
        <p:spPr>
          <a:xfrm>
            <a:off x="3075244" y="4347530"/>
            <a:ext cx="1982531" cy="2377120"/>
          </a:xfrm>
          <a:custGeom>
            <a:avLst/>
            <a:gdLst>
              <a:gd name="connsiteX0" fmla="*/ 1649759 w 1983134"/>
              <a:gd name="connsiteY0" fmla="*/ 910929 h 2349204"/>
              <a:gd name="connsiteX1" fmla="*/ 1983134 w 1983134"/>
              <a:gd name="connsiteY1" fmla="*/ 596604 h 2349204"/>
              <a:gd name="connsiteX2" fmla="*/ 1649759 w 1983134"/>
              <a:gd name="connsiteY2" fmla="*/ 206079 h 2349204"/>
              <a:gd name="connsiteX3" fmla="*/ 782984 w 1983134"/>
              <a:gd name="connsiteY3" fmla="*/ 34629 h 2349204"/>
              <a:gd name="connsiteX4" fmla="*/ 11459 w 1983134"/>
              <a:gd name="connsiteY4" fmla="*/ 882354 h 2349204"/>
              <a:gd name="connsiteX5" fmla="*/ 411509 w 1983134"/>
              <a:gd name="connsiteY5" fmla="*/ 2072979 h 2349204"/>
              <a:gd name="connsiteX6" fmla="*/ 1602134 w 1983134"/>
              <a:gd name="connsiteY6" fmla="*/ 2349204 h 2349204"/>
              <a:gd name="connsiteX0" fmla="*/ 1649759 w 1983134"/>
              <a:gd name="connsiteY0" fmla="*/ 891879 h 2349204"/>
              <a:gd name="connsiteX1" fmla="*/ 1983134 w 1983134"/>
              <a:gd name="connsiteY1" fmla="*/ 596604 h 2349204"/>
              <a:gd name="connsiteX2" fmla="*/ 1649759 w 1983134"/>
              <a:gd name="connsiteY2" fmla="*/ 206079 h 2349204"/>
              <a:gd name="connsiteX3" fmla="*/ 782984 w 1983134"/>
              <a:gd name="connsiteY3" fmla="*/ 34629 h 2349204"/>
              <a:gd name="connsiteX4" fmla="*/ 11459 w 1983134"/>
              <a:gd name="connsiteY4" fmla="*/ 882354 h 2349204"/>
              <a:gd name="connsiteX5" fmla="*/ 411509 w 1983134"/>
              <a:gd name="connsiteY5" fmla="*/ 2072979 h 2349204"/>
              <a:gd name="connsiteX6" fmla="*/ 1602134 w 1983134"/>
              <a:gd name="connsiteY6" fmla="*/ 2349204 h 2349204"/>
              <a:gd name="connsiteX0" fmla="*/ 1649759 w 1983134"/>
              <a:gd name="connsiteY0" fmla="*/ 891879 h 2349204"/>
              <a:gd name="connsiteX1" fmla="*/ 1983134 w 1983134"/>
              <a:gd name="connsiteY1" fmla="*/ 596604 h 2349204"/>
              <a:gd name="connsiteX2" fmla="*/ 1649759 w 1983134"/>
              <a:gd name="connsiteY2" fmla="*/ 206079 h 2349204"/>
              <a:gd name="connsiteX3" fmla="*/ 782984 w 1983134"/>
              <a:gd name="connsiteY3" fmla="*/ 34629 h 2349204"/>
              <a:gd name="connsiteX4" fmla="*/ 11459 w 1983134"/>
              <a:gd name="connsiteY4" fmla="*/ 882354 h 2349204"/>
              <a:gd name="connsiteX5" fmla="*/ 411509 w 1983134"/>
              <a:gd name="connsiteY5" fmla="*/ 2072979 h 2349204"/>
              <a:gd name="connsiteX6" fmla="*/ 1602134 w 1983134"/>
              <a:gd name="connsiteY6" fmla="*/ 2349204 h 2349204"/>
              <a:gd name="connsiteX0" fmla="*/ 1649156 w 1982531"/>
              <a:gd name="connsiteY0" fmla="*/ 914857 h 2372182"/>
              <a:gd name="connsiteX1" fmla="*/ 1982531 w 1982531"/>
              <a:gd name="connsiteY1" fmla="*/ 619582 h 2372182"/>
              <a:gd name="connsiteX2" fmla="*/ 1649156 w 1982531"/>
              <a:gd name="connsiteY2" fmla="*/ 229057 h 2372182"/>
              <a:gd name="connsiteX3" fmla="*/ 769681 w 1982531"/>
              <a:gd name="connsiteY3" fmla="*/ 32207 h 2372182"/>
              <a:gd name="connsiteX4" fmla="*/ 10856 w 1982531"/>
              <a:gd name="connsiteY4" fmla="*/ 905332 h 2372182"/>
              <a:gd name="connsiteX5" fmla="*/ 410906 w 1982531"/>
              <a:gd name="connsiteY5" fmla="*/ 2095957 h 2372182"/>
              <a:gd name="connsiteX6" fmla="*/ 1601531 w 1982531"/>
              <a:gd name="connsiteY6" fmla="*/ 2372182 h 2372182"/>
              <a:gd name="connsiteX0" fmla="*/ 1649156 w 1982531"/>
              <a:gd name="connsiteY0" fmla="*/ 919795 h 2377120"/>
              <a:gd name="connsiteX1" fmla="*/ 1982531 w 1982531"/>
              <a:gd name="connsiteY1" fmla="*/ 624520 h 2377120"/>
              <a:gd name="connsiteX2" fmla="*/ 1649156 w 1982531"/>
              <a:gd name="connsiteY2" fmla="*/ 233995 h 2377120"/>
              <a:gd name="connsiteX3" fmla="*/ 769681 w 1982531"/>
              <a:gd name="connsiteY3" fmla="*/ 37145 h 2377120"/>
              <a:gd name="connsiteX4" fmla="*/ 10856 w 1982531"/>
              <a:gd name="connsiteY4" fmla="*/ 910270 h 2377120"/>
              <a:gd name="connsiteX5" fmla="*/ 410906 w 1982531"/>
              <a:gd name="connsiteY5" fmla="*/ 2100895 h 2377120"/>
              <a:gd name="connsiteX6" fmla="*/ 1601531 w 1982531"/>
              <a:gd name="connsiteY6" fmla="*/ 2377120 h 23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2531" h="2377120">
                <a:moveTo>
                  <a:pt x="1649156" y="919795"/>
                </a:moveTo>
                <a:cubicBezTo>
                  <a:pt x="1847593" y="891220"/>
                  <a:pt x="1982531" y="738820"/>
                  <a:pt x="1982531" y="624520"/>
                </a:cubicBezTo>
                <a:cubicBezTo>
                  <a:pt x="1982531" y="510220"/>
                  <a:pt x="1851298" y="331891"/>
                  <a:pt x="1649156" y="233995"/>
                </a:cubicBezTo>
                <a:cubicBezTo>
                  <a:pt x="1447014" y="136099"/>
                  <a:pt x="1296731" y="-88267"/>
                  <a:pt x="769681" y="37145"/>
                </a:cubicBezTo>
                <a:cubicBezTo>
                  <a:pt x="242631" y="162557"/>
                  <a:pt x="70652" y="566312"/>
                  <a:pt x="10856" y="910270"/>
                </a:cubicBezTo>
                <a:cubicBezTo>
                  <a:pt x="-48940" y="1254228"/>
                  <a:pt x="145794" y="1856420"/>
                  <a:pt x="410906" y="2100895"/>
                </a:cubicBezTo>
                <a:cubicBezTo>
                  <a:pt x="676018" y="2345370"/>
                  <a:pt x="1138774" y="2361245"/>
                  <a:pt x="1601531" y="23771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0A4518-5423-49FC-8C63-12FAC113877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5B1B08D-3CBC-4AF4-8FF0-1F277671B70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7B42EFE-2BEB-4A2E-8155-43ADA7D6856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F2B0A63-EE11-41A9-A36D-06BBBFBB0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3272220"/>
                  </p:ext>
                </p:extLst>
              </p:nvPr>
            </p:nvGraphicFramePr>
            <p:xfrm>
              <a:off x="1394483" y="1730285"/>
              <a:ext cx="5694980" cy="111252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325559615"/>
                        </a:ext>
                      </a:extLst>
                    </a:gridCol>
                    <a:gridCol w="470520">
                      <a:extLst>
                        <a:ext uri="{9D8B030D-6E8A-4147-A177-3AD203B41FA5}">
                          <a16:colId xmlns:a16="http://schemas.microsoft.com/office/drawing/2014/main" val="653623038"/>
                        </a:ext>
                      </a:extLst>
                    </a:gridCol>
                    <a:gridCol w="663892">
                      <a:extLst>
                        <a:ext uri="{9D8B030D-6E8A-4147-A177-3AD203B41FA5}">
                          <a16:colId xmlns:a16="http://schemas.microsoft.com/office/drawing/2014/main" val="11761317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46895262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23601348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4123546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2956934906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6936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659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15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82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F2B0A63-EE11-41A9-A36D-06BBBFBB0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3272220"/>
                  </p:ext>
                </p:extLst>
              </p:nvPr>
            </p:nvGraphicFramePr>
            <p:xfrm>
              <a:off x="1394483" y="1730285"/>
              <a:ext cx="5694980" cy="111252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325559615"/>
                        </a:ext>
                      </a:extLst>
                    </a:gridCol>
                    <a:gridCol w="470520">
                      <a:extLst>
                        <a:ext uri="{9D8B030D-6E8A-4147-A177-3AD203B41FA5}">
                          <a16:colId xmlns:a16="http://schemas.microsoft.com/office/drawing/2014/main" val="653623038"/>
                        </a:ext>
                      </a:extLst>
                    </a:gridCol>
                    <a:gridCol w="663892">
                      <a:extLst>
                        <a:ext uri="{9D8B030D-6E8A-4147-A177-3AD203B41FA5}">
                          <a16:colId xmlns:a16="http://schemas.microsoft.com/office/drawing/2014/main" val="11761317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46895262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23601348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4123546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2956934906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6936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" t="-1639" r="-83800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169" t="-1639" r="-988312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303" t="-1639" r="-598165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000" t="-1639" r="-55200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435" t="-1639" r="-30000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212" t="-1639" r="-20219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3212" t="-1639" r="-10219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3212" t="-1639" r="-2190" b="-2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659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" t="-100000" r="-83800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169" t="-100000" r="-988312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303" t="-100000" r="-598165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000" t="-100000" r="-55200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435" t="-100000" r="-30000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212" t="-100000" r="-20219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3212" t="-100000" r="-10219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3212" t="-100000" r="-2190" b="-1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15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" t="-203279" r="-838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169" t="-203279" r="-98831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303" t="-203279" r="-59816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000" t="-203279" r="-552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435" t="-203279" r="-300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212" t="-203279" r="-2021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3212" t="-203279" r="-1021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3212" t="-203279" r="-219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8209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26D582-B585-4CBB-8FA3-DB19F78BA968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6840760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Draw the curve given by the parametric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 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26D582-B585-4CBB-8FA3-DB19F78BA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6840760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896379-5176-48CC-8752-18E4619B8080}"/>
              </a:ext>
            </a:extLst>
          </p:cNvPr>
          <p:cNvCxnSpPr/>
          <p:nvPr/>
        </p:nvCxnSpPr>
        <p:spPr>
          <a:xfrm flipV="1">
            <a:off x="3300399" y="3263719"/>
            <a:ext cx="0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72E1C8-49EB-4C0A-947C-1ED1E9E20FC2}"/>
              </a:ext>
            </a:extLst>
          </p:cNvPr>
          <p:cNvCxnSpPr>
            <a:cxnSpLocks/>
          </p:cNvCxnSpPr>
          <p:nvPr/>
        </p:nvCxnSpPr>
        <p:spPr>
          <a:xfrm>
            <a:off x="2347012" y="5544804"/>
            <a:ext cx="4092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FD50D4-FE26-41F8-AD3C-1B9D9356DFCC}"/>
                  </a:ext>
                </a:extLst>
              </p:cNvPr>
              <p:cNvSpPr txBox="1"/>
              <p:nvPr/>
            </p:nvSpPr>
            <p:spPr>
              <a:xfrm>
                <a:off x="6360015" y="5338016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FD50D4-FE26-41F8-AD3C-1B9D9356D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15" y="5338016"/>
                <a:ext cx="33004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EFD996-AB1D-49C3-BACD-CAAF4E258158}"/>
                  </a:ext>
                </a:extLst>
              </p:cNvPr>
              <p:cNvSpPr txBox="1"/>
              <p:nvPr/>
            </p:nvSpPr>
            <p:spPr>
              <a:xfrm>
                <a:off x="3112516" y="2987774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EFD996-AB1D-49C3-BACD-CAAF4E258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516" y="2987774"/>
                <a:ext cx="3300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D0DC613-A8FB-4B9B-A111-C0778F470128}"/>
              </a:ext>
            </a:extLst>
          </p:cNvPr>
          <p:cNvSpPr txBox="1"/>
          <p:nvPr/>
        </p:nvSpPr>
        <p:spPr>
          <a:xfrm>
            <a:off x="2699791" y="5491904"/>
            <a:ext cx="340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-2              2       4      6      8      10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CF44F-185C-46ED-8B47-658ED8D0B670}"/>
              </a:ext>
            </a:extLst>
          </p:cNvPr>
          <p:cNvSpPr txBox="1"/>
          <p:nvPr/>
        </p:nvSpPr>
        <p:spPr>
          <a:xfrm>
            <a:off x="3045564" y="4990700"/>
            <a:ext cx="35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B3455-18F1-4F6F-88EF-F563E767E290}"/>
              </a:ext>
            </a:extLst>
          </p:cNvPr>
          <p:cNvSpPr txBox="1"/>
          <p:nvPr/>
        </p:nvSpPr>
        <p:spPr>
          <a:xfrm>
            <a:off x="2938462" y="4597556"/>
            <a:ext cx="42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01A04-D552-4BEF-99EA-0BA765E662D0}"/>
              </a:ext>
            </a:extLst>
          </p:cNvPr>
          <p:cNvSpPr txBox="1"/>
          <p:nvPr/>
        </p:nvSpPr>
        <p:spPr>
          <a:xfrm>
            <a:off x="2938461" y="4185042"/>
            <a:ext cx="42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D5614-42A8-49C8-9890-6C3A44C284BE}"/>
              </a:ext>
            </a:extLst>
          </p:cNvPr>
          <p:cNvSpPr txBox="1"/>
          <p:nvPr/>
        </p:nvSpPr>
        <p:spPr>
          <a:xfrm>
            <a:off x="2938461" y="3785104"/>
            <a:ext cx="42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75C85-368A-4284-A3FD-2DC5418F2CD7}"/>
              </a:ext>
            </a:extLst>
          </p:cNvPr>
          <p:cNvSpPr txBox="1"/>
          <p:nvPr/>
        </p:nvSpPr>
        <p:spPr>
          <a:xfrm>
            <a:off x="2938460" y="3385166"/>
            <a:ext cx="42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F1375E-7E1F-4834-B3D5-CB395F93B574}"/>
              </a:ext>
            </a:extLst>
          </p:cNvPr>
          <p:cNvSpPr/>
          <p:nvPr/>
        </p:nvSpPr>
        <p:spPr>
          <a:xfrm>
            <a:off x="2872740" y="3566160"/>
            <a:ext cx="2697480" cy="1981259"/>
          </a:xfrm>
          <a:custGeom>
            <a:avLst/>
            <a:gdLst>
              <a:gd name="connsiteX0" fmla="*/ 0 w 2697480"/>
              <a:gd name="connsiteY0" fmla="*/ 1905000 h 1981259"/>
              <a:gd name="connsiteX1" fmla="*/ 426720 w 2697480"/>
              <a:gd name="connsiteY1" fmla="*/ 1981200 h 1981259"/>
              <a:gd name="connsiteX2" fmla="*/ 891540 w 2697480"/>
              <a:gd name="connsiteY2" fmla="*/ 1912620 h 1981259"/>
              <a:gd name="connsiteX3" fmla="*/ 1379220 w 2697480"/>
              <a:gd name="connsiteY3" fmla="*/ 1676400 h 1981259"/>
              <a:gd name="connsiteX4" fmla="*/ 1805940 w 2697480"/>
              <a:gd name="connsiteY4" fmla="*/ 1379220 h 1981259"/>
              <a:gd name="connsiteX5" fmla="*/ 2247900 w 2697480"/>
              <a:gd name="connsiteY5" fmla="*/ 731520 h 1981259"/>
              <a:gd name="connsiteX6" fmla="*/ 2697480 w 2697480"/>
              <a:gd name="connsiteY6" fmla="*/ 0 h 1981259"/>
              <a:gd name="connsiteX0" fmla="*/ 0 w 2697480"/>
              <a:gd name="connsiteY0" fmla="*/ 1905000 h 1981259"/>
              <a:gd name="connsiteX1" fmla="*/ 426720 w 2697480"/>
              <a:gd name="connsiteY1" fmla="*/ 1981200 h 1981259"/>
              <a:gd name="connsiteX2" fmla="*/ 891540 w 2697480"/>
              <a:gd name="connsiteY2" fmla="*/ 1912620 h 1981259"/>
              <a:gd name="connsiteX3" fmla="*/ 1379220 w 2697480"/>
              <a:gd name="connsiteY3" fmla="*/ 1676400 h 1981259"/>
              <a:gd name="connsiteX4" fmla="*/ 1869440 w 2697480"/>
              <a:gd name="connsiteY4" fmla="*/ 1264920 h 1981259"/>
              <a:gd name="connsiteX5" fmla="*/ 2247900 w 2697480"/>
              <a:gd name="connsiteY5" fmla="*/ 731520 h 1981259"/>
              <a:gd name="connsiteX6" fmla="*/ 2697480 w 2697480"/>
              <a:gd name="connsiteY6" fmla="*/ 0 h 19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7480" h="1981259">
                <a:moveTo>
                  <a:pt x="0" y="1905000"/>
                </a:moveTo>
                <a:cubicBezTo>
                  <a:pt x="139065" y="1942465"/>
                  <a:pt x="278130" y="1979930"/>
                  <a:pt x="426720" y="1981200"/>
                </a:cubicBezTo>
                <a:cubicBezTo>
                  <a:pt x="575310" y="1982470"/>
                  <a:pt x="732790" y="1963420"/>
                  <a:pt x="891540" y="1912620"/>
                </a:cubicBezTo>
                <a:cubicBezTo>
                  <a:pt x="1050290" y="1861820"/>
                  <a:pt x="1216237" y="1784350"/>
                  <a:pt x="1379220" y="1676400"/>
                </a:cubicBezTo>
                <a:cubicBezTo>
                  <a:pt x="1542203" y="1568450"/>
                  <a:pt x="1724660" y="1422400"/>
                  <a:pt x="1869440" y="1264920"/>
                </a:cubicBezTo>
                <a:cubicBezTo>
                  <a:pt x="2014220" y="1107440"/>
                  <a:pt x="2109893" y="942340"/>
                  <a:pt x="2247900" y="731520"/>
                </a:cubicBezTo>
                <a:cubicBezTo>
                  <a:pt x="2385907" y="520700"/>
                  <a:pt x="2546985" y="250825"/>
                  <a:pt x="26974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2C895B-2660-4BDF-8EDC-A5AF3D61BA85}"/>
              </a:ext>
            </a:extLst>
          </p:cNvPr>
          <p:cNvSpPr/>
          <p:nvPr/>
        </p:nvSpPr>
        <p:spPr>
          <a:xfrm>
            <a:off x="851065" y="1638443"/>
            <a:ext cx="7249327" cy="45988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80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207-208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E72B8F-5AD8-4490-93F4-FDFF992A8CE8}"/>
              </a:ext>
            </a:extLst>
          </p:cNvPr>
          <p:cNvSpPr txBox="1"/>
          <p:nvPr/>
        </p:nvSpPr>
        <p:spPr>
          <a:xfrm>
            <a:off x="289744" y="19465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next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7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140406-0921-4874-9637-E63EF5823E2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A81D4E-5CE5-4F03-A533-EB4A3D09F2B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Points of Intersection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B4D8BC6-9095-4395-ACB8-C660048B6CD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A7413-CFB8-48F9-87C2-DFF564B731B8}"/>
                  </a:ext>
                </a:extLst>
              </p:cNvPr>
              <p:cNvSpPr txBox="1"/>
              <p:nvPr/>
            </p:nvSpPr>
            <p:spPr>
              <a:xfrm>
                <a:off x="395536" y="908720"/>
                <a:ext cx="75608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find where a parametric curve crosses a particular axis or where curves cross each other. </a:t>
                </a:r>
              </a:p>
              <a:p>
                <a:r>
                  <a:rPr lang="en-GB" b="1" dirty="0"/>
                  <a:t>The key is to first find the value of the parameter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A7413-CFB8-48F9-87C2-DFF564B7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560840" cy="923330"/>
              </a:xfrm>
              <a:prstGeom prst="rect">
                <a:avLst/>
              </a:prstGeom>
              <a:blipFill>
                <a:blip r:embed="rId2"/>
                <a:stretch>
                  <a:fillRect l="-726" t="-3289" r="-645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613B8-3CD2-4B1F-8E9A-3215C40F57C4}"/>
                  </a:ext>
                </a:extLst>
              </p:cNvPr>
              <p:cNvSpPr txBox="1"/>
              <p:nvPr/>
            </p:nvSpPr>
            <p:spPr>
              <a:xfrm>
                <a:off x="547936" y="2052340"/>
                <a:ext cx="4532064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diagram shows a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with parametric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,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GB" sz="1600" dirty="0"/>
                  <a:t>,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a non-zero constant. 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−4,0</m:t>
                        </m:r>
                      </m:e>
                    </m:d>
                  </m:oMath>
                </a14:m>
                <a:r>
                  <a:rPr lang="en-GB" sz="1600" dirty="0"/>
                  <a:t>,</a:t>
                </a:r>
              </a:p>
              <a:p>
                <a:r>
                  <a:rPr lang="en-GB" sz="1600" dirty="0"/>
                  <a:t>a)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b) find the coordinates of 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where the curve crosses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613B8-3CD2-4B1F-8E9A-3215C40F5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36" y="2052340"/>
                <a:ext cx="4532064" cy="1815882"/>
              </a:xfrm>
              <a:prstGeom prst="rect">
                <a:avLst/>
              </a:prstGeom>
              <a:blipFill>
                <a:blip r:embed="rId3"/>
                <a:stretch>
                  <a:fillRect r="-77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00485C-81AE-4536-ADF3-CCD3CF0370A8}"/>
              </a:ext>
            </a:extLst>
          </p:cNvPr>
          <p:cNvCxnSpPr>
            <a:cxnSpLocks/>
          </p:cNvCxnSpPr>
          <p:nvPr/>
        </p:nvCxnSpPr>
        <p:spPr>
          <a:xfrm flipV="1">
            <a:off x="7201061" y="1568425"/>
            <a:ext cx="0" cy="245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7B3DBC-868B-459B-AD00-6D9E62856ED6}"/>
              </a:ext>
            </a:extLst>
          </p:cNvPr>
          <p:cNvCxnSpPr>
            <a:cxnSpLocks/>
          </p:cNvCxnSpPr>
          <p:nvPr/>
        </p:nvCxnSpPr>
        <p:spPr>
          <a:xfrm>
            <a:off x="5716637" y="2912368"/>
            <a:ext cx="2952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DD14DF-673C-4161-835E-24609F47974E}"/>
                  </a:ext>
                </a:extLst>
              </p:cNvPr>
              <p:cNvSpPr txBox="1"/>
              <p:nvPr/>
            </p:nvSpPr>
            <p:spPr>
              <a:xfrm>
                <a:off x="8596313" y="2735411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DD14DF-673C-4161-835E-24609F479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13" y="2735411"/>
                <a:ext cx="33004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3A140-E844-433C-B58D-B116F0067034}"/>
                  </a:ext>
                </a:extLst>
              </p:cNvPr>
              <p:cNvSpPr txBox="1"/>
              <p:nvPr/>
            </p:nvSpPr>
            <p:spPr>
              <a:xfrm>
                <a:off x="7030309" y="1275645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3A140-E844-433C-B58D-B116F0067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309" y="1275645"/>
                <a:ext cx="3300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E3E0B1-8EB5-4764-9D81-5D9EC16BE659}"/>
              </a:ext>
            </a:extLst>
          </p:cNvPr>
          <p:cNvSpPr/>
          <p:nvPr/>
        </p:nvSpPr>
        <p:spPr>
          <a:xfrm>
            <a:off x="6038850" y="2282825"/>
            <a:ext cx="1323975" cy="1828800"/>
          </a:xfrm>
          <a:custGeom>
            <a:avLst/>
            <a:gdLst>
              <a:gd name="connsiteX0" fmla="*/ 0 w 1323975"/>
              <a:gd name="connsiteY0" fmla="*/ 0 h 1828800"/>
              <a:gd name="connsiteX1" fmla="*/ 371475 w 1323975"/>
              <a:gd name="connsiteY1" fmla="*/ 638175 h 1828800"/>
              <a:gd name="connsiteX2" fmla="*/ 819150 w 1323975"/>
              <a:gd name="connsiteY2" fmla="*/ 1047750 h 1828800"/>
              <a:gd name="connsiteX3" fmla="*/ 1171575 w 1323975"/>
              <a:gd name="connsiteY3" fmla="*/ 1190625 h 1828800"/>
              <a:gd name="connsiteX4" fmla="*/ 1323975 w 1323975"/>
              <a:gd name="connsiteY4" fmla="*/ 1276350 h 1828800"/>
              <a:gd name="connsiteX5" fmla="*/ 1171575 w 1323975"/>
              <a:gd name="connsiteY5" fmla="*/ 1562100 h 1828800"/>
              <a:gd name="connsiteX6" fmla="*/ 914400 w 1323975"/>
              <a:gd name="connsiteY6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975" h="1828800">
                <a:moveTo>
                  <a:pt x="0" y="0"/>
                </a:moveTo>
                <a:cubicBezTo>
                  <a:pt x="117475" y="231775"/>
                  <a:pt x="234950" y="463550"/>
                  <a:pt x="371475" y="638175"/>
                </a:cubicBezTo>
                <a:cubicBezTo>
                  <a:pt x="508000" y="812800"/>
                  <a:pt x="685800" y="955675"/>
                  <a:pt x="819150" y="1047750"/>
                </a:cubicBezTo>
                <a:cubicBezTo>
                  <a:pt x="952500" y="1139825"/>
                  <a:pt x="1087438" y="1152525"/>
                  <a:pt x="1171575" y="1190625"/>
                </a:cubicBezTo>
                <a:cubicBezTo>
                  <a:pt x="1255713" y="1228725"/>
                  <a:pt x="1323975" y="1214438"/>
                  <a:pt x="1323975" y="1276350"/>
                </a:cubicBezTo>
                <a:cubicBezTo>
                  <a:pt x="1323975" y="1338262"/>
                  <a:pt x="1239837" y="1470025"/>
                  <a:pt x="1171575" y="1562100"/>
                </a:cubicBezTo>
                <a:cubicBezTo>
                  <a:pt x="1103313" y="1654175"/>
                  <a:pt x="1008856" y="1741487"/>
                  <a:pt x="914400" y="182880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21F880-29DF-4D89-B11C-872BB8486B17}"/>
                  </a:ext>
                </a:extLst>
              </p:cNvPr>
              <p:cNvSpPr txBox="1"/>
              <p:nvPr/>
            </p:nvSpPr>
            <p:spPr>
              <a:xfrm>
                <a:off x="6019800" y="2144117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21F880-29DF-4D89-B11C-872BB848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144117"/>
                <a:ext cx="33004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62BA9A-F0D9-4258-B1E9-1DFB3D183391}"/>
                  </a:ext>
                </a:extLst>
              </p:cNvPr>
              <p:cNvSpPr txBox="1"/>
              <p:nvPr/>
            </p:nvSpPr>
            <p:spPr>
              <a:xfrm>
                <a:off x="6089887" y="2861928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62BA9A-F0D9-4258-B1E9-1DFB3D183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887" y="2861928"/>
                <a:ext cx="330044" cy="3077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506A21-363E-402F-A681-4835BA977C18}"/>
                  </a:ext>
                </a:extLst>
              </p:cNvPr>
              <p:cNvSpPr txBox="1"/>
              <p:nvPr/>
            </p:nvSpPr>
            <p:spPr>
              <a:xfrm>
                <a:off x="6928167" y="3363318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506A21-363E-402F-A681-4835BA977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167" y="3363318"/>
                <a:ext cx="33004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A350E5-64B4-41F6-AACC-282F76C193E6}"/>
                  </a:ext>
                </a:extLst>
              </p:cNvPr>
              <p:cNvSpPr txBox="1"/>
              <p:nvPr/>
            </p:nvSpPr>
            <p:spPr>
              <a:xfrm>
                <a:off x="6920388" y="3689083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A350E5-64B4-41F6-AACC-282F76C19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88" y="3689083"/>
                <a:ext cx="3300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4CCBE-B479-4E40-9ADD-AD6931EB53F8}"/>
                  </a:ext>
                </a:extLst>
              </p:cNvPr>
              <p:cNvSpPr txBox="1"/>
              <p:nvPr/>
            </p:nvSpPr>
            <p:spPr>
              <a:xfrm>
                <a:off x="6957601" y="2889299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4CCBE-B479-4E40-9ADD-AD6931EB5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601" y="2889299"/>
                <a:ext cx="3300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AD8B73-F5AB-4893-95EB-22FAE34B50A5}"/>
                  </a:ext>
                </a:extLst>
              </p:cNvPr>
              <p:cNvSpPr txBox="1"/>
              <p:nvPr/>
            </p:nvSpPr>
            <p:spPr>
              <a:xfrm>
                <a:off x="560884" y="4212580"/>
                <a:ext cx="3600400" cy="199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From equation (2), because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+8=0  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Substituting into (1):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AD8B73-F5AB-4893-95EB-22FAE34B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84" y="4212580"/>
                <a:ext cx="3600400" cy="1995931"/>
              </a:xfrm>
              <a:prstGeom prst="rect">
                <a:avLst/>
              </a:prstGeom>
              <a:blipFill>
                <a:blip r:embed="rId11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95713D-2100-4071-91F1-D44A43A5841E}"/>
                  </a:ext>
                </a:extLst>
              </p:cNvPr>
              <p:cNvSpPr txBox="1"/>
              <p:nvPr/>
            </p:nvSpPr>
            <p:spPr>
              <a:xfrm>
                <a:off x="4569083" y="4192965"/>
                <a:ext cx="4498717" cy="256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=−4  →(0,−4)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=−8   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0,−8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95713D-2100-4071-91F1-D44A43A58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083" y="4192965"/>
                <a:ext cx="4498717" cy="2569550"/>
              </a:xfrm>
              <a:prstGeom prst="rect">
                <a:avLst/>
              </a:prstGeom>
              <a:blipFill>
                <a:blip r:embed="rId12"/>
                <a:stretch>
                  <a:fillRect l="-1220" t="-1425" b="-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4BF505F-2ED2-4EB4-B4D8-587EDDBB3039}"/>
              </a:ext>
            </a:extLst>
          </p:cNvPr>
          <p:cNvSpPr/>
          <p:nvPr/>
        </p:nvSpPr>
        <p:spPr>
          <a:xfrm>
            <a:off x="297755" y="4275444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2522F6-4277-4853-978D-2223E883B861}"/>
              </a:ext>
            </a:extLst>
          </p:cNvPr>
          <p:cNvSpPr/>
          <p:nvPr/>
        </p:nvSpPr>
        <p:spPr>
          <a:xfrm>
            <a:off x="4214272" y="4275444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987837-E766-403A-88C4-246B9D531C0C}"/>
              </a:ext>
            </a:extLst>
          </p:cNvPr>
          <p:cNvSpPr/>
          <p:nvPr/>
        </p:nvSpPr>
        <p:spPr>
          <a:xfrm>
            <a:off x="476250" y="4275444"/>
            <a:ext cx="3447678" cy="2177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6BCE7D-909C-45B5-AB19-65D1865B2AEE}"/>
              </a:ext>
            </a:extLst>
          </p:cNvPr>
          <p:cNvSpPr/>
          <p:nvPr/>
        </p:nvSpPr>
        <p:spPr>
          <a:xfrm>
            <a:off x="4392766" y="4285540"/>
            <a:ext cx="4598833" cy="2432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59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5ED705-F67B-4759-B5F6-1DE6AF25BFB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03FA4AF-6555-4B63-AA86-216B4EF9BAE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Points of Intersection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94A973-2CEF-4C12-9AEA-238818AE0E8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3E1D5E-E71C-4D90-97D6-4A6521EC0AE9}"/>
                  </a:ext>
                </a:extLst>
              </p:cNvPr>
              <p:cNvSpPr txBox="1"/>
              <p:nvPr/>
            </p:nvSpPr>
            <p:spPr>
              <a:xfrm>
                <a:off x="420936" y="883940"/>
                <a:ext cx="782136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curve is given parametrically by the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GB" dirty="0"/>
                  <a:t> meets the curve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Find the coordinates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3E1D5E-E71C-4D90-97D6-4A6521EC0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6" y="883940"/>
                <a:ext cx="7821364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4A80F4-7602-40A4-B447-77C080B9018F}"/>
              </a:ext>
            </a:extLst>
          </p:cNvPr>
          <p:cNvSpPr txBox="1"/>
          <p:nvPr/>
        </p:nvSpPr>
        <p:spPr>
          <a:xfrm>
            <a:off x="6012284" y="1658516"/>
            <a:ext cx="2914672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Whenever you want to solve a Cartesian equation and pair of parametric equations simultaneously, substitute the parametric equations into the Cartesian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4236B-3FCD-45B9-8F93-DA4E1A72A0FE}"/>
                  </a:ext>
                </a:extLst>
              </p:cNvPr>
              <p:cNvSpPr txBox="1"/>
              <p:nvPr/>
            </p:nvSpPr>
            <p:spPr>
              <a:xfrm>
                <a:off x="571449" y="1539376"/>
                <a:ext cx="51845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∴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(4,−8)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4236B-3FCD-45B9-8F93-DA4E1A72A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49" y="1539376"/>
                <a:ext cx="5184576" cy="1754326"/>
              </a:xfrm>
              <a:prstGeom prst="rect">
                <a:avLst/>
              </a:prstGeom>
              <a:blipFill>
                <a:blip r:embed="rId3"/>
                <a:stretch>
                  <a:fillRect b="-2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034DB3-886A-4034-B95B-C36086EBE723}"/>
                  </a:ext>
                </a:extLst>
              </p:cNvPr>
              <p:cNvSpPr txBox="1"/>
              <p:nvPr/>
            </p:nvSpPr>
            <p:spPr>
              <a:xfrm>
                <a:off x="349931" y="3343344"/>
                <a:ext cx="7821364" cy="1450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a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with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the point where the curve intersects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b) Find the coordinates of the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where the curve cuts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034DB3-886A-4034-B95B-C36086EBE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1" y="3343344"/>
                <a:ext cx="7821364" cy="1450462"/>
              </a:xfrm>
              <a:prstGeom prst="rect">
                <a:avLst/>
              </a:prstGeom>
              <a:blipFill>
                <a:blip r:embed="rId4"/>
                <a:stretch>
                  <a:fillRect b="-37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84CC45-CA1B-4509-B372-49C669F4ABFD}"/>
              </a:ext>
            </a:extLst>
          </p:cNvPr>
          <p:cNvCxnSpPr>
            <a:cxnSpLocks/>
          </p:cNvCxnSpPr>
          <p:nvPr/>
        </p:nvCxnSpPr>
        <p:spPr>
          <a:xfrm flipH="1" flipV="1">
            <a:off x="7418040" y="5340822"/>
            <a:ext cx="1935" cy="148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8A9FFD-BAA0-49A1-BAAB-F62D5B2DA1D0}"/>
              </a:ext>
            </a:extLst>
          </p:cNvPr>
          <p:cNvCxnSpPr>
            <a:cxnSpLocks/>
          </p:cNvCxnSpPr>
          <p:nvPr/>
        </p:nvCxnSpPr>
        <p:spPr>
          <a:xfrm>
            <a:off x="5933616" y="6684764"/>
            <a:ext cx="2952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C6285A-AAED-4602-8ECF-BB4AF8EEC609}"/>
                  </a:ext>
                </a:extLst>
              </p:cNvPr>
              <p:cNvSpPr txBox="1"/>
              <p:nvPr/>
            </p:nvSpPr>
            <p:spPr>
              <a:xfrm>
                <a:off x="8813292" y="6507807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C6285A-AAED-4602-8ECF-BB4AF8EEC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292" y="6507807"/>
                <a:ext cx="3300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06233E-EAE2-4E0E-94DD-558CC2FE787B}"/>
                  </a:ext>
                </a:extLst>
              </p:cNvPr>
              <p:cNvSpPr txBox="1"/>
              <p:nvPr/>
            </p:nvSpPr>
            <p:spPr>
              <a:xfrm>
                <a:off x="7247288" y="5048041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06233E-EAE2-4E0E-94DD-558CC2FE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288" y="5048041"/>
                <a:ext cx="33004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F7DB6A-385D-4F24-A0CC-8136BFD37102}"/>
              </a:ext>
            </a:extLst>
          </p:cNvPr>
          <p:cNvSpPr/>
          <p:nvPr/>
        </p:nvSpPr>
        <p:spPr>
          <a:xfrm>
            <a:off x="6819900" y="5257800"/>
            <a:ext cx="1346456" cy="1423553"/>
          </a:xfrm>
          <a:custGeom>
            <a:avLst/>
            <a:gdLst>
              <a:gd name="connsiteX0" fmla="*/ 139700 w 1346456"/>
              <a:gd name="connsiteY0" fmla="*/ 0 h 1423553"/>
              <a:gd name="connsiteX1" fmla="*/ 114300 w 1346456"/>
              <a:gd name="connsiteY1" fmla="*/ 685800 h 1423553"/>
              <a:gd name="connsiteX2" fmla="*/ 1346200 w 1346456"/>
              <a:gd name="connsiteY2" fmla="*/ 1409700 h 1423553"/>
              <a:gd name="connsiteX3" fmla="*/ 0 w 1346456"/>
              <a:gd name="connsiteY3" fmla="*/ 1092200 h 142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6456" h="1423553">
                <a:moveTo>
                  <a:pt x="139700" y="0"/>
                </a:moveTo>
                <a:cubicBezTo>
                  <a:pt x="26458" y="225425"/>
                  <a:pt x="-86783" y="450850"/>
                  <a:pt x="114300" y="685800"/>
                </a:cubicBezTo>
                <a:cubicBezTo>
                  <a:pt x="315383" y="920750"/>
                  <a:pt x="1365250" y="1341967"/>
                  <a:pt x="1346200" y="1409700"/>
                </a:cubicBezTo>
                <a:cubicBezTo>
                  <a:pt x="1327150" y="1477433"/>
                  <a:pt x="663575" y="1284816"/>
                  <a:pt x="0" y="1092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531AF4-F7DE-4F93-995C-99990F9DAD2C}"/>
                  </a:ext>
                </a:extLst>
              </p:cNvPr>
              <p:cNvSpPr txBox="1"/>
              <p:nvPr/>
            </p:nvSpPr>
            <p:spPr>
              <a:xfrm>
                <a:off x="7188664" y="5987493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531AF4-F7DE-4F93-995C-99990F9DA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64" y="5987493"/>
                <a:ext cx="33004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51954B-FE7E-4113-9921-9653AF00F938}"/>
                  </a:ext>
                </a:extLst>
              </p:cNvPr>
              <p:cNvSpPr txBox="1"/>
              <p:nvPr/>
            </p:nvSpPr>
            <p:spPr>
              <a:xfrm>
                <a:off x="7176535" y="6268473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51954B-FE7E-4113-9921-9653AF00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535" y="6268473"/>
                <a:ext cx="33004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0698D-E149-47C3-9B4D-267BA5EA9478}"/>
                  </a:ext>
                </a:extLst>
              </p:cNvPr>
              <p:cNvSpPr txBox="1"/>
              <p:nvPr/>
            </p:nvSpPr>
            <p:spPr>
              <a:xfrm>
                <a:off x="7175445" y="6607681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0698D-E149-47C3-9B4D-267BA5EA9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45" y="6607681"/>
                <a:ext cx="3300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A9FCE-8217-49AC-A423-E87E062A3343}"/>
                  </a:ext>
                </a:extLst>
              </p:cNvPr>
              <p:cNvSpPr txBox="1"/>
              <p:nvPr/>
            </p:nvSpPr>
            <p:spPr>
              <a:xfrm>
                <a:off x="512242" y="4830454"/>
                <a:ext cx="3145358" cy="166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r>
                  <a:rPr lang="en-GB" sz="1400" dirty="0"/>
                  <a:t>(But reject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 as outside domain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)</a:t>
                </a:r>
              </a:p>
              <a:p>
                <a:r>
                  <a:rPr lang="en-GB" sz="1400" b="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, 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A9FCE-8217-49AC-A423-E87E062A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42" y="4830454"/>
                <a:ext cx="3145358" cy="1663340"/>
              </a:xfrm>
              <a:prstGeom prst="rect">
                <a:avLst/>
              </a:prstGeom>
              <a:blipFill>
                <a:blip r:embed="rId10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EC30C3-7BBA-4499-903C-91DD8D9DCF6A}"/>
                  </a:ext>
                </a:extLst>
              </p:cNvPr>
              <p:cNvSpPr txBox="1"/>
              <p:nvPr/>
            </p:nvSpPr>
            <p:spPr>
              <a:xfrm>
                <a:off x="4061859" y="4811404"/>
                <a:ext cx="2624691" cy="207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When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3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Since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300" dirty="0"/>
                  <a:t>,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3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121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EC30C3-7BBA-4499-903C-91DD8D9DC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859" y="4811404"/>
                <a:ext cx="2624691" cy="2074414"/>
              </a:xfrm>
              <a:prstGeom prst="rect">
                <a:avLst/>
              </a:prstGeom>
              <a:blipFill>
                <a:blip r:embed="rId11"/>
                <a:stretch>
                  <a:fillRect l="-232" t="-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9DF8B1A-9FD0-43BC-B177-A6E13A47C5EA}"/>
              </a:ext>
            </a:extLst>
          </p:cNvPr>
          <p:cNvSpPr/>
          <p:nvPr/>
        </p:nvSpPr>
        <p:spPr>
          <a:xfrm>
            <a:off x="285055" y="4899922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2AA92E-C857-4499-9F7C-15B6925C1A23}"/>
              </a:ext>
            </a:extLst>
          </p:cNvPr>
          <p:cNvSpPr/>
          <p:nvPr/>
        </p:nvSpPr>
        <p:spPr>
          <a:xfrm>
            <a:off x="3814936" y="4898546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1D2D08-8693-410E-9CAD-F6E16778563B}"/>
              </a:ext>
            </a:extLst>
          </p:cNvPr>
          <p:cNvSpPr/>
          <p:nvPr/>
        </p:nvSpPr>
        <p:spPr>
          <a:xfrm>
            <a:off x="463550" y="4898547"/>
            <a:ext cx="3181029" cy="17828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7A87E7-896B-45A4-9BD9-B4FA778BA833}"/>
              </a:ext>
            </a:extLst>
          </p:cNvPr>
          <p:cNvSpPr/>
          <p:nvPr/>
        </p:nvSpPr>
        <p:spPr>
          <a:xfrm>
            <a:off x="3998707" y="4898546"/>
            <a:ext cx="5059568" cy="19170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87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33424"/>
            <a:ext cx="6795911" cy="5935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3370" y="864705"/>
            <a:ext cx="15841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Jan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5884" y="3501008"/>
                <a:ext cx="2232248" cy="15382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6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0=1−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−1=3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84" y="3501008"/>
                <a:ext cx="2232248" cy="1538242"/>
              </a:xfrm>
              <a:prstGeom prst="rect">
                <a:avLst/>
              </a:prstGeom>
              <a:blipFill rotWithShape="1">
                <a:blip r:embed="rId3"/>
                <a:stretch>
                  <a:fillRect l="-1081" t="-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03414" y="5289645"/>
                <a:ext cx="2232248" cy="12920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6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−1=0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414" y="5289645"/>
                <a:ext cx="2232248" cy="1292020"/>
              </a:xfrm>
              <a:prstGeom prst="rect">
                <a:avLst/>
              </a:prstGeom>
              <a:blipFill rotWithShape="1">
                <a:blip r:embed="rId4"/>
                <a:stretch>
                  <a:fillRect l="-809" t="-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81548" y="3501008"/>
            <a:ext cx="2254113" cy="15382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a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03414" y="5289645"/>
            <a:ext cx="2240585" cy="1292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b ?</a:t>
            </a:r>
          </a:p>
        </p:txBody>
      </p:sp>
    </p:spTree>
    <p:extLst>
      <p:ext uri="{BB962C8B-B14F-4D97-AF65-F5344CB8AC3E}">
        <p14:creationId xmlns:p14="http://schemas.microsoft.com/office/powerpoint/2010/main" val="35075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211-213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1F5FF96-3F21-F048-A103-61C33C563060}"/>
              </a:ext>
            </a:extLst>
          </p:cNvPr>
          <p:cNvSpPr txBox="1"/>
          <p:nvPr/>
        </p:nvSpPr>
        <p:spPr>
          <a:xfrm>
            <a:off x="188144" y="2268131"/>
            <a:ext cx="8954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Ex8C Q1-3 &amp; Ex8D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Q3-10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Q11-14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Q15-17 &amp; Challenge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00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70402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CCF69E-9E20-48A7-B590-78F1B9F52D6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3B00F3D-B6A8-4642-964C-12365DD8F12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275522-665A-4F69-91A6-ECC4CEBF8DC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4EC93-8F96-4DFC-960A-1D50A40F3BCE}"/>
                  </a:ext>
                </a:extLst>
              </p:cNvPr>
              <p:cNvSpPr txBox="1"/>
              <p:nvPr/>
            </p:nvSpPr>
            <p:spPr>
              <a:xfrm>
                <a:off x="323528" y="836712"/>
                <a:ext cx="8136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 we saw at the start of this chapter, parametric equations are frequently used in mechanics, particularly where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 position (the Cartesian variables) depends on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(the parameter).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4EC93-8F96-4DFC-960A-1D50A40F3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136904" cy="923330"/>
              </a:xfrm>
              <a:prstGeom prst="rect">
                <a:avLst/>
              </a:prstGeom>
              <a:blipFill>
                <a:blip r:embed="rId2"/>
                <a:stretch>
                  <a:fillRect l="-599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ACA554-E346-4C23-BF4C-53DC60824CC1}"/>
                  </a:ext>
                </a:extLst>
              </p:cNvPr>
              <p:cNvSpPr txBox="1"/>
              <p:nvPr/>
            </p:nvSpPr>
            <p:spPr>
              <a:xfrm>
                <a:off x="481298" y="1916832"/>
                <a:ext cx="7821364" cy="26776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plane’s position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after take-off can be modelled with the following parametric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 is the speed of the plane,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the horizontal distance travelled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the vertical distance travelled, relative to a fixed origin.</a:t>
                </a:r>
              </a:p>
              <a:p>
                <a:r>
                  <a:rPr lang="en-GB" sz="1400" dirty="0"/>
                  <a:t>When the plane has travelled 600m horizontally, it has climbed 120m.</a:t>
                </a:r>
              </a:p>
              <a:p>
                <a:r>
                  <a:rPr lang="en-GB" sz="1400" dirty="0"/>
                  <a:t>a. find the angle of elevation,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Given that the plane’s speed is 50 m 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,</a:t>
                </a:r>
              </a:p>
              <a:p>
                <a:r>
                  <a:rPr lang="en-GB" sz="1400" dirty="0"/>
                  <a:t>b. find the parametric equations for the plane’s motion.</a:t>
                </a:r>
              </a:p>
              <a:p>
                <a:r>
                  <a:rPr lang="en-GB" sz="1400" dirty="0"/>
                  <a:t>c. find the vertical height of the plane after 10 seconds.</a:t>
                </a:r>
              </a:p>
              <a:p>
                <a:r>
                  <a:rPr lang="en-GB" sz="1400" dirty="0"/>
                  <a:t>d. show that the plane’s motion is a straight line.</a:t>
                </a:r>
              </a:p>
              <a:p>
                <a:r>
                  <a:rPr lang="en-GB" sz="1400" dirty="0"/>
                  <a:t>e. explain why the domain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,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,  is not realistic.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ACA554-E346-4C23-BF4C-53DC6082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8" y="1916832"/>
                <a:ext cx="7821364" cy="2677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A1E62140-8AF2-40CE-96E4-80F41AE28648}"/>
              </a:ext>
            </a:extLst>
          </p:cNvPr>
          <p:cNvSpPr/>
          <p:nvPr/>
        </p:nvSpPr>
        <p:spPr>
          <a:xfrm flipH="1">
            <a:off x="5796136" y="3258995"/>
            <a:ext cx="1728192" cy="936104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C42EA-DE9B-4754-B44F-F69758832D7F}"/>
              </a:ext>
            </a:extLst>
          </p:cNvPr>
          <p:cNvSpPr/>
          <p:nvPr/>
        </p:nvSpPr>
        <p:spPr>
          <a:xfrm>
            <a:off x="7331074" y="4005064"/>
            <a:ext cx="193253" cy="18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8D77EF-F3C4-4C9C-9C4E-075AA6EDF460}"/>
              </a:ext>
            </a:extLst>
          </p:cNvPr>
          <p:cNvSpPr/>
          <p:nvPr/>
        </p:nvSpPr>
        <p:spPr>
          <a:xfrm>
            <a:off x="6257925" y="3933825"/>
            <a:ext cx="85725" cy="257175"/>
          </a:xfrm>
          <a:custGeom>
            <a:avLst/>
            <a:gdLst>
              <a:gd name="connsiteX0" fmla="*/ 0 w 85725"/>
              <a:gd name="connsiteY0" fmla="*/ 0 h 257175"/>
              <a:gd name="connsiteX1" fmla="*/ 66675 w 85725"/>
              <a:gd name="connsiteY1" fmla="*/ 142875 h 257175"/>
              <a:gd name="connsiteX2" fmla="*/ 85725 w 8572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257175">
                <a:moveTo>
                  <a:pt x="0" y="0"/>
                </a:moveTo>
                <a:cubicBezTo>
                  <a:pt x="26194" y="50006"/>
                  <a:pt x="52388" y="100013"/>
                  <a:pt x="66675" y="142875"/>
                </a:cubicBezTo>
                <a:cubicBezTo>
                  <a:pt x="80962" y="185737"/>
                  <a:pt x="83343" y="221456"/>
                  <a:pt x="85725" y="2571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B96EB2-03CA-4786-96E3-BD35BFB5E24C}"/>
                  </a:ext>
                </a:extLst>
              </p:cNvPr>
              <p:cNvSpPr txBox="1"/>
              <p:nvPr/>
            </p:nvSpPr>
            <p:spPr>
              <a:xfrm>
                <a:off x="6280125" y="385050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B96EB2-03CA-4786-96E3-BD35BFB5E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25" y="3850506"/>
                <a:ext cx="288032" cy="369332"/>
              </a:xfrm>
              <a:prstGeom prst="rect">
                <a:avLst/>
              </a:prstGeom>
              <a:blipFill>
                <a:blip r:embed="rId4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761AD3-AD22-4CCD-ACEA-FBC64AA99451}"/>
                  </a:ext>
                </a:extLst>
              </p:cNvPr>
              <p:cNvSpPr txBox="1"/>
              <p:nvPr/>
            </p:nvSpPr>
            <p:spPr>
              <a:xfrm>
                <a:off x="725983" y="4640560"/>
                <a:ext cx="4727129" cy="218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num>
                                <m:den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600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=11.3°  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d>
                    </m:oMath>
                  </m:oMathPara>
                </a14:m>
                <a:endParaRPr lang="en-GB" sz="15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   =(50×</m:t>
                      </m:r>
                      <m:func>
                        <m:func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11.3…)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=49.0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(3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=(50×</m:t>
                      </m:r>
                      <m:func>
                        <m:func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11.3…)=9.80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(3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500" dirty="0"/>
              </a:p>
              <a:p>
                <a:r>
                  <a:rPr lang="en-GB" sz="1500" dirty="0"/>
                  <a:t>At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500" dirty="0"/>
                  <a:t>,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=9.80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=98 </m:t>
                    </m:r>
                    <m:r>
                      <m:rPr>
                        <m:sty m:val="p"/>
                      </m:rPr>
                      <a:rPr lang="en-GB" sz="15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GB" sz="1500" dirty="0"/>
              </a:p>
              <a:p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=49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     →    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1500" dirty="0"/>
                  <a:t>   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=9.8×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500" dirty="0"/>
              </a:p>
              <a:p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500" dirty="0"/>
                  <a:t> which is a linear equation.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761AD3-AD22-4CCD-ACEA-FBC64AA99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3" y="4640560"/>
                <a:ext cx="4727129" cy="2189061"/>
              </a:xfrm>
              <a:prstGeom prst="rect">
                <a:avLst/>
              </a:prstGeom>
              <a:blipFill>
                <a:blip r:embed="rId5"/>
                <a:stretch>
                  <a:fillRect l="-515" b="-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89ACF86-30F1-441D-95FC-8EA3F26D6871}"/>
              </a:ext>
            </a:extLst>
          </p:cNvPr>
          <p:cNvSpPr txBox="1"/>
          <p:nvPr/>
        </p:nvSpPr>
        <p:spPr>
          <a:xfrm>
            <a:off x="5859636" y="48268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Plane would continue to climb forever!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7C154-241B-4F6B-8F25-4EA51BFA594F}"/>
              </a:ext>
            </a:extLst>
          </p:cNvPr>
          <p:cNvSpPr/>
          <p:nvPr/>
        </p:nvSpPr>
        <p:spPr>
          <a:xfrm>
            <a:off x="418778" y="4817343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A7575-199E-484E-A151-8606BD594322}"/>
              </a:ext>
            </a:extLst>
          </p:cNvPr>
          <p:cNvSpPr/>
          <p:nvPr/>
        </p:nvSpPr>
        <p:spPr>
          <a:xfrm>
            <a:off x="414709" y="5169356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317B8-CEAD-4B78-84D6-BB4387BCA49E}"/>
              </a:ext>
            </a:extLst>
          </p:cNvPr>
          <p:cNvSpPr/>
          <p:nvPr/>
        </p:nvSpPr>
        <p:spPr>
          <a:xfrm>
            <a:off x="414709" y="5877272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5F7BC4-F406-4AF3-9087-C1A56DC6FB3B}"/>
              </a:ext>
            </a:extLst>
          </p:cNvPr>
          <p:cNvSpPr/>
          <p:nvPr/>
        </p:nvSpPr>
        <p:spPr>
          <a:xfrm>
            <a:off x="414709" y="6135588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581AA6-B7A2-4B7A-9C3C-8F911DD16DA0}"/>
              </a:ext>
            </a:extLst>
          </p:cNvPr>
          <p:cNvSpPr/>
          <p:nvPr/>
        </p:nvSpPr>
        <p:spPr>
          <a:xfrm>
            <a:off x="5625180" y="4842345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46CE23-16D6-44BE-9741-F4BFB7B96479}"/>
              </a:ext>
            </a:extLst>
          </p:cNvPr>
          <p:cNvSpPr/>
          <p:nvPr/>
        </p:nvSpPr>
        <p:spPr>
          <a:xfrm>
            <a:off x="650375" y="4688532"/>
            <a:ext cx="4569697" cy="480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3CE7D9-BA65-4545-8416-15A5D28C5C3A}"/>
              </a:ext>
            </a:extLst>
          </p:cNvPr>
          <p:cNvSpPr/>
          <p:nvPr/>
        </p:nvSpPr>
        <p:spPr>
          <a:xfrm>
            <a:off x="650375" y="5169355"/>
            <a:ext cx="4569697" cy="688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FFFF4E-B942-45BA-BC2E-FEE1C0BB408D}"/>
              </a:ext>
            </a:extLst>
          </p:cNvPr>
          <p:cNvSpPr/>
          <p:nvPr/>
        </p:nvSpPr>
        <p:spPr>
          <a:xfrm>
            <a:off x="650375" y="5854242"/>
            <a:ext cx="4569697" cy="270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5E58A7-F35B-4984-808E-F5AF72E59598}"/>
              </a:ext>
            </a:extLst>
          </p:cNvPr>
          <p:cNvSpPr/>
          <p:nvPr/>
        </p:nvSpPr>
        <p:spPr>
          <a:xfrm>
            <a:off x="650375" y="6119726"/>
            <a:ext cx="4569697" cy="604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745D7A-7D71-46B4-9865-65F51A07D6B7}"/>
              </a:ext>
            </a:extLst>
          </p:cNvPr>
          <p:cNvSpPr/>
          <p:nvPr/>
        </p:nvSpPr>
        <p:spPr>
          <a:xfrm>
            <a:off x="5859637" y="4842345"/>
            <a:ext cx="2782788" cy="5853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26" name="Picture 2" descr="paper, plane icon">
            <a:extLst>
              <a:ext uri="{FF2B5EF4-FFF2-40B4-BE49-F238E27FC236}">
                <a16:creationId xmlns:a16="http://schemas.microsoft.com/office/drawing/2014/main" id="{9A238F80-A4B9-494D-9EC9-701DB785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946400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03404F-E21D-42B9-ACFF-06F07BE07B7F}"/>
              </a:ext>
            </a:extLst>
          </p:cNvPr>
          <p:cNvSpPr txBox="1"/>
          <p:nvPr/>
        </p:nvSpPr>
        <p:spPr>
          <a:xfrm rot="18797263">
            <a:off x="7330417" y="3217798"/>
            <a:ext cx="443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DFM</a:t>
            </a:r>
          </a:p>
        </p:txBody>
      </p:sp>
    </p:spTree>
    <p:extLst>
      <p:ext uri="{BB962C8B-B14F-4D97-AF65-F5344CB8AC3E}">
        <p14:creationId xmlns:p14="http://schemas.microsoft.com/office/powerpoint/2010/main" val="1321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554E7C-1E1B-408B-97E2-CC1CC48EC92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C8FE998-A533-42B3-9C63-2BF0F356B96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FD4C2F4-86DC-450A-ADB5-CF0AA1FC559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8F95E-9448-4FDF-A9A6-8FAD982783B9}"/>
                  </a:ext>
                </a:extLst>
              </p:cNvPr>
              <p:cNvSpPr txBox="1"/>
              <p:nvPr/>
            </p:nvSpPr>
            <p:spPr>
              <a:xfrm>
                <a:off x="285428" y="722412"/>
                <a:ext cx="4824536" cy="30451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The motion of a figure skater relative to a fixed origin,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minutes is modelled using the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are measured in metres.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Find the coordinates of the figure skater at the beginning of his motion.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Find the coordinates of the point where the figure skater intersects his own path.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Find the coordinates of the points where the path of the figure skater crosses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-axis.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Determine how long it takes the figure skater to complete one complete figure-of-eight motion.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8F95E-9448-4FDF-A9A6-8FAD98278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8" y="722412"/>
                <a:ext cx="4824536" cy="3045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AA22A5C-E5F8-4D1C-B085-5AEA029D6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692697"/>
            <a:ext cx="2169450" cy="3041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6D7BA8-0753-4BAF-8275-4C6BAE28F5CD}"/>
                  </a:ext>
                </a:extLst>
              </p:cNvPr>
              <p:cNvSpPr txBox="1"/>
              <p:nvPr/>
            </p:nvSpPr>
            <p:spPr>
              <a:xfrm>
                <a:off x="463352" y="3907780"/>
                <a:ext cx="3888432" cy="2461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400" dirty="0"/>
                  <a:t>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GB" sz="14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=−6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From the graph, the intersection is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GB" sz="1400" b="0" dirty="0"/>
              </a:p>
              <a:p>
                <a:r>
                  <a:rPr lang="en-GB" sz="1400" dirty="0"/>
                  <a:t>(Any of these values will do)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20×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=−4  →  (−4,0)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6D7BA8-0753-4BAF-8275-4C6BAE28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2" y="3907780"/>
                <a:ext cx="3888432" cy="2461251"/>
              </a:xfrm>
              <a:prstGeom prst="rect">
                <a:avLst/>
              </a:prstGeom>
              <a:blipFill>
                <a:blip r:embed="rId4"/>
                <a:stretch>
                  <a:fillRect l="-470" t="-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A77E2-9C1B-4764-9F8D-66EBD669BAD6}"/>
                  </a:ext>
                </a:extLst>
              </p:cNvPr>
              <p:cNvSpPr txBox="1"/>
              <p:nvPr/>
            </p:nvSpPr>
            <p:spPr>
              <a:xfrm>
                <a:off x="4499992" y="3848596"/>
                <a:ext cx="4536504" cy="299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0=8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Substitute these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/>
                  <a:t>-values into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=3.11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=11.59   …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0,−3.11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0,11.59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0,3.11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0,−11.59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  <a:p>
                <a:endParaRPr lang="en-GB" sz="1200" dirty="0"/>
              </a:p>
              <a:p>
                <a:r>
                  <a:rPr lang="en-GB" sz="1200" dirty="0"/>
                  <a:t>The period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is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/>
                  <a:t>, so the period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200" dirty="0"/>
                  <a:t> (as graph stretched by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200" dirty="0"/>
                  <a:t>). Similarly period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dirty="0"/>
                  <a:t>. Both parametric equations must complete full periods (in this case so that skater returns to original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position), so period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dirty="0"/>
                  <a:t> min = 38 seconds.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A77E2-9C1B-4764-9F8D-66EBD669B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848596"/>
                <a:ext cx="4536504" cy="2996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985B8F4-FB31-4B39-A8E5-901A55B91946}"/>
              </a:ext>
            </a:extLst>
          </p:cNvPr>
          <p:cNvSpPr/>
          <p:nvPr/>
        </p:nvSpPr>
        <p:spPr>
          <a:xfrm>
            <a:off x="227392" y="3924208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354358-07AC-44C5-8809-96865C4C418E}"/>
              </a:ext>
            </a:extLst>
          </p:cNvPr>
          <p:cNvSpPr/>
          <p:nvPr/>
        </p:nvSpPr>
        <p:spPr>
          <a:xfrm>
            <a:off x="227392" y="4509120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5C7FB-4C14-4678-A5FE-0FB3C4268864}"/>
              </a:ext>
            </a:extLst>
          </p:cNvPr>
          <p:cNvSpPr/>
          <p:nvPr/>
        </p:nvSpPr>
        <p:spPr>
          <a:xfrm>
            <a:off x="4312033" y="3837214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FDE74-D471-4EE4-AB41-206A64C5259C}"/>
              </a:ext>
            </a:extLst>
          </p:cNvPr>
          <p:cNvSpPr/>
          <p:nvPr/>
        </p:nvSpPr>
        <p:spPr>
          <a:xfrm>
            <a:off x="4298301" y="5805264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552F94-9DBF-4119-9F3B-798296C8011E}"/>
              </a:ext>
            </a:extLst>
          </p:cNvPr>
          <p:cNvSpPr/>
          <p:nvPr/>
        </p:nvSpPr>
        <p:spPr>
          <a:xfrm>
            <a:off x="443417" y="3924207"/>
            <a:ext cx="3745812" cy="583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7430F4-CBDE-4AD9-A61F-1171B1114EFE}"/>
              </a:ext>
            </a:extLst>
          </p:cNvPr>
          <p:cNvSpPr/>
          <p:nvPr/>
        </p:nvSpPr>
        <p:spPr>
          <a:xfrm>
            <a:off x="443417" y="4508204"/>
            <a:ext cx="3745812" cy="19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4C6894-0C48-412A-81E9-A42A7F5F9530}"/>
              </a:ext>
            </a:extLst>
          </p:cNvPr>
          <p:cNvSpPr/>
          <p:nvPr/>
        </p:nvSpPr>
        <p:spPr>
          <a:xfrm>
            <a:off x="4528057" y="3837214"/>
            <a:ext cx="4371394" cy="1840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224C65-C9D6-425A-A307-22047DE2B12F}"/>
              </a:ext>
            </a:extLst>
          </p:cNvPr>
          <p:cNvSpPr/>
          <p:nvPr/>
        </p:nvSpPr>
        <p:spPr>
          <a:xfrm>
            <a:off x="4514325" y="5805264"/>
            <a:ext cx="4413191" cy="957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0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218-220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B399E6-FFF9-0A43-8277-C0E69C161AF4}"/>
              </a:ext>
            </a:extLst>
          </p:cNvPr>
          <p:cNvSpPr txBox="1"/>
          <p:nvPr/>
        </p:nvSpPr>
        <p:spPr>
          <a:xfrm>
            <a:off x="188144" y="2268131"/>
            <a:ext cx="560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Q1-4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Q5-10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8355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2C19FB-CF82-42FA-869A-FC579B6A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195"/>
            <a:ext cx="9144000" cy="40576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0C48A9C-BCAE-4018-8691-BC0EE3C79E9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0608522D-79BB-4C09-875B-252B0593304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Just For Fun…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927706-3FFE-464A-BA97-30F241602A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75C78F-27A5-4D63-B7D6-DD291A431293}"/>
                  </a:ext>
                </a:extLst>
              </p:cNvPr>
              <p:cNvSpPr txBox="1"/>
              <p:nvPr/>
            </p:nvSpPr>
            <p:spPr>
              <a:xfrm>
                <a:off x="-137864" y="914864"/>
                <a:ext cx="5472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75C78F-27A5-4D63-B7D6-DD291A431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864" y="914864"/>
                <a:ext cx="547260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BAF0AAD-C25B-4C1D-AD11-17FED3D93D73}"/>
              </a:ext>
            </a:extLst>
          </p:cNvPr>
          <p:cNvSpPr txBox="1"/>
          <p:nvPr/>
        </p:nvSpPr>
        <p:spPr>
          <a:xfrm>
            <a:off x="6517754" y="5733256"/>
            <a:ext cx="24482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(Yes, I realise this is a Cartesian equation, not parametric ones – but it looked pretty!)</a:t>
            </a:r>
          </a:p>
        </p:txBody>
      </p:sp>
    </p:spTree>
    <p:extLst>
      <p:ext uri="{BB962C8B-B14F-4D97-AF65-F5344CB8AC3E}">
        <p14:creationId xmlns:p14="http://schemas.microsoft.com/office/powerpoint/2010/main" val="147736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026" y="2541790"/>
                <a:ext cx="36525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dirty="0"/>
                  <a:t>, find a Cartesian equations connecting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6" y="2541790"/>
                <a:ext cx="3652536" cy="923330"/>
              </a:xfrm>
              <a:prstGeom prst="rect">
                <a:avLst/>
              </a:prstGeom>
              <a:blipFill>
                <a:blip r:embed="rId2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6026" y="1895459"/>
            <a:ext cx="36525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Converting from parametric to Cartesian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95155"/>
                <a:ext cx="3805792" cy="7664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Sketch the curve with parametric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95155"/>
                <a:ext cx="3805792" cy="766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911519"/>
            <a:ext cx="38057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Sketching parametric curves.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4314570"/>
                <a:ext cx="3494664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has the parametric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 The curve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has the Cartesian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GB" dirty="0"/>
                  <a:t>. The two curves intersect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Find the coordinates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14570"/>
                <a:ext cx="3494664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5536" y="3934568"/>
            <a:ext cx="34946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Finding points of intersection.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chapter is very similar to the trigonometry chapters in Year 1. The only difference is that new trig functions: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dirty="0"/>
                  <a:t>, are introduced.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1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391980" y="4316867"/>
                <a:ext cx="4352718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plane’s position at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seconds after take-off can be modelled with the parametric equations: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m,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m,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…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4316867"/>
                <a:ext cx="4352718" cy="1477328"/>
              </a:xfrm>
              <a:prstGeom prst="rect">
                <a:avLst/>
              </a:prstGeom>
              <a:blipFill>
                <a:blip r:embed="rId15"/>
                <a:stretch>
                  <a:fillRect b="-37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402901" y="3955834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Modelling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9E4421-EB0F-41D6-B7C1-A9128A1259BA}"/>
              </a:ext>
            </a:extLst>
          </p:cNvPr>
          <p:cNvSpPr txBox="1"/>
          <p:nvPr/>
        </p:nvSpPr>
        <p:spPr>
          <a:xfrm>
            <a:off x="4697158" y="6068896"/>
            <a:ext cx="374236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Teacher Note</a:t>
            </a:r>
            <a:r>
              <a:rPr lang="en-GB" sz="1400" dirty="0"/>
              <a:t>: There is no change in this chapter relative to the old pre-2017 syllabus.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What are they and what is the point?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F6AFB5-9740-433B-99C9-0E8925B8F679}"/>
                  </a:ext>
                </a:extLst>
              </p:cNvPr>
              <p:cNvSpPr txBox="1"/>
              <p:nvPr/>
            </p:nvSpPr>
            <p:spPr>
              <a:xfrm>
                <a:off x="4294810" y="1281110"/>
                <a:ext cx="41764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Typically, with two variables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we can relate the two by </a:t>
                </a:r>
                <a:r>
                  <a:rPr lang="en-GB" b="1" dirty="0"/>
                  <a:t>a single equation involving just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is known as a </a:t>
                </a:r>
                <a:r>
                  <a:rPr lang="en-GB" b="1" u="sng" dirty="0"/>
                  <a:t>Cartesian equation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line shows all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 which satisfy the Cartesian equation.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F6AFB5-9740-433B-99C9-0E8925B8F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810" y="1281110"/>
                <a:ext cx="4176464" cy="2031325"/>
              </a:xfrm>
              <a:prstGeom prst="rect">
                <a:avLst/>
              </a:prstGeom>
              <a:blipFill>
                <a:blip r:embed="rId2"/>
                <a:stretch>
                  <a:fillRect l="-1314" t="-15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0DD01A2-60F4-4AC6-91DD-19301B86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6" y="776722"/>
            <a:ext cx="2736304" cy="2506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7E0AEA-CDEF-4064-819C-2A5A4FD6DAA6}"/>
                  </a:ext>
                </a:extLst>
              </p:cNvPr>
              <p:cNvSpPr txBox="1"/>
              <p:nvPr/>
            </p:nvSpPr>
            <p:spPr>
              <a:xfrm>
                <a:off x="2391111" y="846915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7E0AEA-CDEF-4064-819C-2A5A4FD6D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11" y="846915"/>
                <a:ext cx="2088232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976A85-FB7A-4907-9567-479CBAE275D5}"/>
              </a:ext>
            </a:extLst>
          </p:cNvPr>
          <p:cNvCxnSpPr/>
          <p:nvPr/>
        </p:nvCxnSpPr>
        <p:spPr>
          <a:xfrm>
            <a:off x="611560" y="3645024"/>
            <a:ext cx="7560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744D0-50D0-4BAF-8ADA-024F1AA7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68" y="3721747"/>
            <a:ext cx="3867335" cy="2886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1151A6-E512-4FC4-9CD2-D7FD0DAD20C4}"/>
                  </a:ext>
                </a:extLst>
              </p:cNvPr>
              <p:cNvSpPr txBox="1"/>
              <p:nvPr/>
            </p:nvSpPr>
            <p:spPr>
              <a:xfrm>
                <a:off x="4200182" y="3829896"/>
                <a:ext cx="4793334" cy="2765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However, in Mechanics for example, we might want each of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to be some function of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, as per this example.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This would allow us to express the position of a particle at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sz="1600" dirty="0"/>
                  <a:t> as the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  <a:p>
                <a:r>
                  <a:rPr lang="en-GB" sz="1600" dirty="0"/>
                  <a:t>These are known as </a:t>
                </a:r>
                <a:r>
                  <a:rPr lang="en-GB" sz="1600" b="1" dirty="0"/>
                  <a:t>parametric equations</a:t>
                </a:r>
                <a:r>
                  <a:rPr lang="en-GB" sz="1600" dirty="0"/>
                  <a:t>, because </a:t>
                </a:r>
                <a:r>
                  <a:rPr lang="en-GB" sz="1600" b="1" dirty="0"/>
                  <a:t>each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/>
                  <a:t> are defined in terms of some other variable, known as the parameter </a:t>
                </a:r>
                <a:r>
                  <a:rPr lang="en-GB" sz="1600" dirty="0"/>
                  <a:t>(in this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1151A6-E512-4FC4-9CD2-D7FD0DAD2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182" y="3829896"/>
                <a:ext cx="4793334" cy="2765372"/>
              </a:xfrm>
              <a:prstGeom prst="rect">
                <a:avLst/>
              </a:prstGeom>
              <a:blipFill>
                <a:blip r:embed="rId6"/>
                <a:stretch>
                  <a:fillRect l="-636" t="-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641E04-B632-4F5C-9546-290E41867A05}"/>
                  </a:ext>
                </a:extLst>
              </p:cNvPr>
              <p:cNvSpPr/>
              <p:nvPr/>
            </p:nvSpPr>
            <p:spPr>
              <a:xfrm>
                <a:off x="2068339" y="3868802"/>
                <a:ext cx="11294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641E04-B632-4F5C-9546-290E41867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39" y="3868802"/>
                <a:ext cx="1129412" cy="584775"/>
              </a:xfrm>
              <a:prstGeom prst="rect">
                <a:avLst/>
              </a:prstGeom>
              <a:blipFill>
                <a:blip r:embed="rId7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28BA26-ECE5-4C7D-933A-95DD2D9B4261}"/>
              </a:ext>
            </a:extLst>
          </p:cNvPr>
          <p:cNvCxnSpPr/>
          <p:nvPr/>
        </p:nvCxnSpPr>
        <p:spPr>
          <a:xfrm flipH="1">
            <a:off x="3222702" y="4149080"/>
            <a:ext cx="977480" cy="7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2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760F21-3567-4D64-8D54-8D605EFF900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1CA6747-6149-4CCD-8D47-E08E8FCF8EC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Converting parametric to Cartesian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7B70CCD-E4C9-4680-B53C-6FAC3CC9E3A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2BF24F-0959-4D60-9DA7-0C5F821E4D3A}"/>
              </a:ext>
            </a:extLst>
          </p:cNvPr>
          <p:cNvSpPr txBox="1"/>
          <p:nvPr/>
        </p:nvSpPr>
        <p:spPr>
          <a:xfrm>
            <a:off x="395536" y="8367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could we convert these parametric equations into a single Cartesian 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2203C0-7821-43C4-9F82-00C18501A798}"/>
                  </a:ext>
                </a:extLst>
              </p:cNvPr>
              <p:cNvSpPr txBox="1"/>
              <p:nvPr/>
            </p:nvSpPr>
            <p:spPr>
              <a:xfrm>
                <a:off x="1923253" y="1234708"/>
                <a:ext cx="5184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−3&lt;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2203C0-7821-43C4-9F82-00C18501A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53" y="1234708"/>
                <a:ext cx="5184576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1047A9-D15C-408D-B178-3E37E3B1AE47}"/>
                  </a:ext>
                </a:extLst>
              </p:cNvPr>
              <p:cNvSpPr txBox="1"/>
              <p:nvPr/>
            </p:nvSpPr>
            <p:spPr>
              <a:xfrm>
                <a:off x="539552" y="1772816"/>
                <a:ext cx="6840760" cy="139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Use substitution to eliminate the parameter.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1047A9-D15C-408D-B178-3E37E3B1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6840760" cy="1395895"/>
              </a:xfrm>
              <a:prstGeom prst="rect">
                <a:avLst/>
              </a:prstGeom>
              <a:blipFill>
                <a:blip r:embed="rId3"/>
                <a:stretch>
                  <a:fillRect l="-802" t="-2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A5C3ABE-0655-4E5C-A27A-BA7976B798FE}"/>
              </a:ext>
            </a:extLst>
          </p:cNvPr>
          <p:cNvSpPr txBox="1"/>
          <p:nvPr/>
        </p:nvSpPr>
        <p:spPr>
          <a:xfrm>
            <a:off x="544652" y="36147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domain of the function?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FD0C73-5C30-42E3-88A8-CF230C19C06E}"/>
                  </a:ext>
                </a:extLst>
              </p:cNvPr>
              <p:cNvSpPr/>
              <p:nvPr/>
            </p:nvSpPr>
            <p:spPr>
              <a:xfrm>
                <a:off x="656165" y="4058550"/>
                <a:ext cx="735041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b="1" dirty="0">
                    <a:latin typeface="Wingdings" panose="05000000000000000000" pitchFamily="2" charset="2"/>
                  </a:rPr>
                  <a:t>!</a:t>
                </a:r>
                <a:r>
                  <a:rPr lang="en-GB" b="1" dirty="0"/>
                  <a:t>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can be written as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b="1" dirty="0"/>
                  <a:t>, then the domain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b="1" dirty="0"/>
                  <a:t> is the range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b="1" dirty="0"/>
                  <a:t>...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FD0C73-5C30-42E3-88A8-CF230C19C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5" y="4058550"/>
                <a:ext cx="7350412" cy="646331"/>
              </a:xfrm>
              <a:prstGeom prst="rect">
                <a:avLst/>
              </a:prstGeom>
              <a:blipFill>
                <a:blip r:embed="rId4"/>
                <a:stretch>
                  <a:fillRect l="-579" t="-4545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074DCF-E962-478C-88E3-0D1BE7755AAB}"/>
                  </a:ext>
                </a:extLst>
              </p:cNvPr>
              <p:cNvSpPr txBox="1"/>
              <p:nvPr/>
            </p:nvSpPr>
            <p:spPr>
              <a:xfrm>
                <a:off x="1036608" y="4951369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−3&lt;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−6&lt;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074DCF-E962-478C-88E3-0D1BE7755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08" y="4951369"/>
                <a:ext cx="4536504" cy="369332"/>
              </a:xfrm>
              <a:prstGeom prst="rect">
                <a:avLst/>
              </a:prstGeom>
              <a:blipFill>
                <a:blip r:embed="rId5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E025F3-FCEC-4615-B72C-C9B71B19800F}"/>
                  </a:ext>
                </a:extLst>
              </p:cNvPr>
              <p:cNvSpPr txBox="1"/>
              <p:nvPr/>
            </p:nvSpPr>
            <p:spPr>
              <a:xfrm>
                <a:off x="5400391" y="4884461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for each of the bounds.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E025F3-FCEC-4615-B72C-C9B71B198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391" y="4884461"/>
                <a:ext cx="1656184" cy="523220"/>
              </a:xfrm>
              <a:prstGeom prst="rect">
                <a:avLst/>
              </a:prstGeom>
              <a:blipFill>
                <a:blip r:embed="rId6"/>
                <a:stretch>
                  <a:fillRect l="-1103" t="-1163" r="-183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DABBBB-8056-4B92-A398-4D5A04DC2350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4549698" y="5118410"/>
            <a:ext cx="850693" cy="27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A9FCAC-1C0B-4646-BBFB-5839086E15D9}"/>
                  </a:ext>
                </a:extLst>
              </p:cNvPr>
              <p:cNvSpPr/>
              <p:nvPr/>
            </p:nvSpPr>
            <p:spPr>
              <a:xfrm>
                <a:off x="656164" y="5567205"/>
                <a:ext cx="7350411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b="1" dirty="0">
                    <a:latin typeface="Wingdings" panose="05000000000000000000" pitchFamily="2" charset="2"/>
                  </a:rPr>
                  <a:t>!</a:t>
                </a:r>
                <a:r>
                  <a:rPr lang="en-GB" b="1" dirty="0"/>
                  <a:t> and the range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b="1" dirty="0"/>
                  <a:t> is the range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A9FCAC-1C0B-4646-BBFB-5839086E1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4" y="5567205"/>
                <a:ext cx="7350411" cy="369332"/>
              </a:xfrm>
              <a:prstGeom prst="rect">
                <a:avLst/>
              </a:prstGeom>
              <a:blipFill>
                <a:blip r:embed="rId7"/>
                <a:stretch>
                  <a:fillRect l="-579" t="-615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2DB1D2-D818-40C5-86F1-4DB7D0F2E171}"/>
                  </a:ext>
                </a:extLst>
              </p:cNvPr>
              <p:cNvSpPr txBox="1"/>
              <p:nvPr/>
            </p:nvSpPr>
            <p:spPr>
              <a:xfrm>
                <a:off x="1036608" y="6123372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−3&lt;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2DB1D2-D818-40C5-86F1-4DB7D0F2E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08" y="6123372"/>
                <a:ext cx="4536504" cy="369332"/>
              </a:xfrm>
              <a:prstGeom prst="rect">
                <a:avLst/>
              </a:prstGeom>
              <a:blipFill>
                <a:blip r:embed="rId8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2E43DD-4FC5-421E-B936-4FA035894855}"/>
                  </a:ext>
                </a:extLst>
              </p:cNvPr>
              <p:cNvSpPr txBox="1"/>
              <p:nvPr/>
            </p:nvSpPr>
            <p:spPr>
              <a:xfrm>
                <a:off x="4549697" y="6112219"/>
                <a:ext cx="3791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one is harder.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However, the minimum value is clearly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2E43DD-4FC5-421E-B936-4FA03589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97" y="6112219"/>
                <a:ext cx="3791271" cy="523220"/>
              </a:xfrm>
              <a:prstGeom prst="rect">
                <a:avLst/>
              </a:prstGeom>
              <a:blipFill>
                <a:blip r:embed="rId9"/>
                <a:stretch>
                  <a:fillRect l="-482" t="-1176" b="-1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D0864D-21A4-4B1A-951B-89DD22C89DB4}"/>
              </a:ext>
            </a:extLst>
          </p:cNvPr>
          <p:cNvCxnSpPr>
            <a:cxnSpLocks/>
          </p:cNvCxnSpPr>
          <p:nvPr/>
        </p:nvCxnSpPr>
        <p:spPr>
          <a:xfrm flipH="1" flipV="1">
            <a:off x="4226315" y="6279263"/>
            <a:ext cx="312232" cy="43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636E4-E28B-4319-9483-C332135D75B9}"/>
              </a:ext>
            </a:extLst>
          </p:cNvPr>
          <p:cNvSpPr/>
          <p:nvPr/>
        </p:nvSpPr>
        <p:spPr>
          <a:xfrm>
            <a:off x="592649" y="1733734"/>
            <a:ext cx="7804219" cy="15670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81AE4-0182-4AD4-9333-A210B2A18E7B}"/>
              </a:ext>
            </a:extLst>
          </p:cNvPr>
          <p:cNvSpPr/>
          <p:nvPr/>
        </p:nvSpPr>
        <p:spPr>
          <a:xfrm>
            <a:off x="647588" y="4702224"/>
            <a:ext cx="7358988" cy="706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25589B-78FC-4AFA-B0CE-2AFBBD7290D0}"/>
              </a:ext>
            </a:extLst>
          </p:cNvPr>
          <p:cNvSpPr/>
          <p:nvPr/>
        </p:nvSpPr>
        <p:spPr>
          <a:xfrm>
            <a:off x="647588" y="5936537"/>
            <a:ext cx="7358988" cy="706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90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88D254-AA31-45B3-94E1-BD0026BBAAA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4CD0637-7861-4D54-97C0-3B7EDB14951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CD73B9-2845-4C06-8664-FF8A9356F59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6342BF-8B05-496E-8659-EB879651E5FF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776864" cy="172534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curve has the parameter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&gt;−2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a Cartesian equation of the curve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 constant to be found.</a:t>
                </a:r>
              </a:p>
              <a:p>
                <a:r>
                  <a:rPr lang="en-GB" dirty="0"/>
                  <a:t>b) Write down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6342BF-8B05-496E-8659-EB879651E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776864" cy="17253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08612-C24E-47DD-81B6-1AA98405E046}"/>
                  </a:ext>
                </a:extLst>
              </p:cNvPr>
              <p:cNvSpPr txBox="1"/>
              <p:nvPr/>
            </p:nvSpPr>
            <p:spPr>
              <a:xfrm>
                <a:off x="539552" y="2780928"/>
                <a:ext cx="7272808" cy="334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−3+5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−2+3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increases,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increases,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b)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−2+5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increases,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dirty="0"/>
                  <a:t> decreases,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08612-C24E-47DD-81B6-1AA98405E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7272808" cy="3342069"/>
              </a:xfrm>
              <a:prstGeom prst="rect">
                <a:avLst/>
              </a:prstGeom>
              <a:blipFill>
                <a:blip r:embed="rId3"/>
                <a:stretch>
                  <a:fillRect l="-754" b="-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38225-F418-4417-A88E-0FA9CE0F7C07}"/>
                  </a:ext>
                </a:extLst>
              </p:cNvPr>
              <p:cNvSpPr txBox="1"/>
              <p:nvPr/>
            </p:nvSpPr>
            <p:spPr>
              <a:xfrm>
                <a:off x="6233285" y="3008455"/>
                <a:ext cx="2304256" cy="1600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 common strategy for domain/range questions is to consider what happens are the boundary value (in this case -2), then since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&gt;−2</m:t>
                    </m:r>
                  </m:oMath>
                </a14:m>
                <a:r>
                  <a:rPr lang="en-GB" sz="1400" dirty="0"/>
                  <a:t>, consider what happens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increases.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38225-F418-4417-A88E-0FA9CE0F7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285" y="3008455"/>
                <a:ext cx="2304256" cy="1600438"/>
              </a:xfrm>
              <a:prstGeom prst="rect">
                <a:avLst/>
              </a:prstGeom>
              <a:blipFill>
                <a:blip r:embed="rId4"/>
                <a:stretch>
                  <a:fillRect l="-262" b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C46DF8-E06B-4119-9EDF-20BADB35D4C7}"/>
              </a:ext>
            </a:extLst>
          </p:cNvPr>
          <p:cNvCxnSpPr/>
          <p:nvPr/>
        </p:nvCxnSpPr>
        <p:spPr>
          <a:xfrm flipH="1">
            <a:off x="5868144" y="378904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518B172-6BA7-4971-8216-E2D6E98EECD8}"/>
              </a:ext>
            </a:extLst>
          </p:cNvPr>
          <p:cNvSpPr/>
          <p:nvPr/>
        </p:nvSpPr>
        <p:spPr>
          <a:xfrm>
            <a:off x="427337" y="2707144"/>
            <a:ext cx="5224783" cy="2378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9A065-9003-4CEA-9CD2-72D55FE56B82}"/>
              </a:ext>
            </a:extLst>
          </p:cNvPr>
          <p:cNvSpPr/>
          <p:nvPr/>
        </p:nvSpPr>
        <p:spPr>
          <a:xfrm>
            <a:off x="427688" y="5085184"/>
            <a:ext cx="5224783" cy="12256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25742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F32ADF-F5F2-4395-A9AA-2596FBBA145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5D8850F-5F0F-4637-9F31-B5AA98078A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B39F54-6CB8-447F-8C05-3ADD4A2AD77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8147B993-4B5B-4EEF-9D7B-FB3729E8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871"/>
            <a:ext cx="4486275" cy="10477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06B90-F569-4870-9DBB-E830CC38A85C}"/>
              </a:ext>
            </a:extLst>
          </p:cNvPr>
          <p:cNvSpPr txBox="1"/>
          <p:nvPr/>
        </p:nvSpPr>
        <p:spPr>
          <a:xfrm>
            <a:off x="262160" y="825056"/>
            <a:ext cx="243763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Jan 2008 Q7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63308B6-0D60-4F23-8088-7333CFD8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60" y="904624"/>
            <a:ext cx="4104455" cy="11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8FF34E-EE4A-4CFB-ADB7-4B2979ABB9EA}"/>
              </a:ext>
            </a:extLst>
          </p:cNvPr>
          <p:cNvSpPr/>
          <p:nvPr/>
        </p:nvSpPr>
        <p:spPr>
          <a:xfrm>
            <a:off x="4961061" y="869322"/>
            <a:ext cx="4101454" cy="12962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CA89966-E9F3-4B4A-8184-F1E0079E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9" y="3356992"/>
            <a:ext cx="6416996" cy="13681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AC0C0-79D1-4CC5-98C6-5E219D9A7B74}"/>
              </a:ext>
            </a:extLst>
          </p:cNvPr>
          <p:cNvSpPr txBox="1"/>
          <p:nvPr/>
        </p:nvSpPr>
        <p:spPr>
          <a:xfrm>
            <a:off x="257048" y="2987660"/>
            <a:ext cx="222671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Jan 2011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9EA36B-4A3D-4EB5-95DB-DCAF43B07375}"/>
                  </a:ext>
                </a:extLst>
              </p:cNvPr>
              <p:cNvSpPr txBox="1"/>
              <p:nvPr/>
            </p:nvSpPr>
            <p:spPr>
              <a:xfrm>
                <a:off x="6892737" y="3172326"/>
                <a:ext cx="19772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/>
                        </a:rPr>
                        <m:t>    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9EA36B-4A3D-4EB5-95DB-DCAF43B07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37" y="3172326"/>
                <a:ext cx="197728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38548A8-BC93-467D-B672-D4D916B8279B}"/>
              </a:ext>
            </a:extLst>
          </p:cNvPr>
          <p:cNvSpPr/>
          <p:nvPr/>
        </p:nvSpPr>
        <p:spPr>
          <a:xfrm>
            <a:off x="6874478" y="3078363"/>
            <a:ext cx="2245918" cy="1380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14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200-202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876083-7A62-964F-B1A6-61AD62D53153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Q3&amp;5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Q6-9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68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AEBE62-792D-4AA2-AA31-DADB2EC5100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284780E-2CE8-4651-9024-8178B7B4680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…when you have trig identities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8BF623-27AB-4DE6-BA00-5599AD52D64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17843-3407-4505-9176-5C3B48D750DA}"/>
                  </a:ext>
                </a:extLst>
              </p:cNvPr>
              <p:cNvSpPr txBox="1"/>
              <p:nvPr/>
            </p:nvSpPr>
            <p:spPr>
              <a:xfrm>
                <a:off x="321108" y="749232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It’s often helpful to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dirty="0"/>
                  <a:t> to turn parametric equations into a single Cartesian one.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17843-3407-4505-9176-5C3B48D75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8" y="749232"/>
                <a:ext cx="7704856" cy="646331"/>
              </a:xfrm>
              <a:prstGeom prst="rect">
                <a:avLst/>
              </a:prstGeom>
              <a:blipFill>
                <a:blip r:embed="rId2"/>
                <a:stretch>
                  <a:fillRect l="-712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7F99F8-68B2-4CA8-A447-B5DB4956F127}"/>
                  </a:ext>
                </a:extLst>
              </p:cNvPr>
              <p:cNvSpPr txBox="1"/>
              <p:nvPr/>
            </p:nvSpPr>
            <p:spPr>
              <a:xfrm>
                <a:off x="340602" y="1514339"/>
                <a:ext cx="3867166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curve has the parametric sequences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/>
                  <a:t>,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Find a Cartesian equation for the curve.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Hence sketch the curve.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7F99F8-68B2-4CA8-A447-B5DB4956F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02" y="1514339"/>
                <a:ext cx="386716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4B777F-FA41-4A0E-8FAB-89DD82AF7380}"/>
                  </a:ext>
                </a:extLst>
              </p:cNvPr>
              <p:cNvSpPr txBox="1"/>
              <p:nvPr/>
            </p:nvSpPr>
            <p:spPr>
              <a:xfrm>
                <a:off x="237487" y="3057613"/>
                <a:ext cx="35471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4B777F-FA41-4A0E-8FAB-89DD82AF7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7" y="3057613"/>
                <a:ext cx="3547113" cy="646331"/>
              </a:xfrm>
              <a:prstGeom prst="rect">
                <a:avLst/>
              </a:prstGeom>
              <a:blipFill>
                <a:blip r:embed="rId4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7E14B3-C289-4269-9DE8-8D6AD9075A29}"/>
              </a:ext>
            </a:extLst>
          </p:cNvPr>
          <p:cNvCxnSpPr/>
          <p:nvPr/>
        </p:nvCxnSpPr>
        <p:spPr>
          <a:xfrm>
            <a:off x="960587" y="4913644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27897C-CACF-45DB-A0AE-72DB076DA988}"/>
              </a:ext>
            </a:extLst>
          </p:cNvPr>
          <p:cNvCxnSpPr>
            <a:cxnSpLocks/>
          </p:cNvCxnSpPr>
          <p:nvPr/>
        </p:nvCxnSpPr>
        <p:spPr>
          <a:xfrm flipV="1">
            <a:off x="1698045" y="4051014"/>
            <a:ext cx="0" cy="216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F7CDC-9B25-4956-90F4-30949B59B12B}"/>
                  </a:ext>
                </a:extLst>
              </p:cNvPr>
              <p:cNvSpPr txBox="1"/>
              <p:nvPr/>
            </p:nvSpPr>
            <p:spPr>
              <a:xfrm>
                <a:off x="3448969" y="4703926"/>
                <a:ext cx="291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F7CDC-9B25-4956-90F4-30949B59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969" y="4703926"/>
                <a:ext cx="2914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62C9F7-0F05-4654-BD5B-4A8199D17ED3}"/>
                  </a:ext>
                </a:extLst>
              </p:cNvPr>
              <p:cNvSpPr txBox="1"/>
              <p:nvPr/>
            </p:nvSpPr>
            <p:spPr>
              <a:xfrm>
                <a:off x="1531077" y="3723260"/>
                <a:ext cx="264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62C9F7-0F05-4654-BD5B-4A8199D1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77" y="3723260"/>
                <a:ext cx="264053" cy="369332"/>
              </a:xfrm>
              <a:prstGeom prst="rect">
                <a:avLst/>
              </a:prstGeom>
              <a:blipFill>
                <a:blip r:embed="rId6"/>
                <a:stretch>
                  <a:fillRect r="-1627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A9DE795-60FC-4CF8-ACA2-2E9559B0065D}"/>
              </a:ext>
            </a:extLst>
          </p:cNvPr>
          <p:cNvSpPr/>
          <p:nvPr/>
        </p:nvSpPr>
        <p:spPr>
          <a:xfrm>
            <a:off x="2193889" y="5349579"/>
            <a:ext cx="864096" cy="8297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17CD9E-23FB-4800-8A74-212A9D8BF984}"/>
                  </a:ext>
                </a:extLst>
              </p:cNvPr>
              <p:cNvSpPr txBox="1"/>
              <p:nvPr/>
            </p:nvSpPr>
            <p:spPr>
              <a:xfrm>
                <a:off x="2380666" y="5518961"/>
                <a:ext cx="77566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(2,−3)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17CD9E-23FB-4800-8A74-212A9D8B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66" y="5518961"/>
                <a:ext cx="775663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F6EA6FFF-378B-419F-A8E2-7E7D8A9DF547}"/>
              </a:ext>
            </a:extLst>
          </p:cNvPr>
          <p:cNvSpPr/>
          <p:nvPr/>
        </p:nvSpPr>
        <p:spPr>
          <a:xfrm>
            <a:off x="2608238" y="576465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006DB1-9962-4C46-B494-49CF683EDA6C}"/>
              </a:ext>
            </a:extLst>
          </p:cNvPr>
          <p:cNvCxnSpPr/>
          <p:nvPr/>
        </p:nvCxnSpPr>
        <p:spPr>
          <a:xfrm>
            <a:off x="2640806" y="5845175"/>
            <a:ext cx="116682" cy="273844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7F897A-62DE-4223-8D06-22C134E52B54}"/>
                  </a:ext>
                </a:extLst>
              </p:cNvPr>
              <p:cNvSpPr txBox="1"/>
              <p:nvPr/>
            </p:nvSpPr>
            <p:spPr>
              <a:xfrm>
                <a:off x="2464324" y="5868394"/>
                <a:ext cx="2264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7F897A-62DE-4223-8D06-22C134E52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24" y="5868394"/>
                <a:ext cx="226489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0B97A6-994B-4E7C-BFCF-CD6F05166241}"/>
                  </a:ext>
                </a:extLst>
              </p:cNvPr>
              <p:cNvSpPr txBox="1"/>
              <p:nvPr/>
            </p:nvSpPr>
            <p:spPr>
              <a:xfrm>
                <a:off x="4571428" y="1573004"/>
                <a:ext cx="4177036" cy="198810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curve is defined by the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  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Write down the range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0B97A6-994B-4E7C-BFCF-CD6F0516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573004"/>
                <a:ext cx="4177036" cy="1988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086FAA-F1E4-4A9A-9023-A4FD23454FEC}"/>
                  </a:ext>
                </a:extLst>
              </p:cNvPr>
              <p:cNvSpPr txBox="1"/>
              <p:nvPr/>
            </p:nvSpPr>
            <p:spPr>
              <a:xfrm>
                <a:off x="4507839" y="3588372"/>
                <a:ext cx="4472469" cy="332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ra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r>
                  <a:rPr lang="en-GB" sz="1600" b="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b="0" dirty="0"/>
                  <a:t>, </a:t>
                </a:r>
                <a:br>
                  <a:rPr lang="en-GB" sz="1600" b="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b="0" dirty="0"/>
                  <a:t>.</a:t>
                </a:r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b="0" dirty="0"/>
                  <a:t> varies between -1 and 1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b="0" dirty="0"/>
                  <a:t>, therefore range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GB" sz="1600" b="0" dirty="0"/>
                  <a:t>.</a:t>
                </a:r>
                <a:br>
                  <a:rPr lang="en-GB" sz="1600" b="0" dirty="0"/>
                </a:br>
                <a:endParaRPr lang="en-GB" sz="16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086FAA-F1E4-4A9A-9023-A4FD2345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39" y="3588372"/>
                <a:ext cx="4472469" cy="3327834"/>
              </a:xfrm>
              <a:prstGeom prst="rect">
                <a:avLst/>
              </a:prstGeom>
              <a:blipFill>
                <a:blip r:embed="rId10"/>
                <a:stretch>
                  <a:fillRect l="-681" r="-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CDDA73-976F-437E-BC97-BC7225B93461}"/>
                  </a:ext>
                </a:extLst>
              </p:cNvPr>
              <p:cNvSpPr txBox="1"/>
              <p:nvPr/>
            </p:nvSpPr>
            <p:spPr>
              <a:xfrm>
                <a:off x="7184876" y="3694444"/>
                <a:ext cx="1869788" cy="17543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, we need to turn in into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so that we can replace it with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 It’s quite common to have to interchange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in this way. You may find it helpful to write out the identity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/>
                  <a:t> first.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CDDA73-976F-437E-BC97-BC7225B93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76" y="3694444"/>
                <a:ext cx="1869788" cy="1754326"/>
              </a:xfrm>
              <a:prstGeom prst="rect">
                <a:avLst/>
              </a:prstGeom>
              <a:blipFill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BF45B6-2938-4BCB-ABD6-370765E03AA4}"/>
              </a:ext>
            </a:extLst>
          </p:cNvPr>
          <p:cNvCxnSpPr>
            <a:cxnSpLocks/>
          </p:cNvCxnSpPr>
          <p:nvPr/>
        </p:nvCxnSpPr>
        <p:spPr>
          <a:xfrm flipH="1" flipV="1">
            <a:off x="6515100" y="4114800"/>
            <a:ext cx="649188" cy="46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9A9A56B-B05C-49F8-BECD-DDB08C11D433}"/>
              </a:ext>
            </a:extLst>
          </p:cNvPr>
          <p:cNvSpPr/>
          <p:nvPr/>
        </p:nvSpPr>
        <p:spPr>
          <a:xfrm>
            <a:off x="4298255" y="3684894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D6A84-EB9E-42ED-8BEC-4AB18EF43185}"/>
              </a:ext>
            </a:extLst>
          </p:cNvPr>
          <p:cNvSpPr/>
          <p:nvPr/>
        </p:nvSpPr>
        <p:spPr>
          <a:xfrm>
            <a:off x="4312541" y="6039293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6E6111-301F-4523-BE7E-DFA9731F6A88}"/>
              </a:ext>
            </a:extLst>
          </p:cNvPr>
          <p:cNvSpPr/>
          <p:nvPr/>
        </p:nvSpPr>
        <p:spPr>
          <a:xfrm>
            <a:off x="321108" y="2846696"/>
            <a:ext cx="3886660" cy="3894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AEF233-044F-4844-8BE4-480ECAFD2871}"/>
              </a:ext>
            </a:extLst>
          </p:cNvPr>
          <p:cNvSpPr/>
          <p:nvPr/>
        </p:nvSpPr>
        <p:spPr>
          <a:xfrm>
            <a:off x="4491036" y="3684894"/>
            <a:ext cx="4563627" cy="23012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F269CF-C6EE-4B38-8329-107BFA174F98}"/>
              </a:ext>
            </a:extLst>
          </p:cNvPr>
          <p:cNvSpPr/>
          <p:nvPr/>
        </p:nvSpPr>
        <p:spPr>
          <a:xfrm>
            <a:off x="4500799" y="6039293"/>
            <a:ext cx="4563627" cy="694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50811</TotalTime>
  <Words>1223</Words>
  <Application>Microsoft Office PowerPoint</Application>
  <PresentationFormat>On-screen Show (4:3)</PresentationFormat>
  <Paragraphs>373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Office Theme</vt:lpstr>
      <vt:lpstr>P2 Chapter 8 :: Parametric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1089</cp:revision>
  <dcterms:created xsi:type="dcterms:W3CDTF">2013-02-28T07:36:55Z</dcterms:created>
  <dcterms:modified xsi:type="dcterms:W3CDTF">2019-08-31T16:28:52Z</dcterms:modified>
</cp:coreProperties>
</file>