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43" r:id="rId2"/>
    <p:sldId id="541" r:id="rId3"/>
    <p:sldId id="542" r:id="rId4"/>
    <p:sldId id="54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88534" autoAdjust="0"/>
  </p:normalViewPr>
  <p:slideViewPr>
    <p:cSldViewPr>
      <p:cViewPr varScale="1">
        <p:scale>
          <a:sx n="69" d="100"/>
          <a:sy n="69" d="100"/>
        </p:scale>
        <p:origin x="1428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175489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Variable Acceleration</a:t>
            </a:r>
          </a:p>
          <a:p>
            <a:pPr algn="ctr"/>
            <a:r>
              <a:rPr lang="en-GB" sz="6000" dirty="0" smtClean="0"/>
              <a:t>- </a:t>
            </a:r>
            <a:r>
              <a:rPr lang="en-GB" sz="8000" dirty="0" smtClean="0"/>
              <a:t>Max and Min</a:t>
            </a:r>
          </a:p>
          <a:p>
            <a:pPr marL="857250" indent="-857250" algn="ctr">
              <a:buFontTx/>
              <a:buChar char="-"/>
            </a:pPr>
            <a:endParaRPr lang="en-GB" sz="3600" dirty="0" smtClean="0"/>
          </a:p>
          <a:p>
            <a:pPr algn="ctr"/>
            <a:r>
              <a:rPr lang="en-GB" sz="7200" dirty="0" smtClean="0"/>
              <a:t>Chapter 11</a:t>
            </a:r>
            <a:endParaRPr lang="en-GB" sz="7200" dirty="0"/>
          </a:p>
          <a:p>
            <a:pPr algn="ctr"/>
            <a:r>
              <a:rPr lang="en-GB" sz="7200" dirty="0" smtClean="0"/>
              <a:t>(Part 3 of 4)</a:t>
            </a:r>
          </a:p>
        </p:txBody>
      </p:sp>
    </p:spTree>
    <p:extLst>
      <p:ext uri="{BB962C8B-B14F-4D97-AF65-F5344CB8AC3E}">
        <p14:creationId xmlns:p14="http://schemas.microsoft.com/office/powerpoint/2010/main" val="13713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</a:t>
              </a:r>
              <a:r>
                <a:rPr lang="en-GB" sz="3200" dirty="0" smtClean="0"/>
                <a:t>- </a:t>
              </a:r>
              <a:r>
                <a:rPr lang="en-GB" sz="3200" dirty="0" smtClean="0">
                  <a:latin typeface="+mj-lt"/>
                </a:rPr>
                <a:t>Maxima and Minima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44" y="836712"/>
                <a:ext cx="9142112" cy="1444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Velocity </a:t>
                </a:r>
                <a:r>
                  <a:rPr lang="en-GB" sz="3600" dirty="0"/>
                  <a:t>will be at </a:t>
                </a:r>
                <a:r>
                  <a:rPr lang="en-GB" sz="3600" dirty="0" smtClean="0"/>
                  <a:t>a minimum or a maximum </a:t>
                </a:r>
              </a:p>
              <a:p>
                <a:pPr algn="ctr"/>
                <a:r>
                  <a:rPr lang="en-GB" sz="3600" dirty="0" smtClean="0"/>
                  <a:t>when acceleration is at zero.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3600" dirty="0" smtClean="0"/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" y="836712"/>
                <a:ext cx="9142112" cy="1444242"/>
              </a:xfrm>
              <a:prstGeom prst="rect">
                <a:avLst/>
              </a:prstGeom>
              <a:blipFill>
                <a:blip r:embed="rId2"/>
                <a:stretch>
                  <a:fillRect t="-6329" b="-7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034267">
            <a:off x="5343753" y="4460992"/>
            <a:ext cx="2871465" cy="16155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749523"/>
            <a:ext cx="2871465" cy="161558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859160" y="2749523"/>
            <a:ext cx="32403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59305" y="6093296"/>
            <a:ext cx="32403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259743" y="2347127"/>
                <a:ext cx="1428981" cy="811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𝒅𝒗</m:t>
                        </m:r>
                      </m:num>
                      <m:den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n-GB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32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743" y="2347127"/>
                <a:ext cx="1428981" cy="8111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796711" y="5661248"/>
                <a:ext cx="1428981" cy="811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𝒅𝒗</m:t>
                        </m:r>
                      </m:num>
                      <m:den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n-GB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32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711" y="5661248"/>
                <a:ext cx="1428981" cy="8111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3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</a:t>
              </a:r>
              <a:r>
                <a:rPr lang="en-GB" sz="3200" dirty="0" smtClean="0"/>
                <a:t>- </a:t>
              </a:r>
              <a:r>
                <a:rPr lang="en-GB" sz="3200" dirty="0" smtClean="0">
                  <a:latin typeface="+mj-lt"/>
                </a:rPr>
                <a:t>Maxima and Minima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809E8B-C46C-462D-8DAB-12C8B5347404}"/>
                  </a:ext>
                </a:extLst>
              </p:cNvPr>
              <p:cNvSpPr txBox="1"/>
              <p:nvPr/>
            </p:nvSpPr>
            <p:spPr>
              <a:xfrm>
                <a:off x="179512" y="836712"/>
                <a:ext cx="8568952" cy="256570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A child is playing with a yo-yo. </a:t>
                </a:r>
              </a:p>
              <a:p>
                <a:pPr algn="ctr"/>
                <a:r>
                  <a:rPr lang="en-GB" dirty="0" smtClean="0"/>
                  <a:t>The yo-yo leaves the child’s hand at time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 smtClean="0"/>
                  <a:t> </a:t>
                </a:r>
              </a:p>
              <a:p>
                <a:pPr algn="ctr"/>
                <a:r>
                  <a:rPr lang="en-GB" dirty="0" smtClean="0"/>
                  <a:t>and travels vertically in a straight line before returning to the child’s hand. </a:t>
                </a:r>
              </a:p>
              <a:p>
                <a:pPr algn="ctr"/>
                <a:r>
                  <a:rPr lang="en-GB" dirty="0" smtClean="0"/>
                  <a:t>The distance,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 smtClean="0"/>
                  <a:t> m, of the yo-yo from the child’s hand after time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 smtClean="0"/>
                  <a:t> seconds is given by:</a:t>
                </a:r>
              </a:p>
              <a:p>
                <a:pPr algn="ctr"/>
                <a:endParaRPr lang="en-GB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         0≤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3200" dirty="0" smtClean="0"/>
              </a:p>
              <a:p>
                <a:pPr marL="342900" indent="-342900" algn="ctr">
                  <a:buAutoNum type="alphaLcParenBoth"/>
                </a:pPr>
                <a:endParaRPr lang="en-GB" dirty="0" smtClean="0"/>
              </a:p>
              <a:p>
                <a:pPr algn="ctr"/>
                <a:r>
                  <a:rPr lang="en-GB" sz="2000" dirty="0" smtClean="0"/>
                  <a:t>Find the maximum distance of the yo-yo from the child’s hand, correct to 3sf.</a:t>
                </a:r>
                <a:endParaRPr lang="en-GB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9809E8B-C46C-462D-8DAB-12C8B53474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836712"/>
                <a:ext cx="8568952" cy="256570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39952" y="3969795"/>
                <a:ext cx="4896544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=1.8685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−0.5351</m:t>
                      </m:r>
                    </m:oMath>
                  </m:oMathPara>
                </a14:m>
                <a:endParaRPr lang="en-GB" sz="2400" dirty="0" smtClean="0"/>
              </a:p>
              <a:p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=1.8685</m:t>
                    </m:r>
                  </m:oMath>
                </a14:m>
                <a:r>
                  <a:rPr lang="en-GB" sz="2400" dirty="0" smtClean="0"/>
                  <a:t> </a:t>
                </a:r>
                <a:r>
                  <a:rPr lang="en-GB" sz="2000" dirty="0" smtClean="0"/>
                  <a:t>as it is in the required range</a:t>
                </a:r>
                <a:r>
                  <a:rPr lang="en-GB" sz="2400" dirty="0" smtClean="0"/>
                  <a:t/>
                </a:r>
                <a:br>
                  <a:rPr lang="en-GB" sz="2400" dirty="0" smtClean="0"/>
                </a:br>
                <a:endParaRPr lang="en-GB" sz="2400" dirty="0" smtClean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=0.6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1.8685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b="0" i="1" dirty="0" smtClean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0.6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1.8685</m:t>
                        </m:r>
                      </m:e>
                    </m:d>
                    <m:r>
                      <a:rPr lang="en-GB" b="0" i="1" baseline="30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0.6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1.8685</m:t>
                        </m:r>
                      </m:e>
                    </m:d>
                  </m:oMath>
                </a14:m>
                <a:r>
                  <a:rPr lang="en-GB" baseline="30000" dirty="0" smtClean="0">
                    <a:latin typeface="Cambria Math" panose="02040503050406030204" pitchFamily="18" charset="0"/>
                  </a:rPr>
                  <a:t>3</a:t>
                </a:r>
              </a:p>
              <a:p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𝟐𝟏</m:t>
                    </m:r>
                  </m:oMath>
                </a14:m>
                <a:r>
                  <a:rPr lang="en-GB" sz="2400" b="1" dirty="0" smtClean="0"/>
                  <a:t> m (3sf)</a:t>
                </a:r>
                <a:endParaRPr lang="en-GB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969795"/>
                <a:ext cx="4896544" cy="2215991"/>
              </a:xfrm>
              <a:prstGeom prst="rect">
                <a:avLst/>
              </a:prstGeom>
              <a:blipFill rotWithShape="0">
                <a:blip r:embed="rId3"/>
                <a:stretch>
                  <a:fillRect b="-5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9512" y="3861048"/>
                <a:ext cx="3816424" cy="2433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is maximised 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𝑑𝑠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4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𝑑𝑠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=0.6+0.8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−0.6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400" dirty="0" smtClean="0">
                    <a:solidFill>
                      <a:prstClr val="black"/>
                    </a:solidFill>
                  </a:rPr>
                  <a:t>0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=0.6+0.8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−0.6</m:t>
                    </m:r>
                    <m:sSup>
                      <m:sSup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861048"/>
                <a:ext cx="3816424" cy="2433487"/>
              </a:xfrm>
              <a:prstGeom prst="rect">
                <a:avLst/>
              </a:prstGeom>
              <a:blipFill rotWithShape="0">
                <a:blip r:embed="rId4"/>
                <a:stretch>
                  <a:fillRect l="-2392" b="-4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3995936" y="3573016"/>
            <a:ext cx="0" cy="2952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22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 187-188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Q4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Q5-6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8134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26589</TotalTime>
  <Words>140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892</cp:revision>
  <dcterms:created xsi:type="dcterms:W3CDTF">2013-02-28T07:36:55Z</dcterms:created>
  <dcterms:modified xsi:type="dcterms:W3CDTF">2019-09-17T04:18:59Z</dcterms:modified>
</cp:coreProperties>
</file>