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83" r:id="rId3"/>
    <p:sldId id="288" r:id="rId4"/>
    <p:sldId id="284" r:id="rId5"/>
    <p:sldId id="285" r:id="rId6"/>
    <p:sldId id="286" r:id="rId7"/>
    <p:sldId id="287" r:id="rId8"/>
    <p:sldId id="61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BAFE5-64BD-3F4A-8AD2-0AB945EF0583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1BE37-AB77-7B42-AB7A-D992634E6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4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5BE56-2E6B-455F-8E8B-023B15FCBBD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855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5BE56-2E6B-455F-8E8B-023B15FCBBD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98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43.png"/><Relationship Id="rId9" Type="http://schemas.openxmlformats.org/officeDocument/2006/relationships/image" Target="../media/image5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85258" y="1550127"/>
                <a:ext cx="3622766" cy="4626837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Simplify each of the following: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 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108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 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</a:t>
                </a:r>
                <a:r>
                  <a:rPr lang="en-GB" sz="2000" dirty="0">
                    <a:latin typeface="Comic Sans MS" panose="030F0702030302020204" pitchFamily="66" charset="0"/>
                  </a:rPr>
                  <a:t>) Determine the number of real roots of each equation.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+10=0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+7=0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85258" y="1550127"/>
                <a:ext cx="3622766" cy="4626837"/>
              </a:xfrm>
              <a:blipFill>
                <a:blip r:embed="rId2"/>
                <a:stretch>
                  <a:fillRect l="-2448" t="-2192" r="-1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コンテンツ プレースホルダー 2">
                <a:extLst>
                  <a:ext uri="{FF2B5EF4-FFF2-40B4-BE49-F238E27FC236}">
                    <a16:creationId xmlns:a16="http://schemas.microsoft.com/office/drawing/2014/main" id="{6523F0F5-815D-4E5D-86A4-36D18A7978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40016" y="1556793"/>
                <a:ext cx="3622766" cy="46268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Find the solutions of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+6=0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in the form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√3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√3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are rational numbers</a:t>
                </a:r>
              </a:p>
            </p:txBody>
          </p:sp>
        </mc:Choice>
        <mc:Fallback xmlns="">
          <p:sp>
            <p:nvSpPr>
              <p:cNvPr id="42" name="コンテンツ プレースホルダー 2">
                <a:extLst>
                  <a:ext uri="{FF2B5EF4-FFF2-40B4-BE49-F238E27FC236}">
                    <a16:creationId xmlns:a16="http://schemas.microsoft.com/office/drawing/2014/main" id="{6523F0F5-815D-4E5D-86A4-36D18A797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016" y="1556793"/>
                <a:ext cx="3622766" cy="4626837"/>
              </a:xfrm>
              <a:prstGeom prst="rect">
                <a:avLst/>
              </a:prstGeom>
              <a:blipFill>
                <a:blip r:embed="rId3"/>
                <a:stretch>
                  <a:fillRect l="-1394" t="-1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322306F-DEEC-4DA1-82B5-0A32CE428FB2}"/>
                  </a:ext>
                </a:extLst>
              </p:cNvPr>
              <p:cNvSpPr txBox="1"/>
              <p:nvPr/>
            </p:nvSpPr>
            <p:spPr>
              <a:xfrm>
                <a:off x="1847529" y="2780929"/>
                <a:ext cx="824393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322306F-DEEC-4DA1-82B5-0A32CE428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9" y="2780929"/>
                <a:ext cx="824393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F4A01C6-6220-412C-9270-93A2C69D3861}"/>
                  </a:ext>
                </a:extLst>
              </p:cNvPr>
              <p:cNvSpPr txBox="1"/>
              <p:nvPr/>
            </p:nvSpPr>
            <p:spPr>
              <a:xfrm>
                <a:off x="3071665" y="2780929"/>
                <a:ext cx="824393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F4A01C6-6220-412C-9270-93A2C69D3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665" y="2780929"/>
                <a:ext cx="824393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8AADC0D-899C-4BF4-ADD1-05C53042B1BD}"/>
                  </a:ext>
                </a:extLst>
              </p:cNvPr>
              <p:cNvSpPr txBox="1"/>
              <p:nvPr/>
            </p:nvSpPr>
            <p:spPr>
              <a:xfrm>
                <a:off x="4079777" y="2780928"/>
                <a:ext cx="824393" cy="512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8AADC0D-899C-4BF4-ADD1-05C53042B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777" y="2780928"/>
                <a:ext cx="824393" cy="5127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02B114B-6ACF-4A82-8B18-7E9DCAF553E6}"/>
                  </a:ext>
                </a:extLst>
              </p:cNvPr>
              <p:cNvSpPr txBox="1"/>
              <p:nvPr/>
            </p:nvSpPr>
            <p:spPr>
              <a:xfrm>
                <a:off x="4439816" y="4509121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02B114B-6ACF-4A82-8B18-7E9DCAF55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816" y="4509121"/>
                <a:ext cx="43794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3EE7695-30B9-49E0-9EB8-99F90B71339A}"/>
                  </a:ext>
                </a:extLst>
              </p:cNvPr>
              <p:cNvSpPr txBox="1"/>
              <p:nvPr/>
            </p:nvSpPr>
            <p:spPr>
              <a:xfrm>
                <a:off x="4295800" y="4869161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3EE7695-30B9-49E0-9EB8-99F90B713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800" y="4869161"/>
                <a:ext cx="43794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5E4520D-4FF5-4826-84F3-86191C10569E}"/>
                  </a:ext>
                </a:extLst>
              </p:cNvPr>
              <p:cNvSpPr txBox="1"/>
              <p:nvPr/>
            </p:nvSpPr>
            <p:spPr>
              <a:xfrm>
                <a:off x="4367808" y="5301209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5E4520D-4FF5-4826-84F3-86191C105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5301209"/>
                <a:ext cx="43794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56010498-6E73-434E-B2EE-851A899F84AC}"/>
                  </a:ext>
                </a:extLst>
              </p:cNvPr>
              <p:cNvSpPr txBox="1"/>
              <p:nvPr/>
            </p:nvSpPr>
            <p:spPr>
              <a:xfrm>
                <a:off x="7464152" y="2348881"/>
                <a:ext cx="1374800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56010498-6E73-434E-B2EE-851A899F8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152" y="2348881"/>
                <a:ext cx="1374800" cy="505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62123BE-6D90-4BDB-832F-2030760E085D}"/>
                  </a:ext>
                </a:extLst>
              </p:cNvPr>
              <p:cNvSpPr txBox="1"/>
              <p:nvPr/>
            </p:nvSpPr>
            <p:spPr>
              <a:xfrm>
                <a:off x="7248129" y="5013177"/>
                <a:ext cx="1559017" cy="8620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62123BE-6D90-4BDB-832F-2030760E0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129" y="5013177"/>
                <a:ext cx="1559017" cy="862031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521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1306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At GCSE level you met the Quadratic formula: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part under the square root sign is known as the ‘discriminant’, and can be used to determine how many solutions the equation has: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problem is that we cannot square root a negative number, hence the lack of real roots in the 3</a:t>
            </a:r>
            <a:r>
              <a:rPr lang="en-GB" sz="1400" baseline="30000" dirty="0">
                <a:latin typeface="Comic Sans MS" pitchFamily="66" charset="0"/>
              </a:rPr>
              <a:t>rd</a:t>
            </a:r>
            <a:r>
              <a:rPr lang="en-GB" sz="1400" dirty="0">
                <a:latin typeface="Comic Sans MS" pitchFamily="66" charset="0"/>
              </a:rPr>
              <a:t> case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04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4600" y="2895601"/>
                <a:ext cx="181485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895601"/>
                <a:ext cx="1814856" cy="5533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57401" y="4648201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−4</m:t>
                      </m:r>
                      <m:r>
                        <a:rPr lang="en-GB" sz="1400" i="1">
                          <a:latin typeface="Cambria Math"/>
                        </a:rPr>
                        <m:t>𝑎𝑐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1" y="4648201"/>
                <a:ext cx="124546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57401" y="4953001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−4</m:t>
                      </m:r>
                      <m:r>
                        <a:rPr lang="en-GB" sz="1400" i="1">
                          <a:latin typeface="Cambria Math"/>
                        </a:rPr>
                        <m:t>𝑎𝑐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1" y="4953001"/>
                <a:ext cx="124546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057401" y="5257801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−4</m:t>
                      </m:r>
                      <m:r>
                        <a:rPr lang="en-GB" sz="1400" i="1">
                          <a:latin typeface="Cambria Math"/>
                        </a:rPr>
                        <m:t>𝑎𝑐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1" y="5257801"/>
                <a:ext cx="124546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76600" y="4648201"/>
                <a:ext cx="15503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−→ 2 </m:t>
                      </m:r>
                      <m:r>
                        <a:rPr lang="en-GB" sz="1400" i="1">
                          <a:latin typeface="Cambria Math"/>
                        </a:rPr>
                        <m:t>𝑟𝑒𝑎𝑙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𝑟𝑜𝑜𝑡𝑠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648201"/>
                <a:ext cx="1550360" cy="307777"/>
              </a:xfrm>
              <a:prstGeom prst="rect">
                <a:avLst/>
              </a:prstGeom>
              <a:blipFill>
                <a:blip r:embed="rId7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76601" y="4953001"/>
                <a:ext cx="14276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−→1 </m:t>
                      </m:r>
                      <m:r>
                        <a:rPr lang="en-GB" sz="1400" i="1">
                          <a:latin typeface="Cambria Math"/>
                        </a:rPr>
                        <m:t>𝑟𝑒𝑎𝑙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𝑟𝑜𝑜𝑡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1" y="4953001"/>
                <a:ext cx="1427635" cy="307777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76601" y="5257801"/>
                <a:ext cx="151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−→0 </m:t>
                      </m:r>
                      <m:r>
                        <a:rPr lang="en-GB" sz="1400" i="1">
                          <a:latin typeface="Cambria Math"/>
                        </a:rPr>
                        <m:t>𝑟𝑒𝑎𝑙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𝑟𝑜𝑜𝑡𝑠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1" y="5257801"/>
                <a:ext cx="1510285" cy="307777"/>
              </a:xfrm>
              <a:prstGeom prst="rect">
                <a:avLst/>
              </a:prstGeom>
              <a:blipFill>
                <a:blip r:embed="rId9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/>
          <p:cNvSpPr txBox="1">
            <a:spLocks/>
          </p:cNvSpPr>
          <p:nvPr/>
        </p:nvSpPr>
        <p:spPr>
          <a:xfrm>
            <a:off x="6248400" y="1600200"/>
            <a:ext cx="3352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To solve these equations, we can use the imaginary number ‘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imaginary number ‘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’ can be combined with real numbers to create ‘complex numbers’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example of a complex number would be: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added, subtracted, multiplied and divided in the same way you would with an algebraic expression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467601" y="2286000"/>
                <a:ext cx="872931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1" y="2286000"/>
                <a:ext cx="872931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20001" y="4343401"/>
                <a:ext cx="6997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5+2</m:t>
                      </m:r>
                      <m:r>
                        <a:rPr lang="en-GB" sz="14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1" y="4343401"/>
                <a:ext cx="69974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8638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Simplify each of the following, giving your answers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where: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71665" y="2996952"/>
                <a:ext cx="777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𝑏𝑖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665" y="2996952"/>
                <a:ext cx="77790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5601" y="4077072"/>
                <a:ext cx="1859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601" y="4077072"/>
                <a:ext cx="1859227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571801" y="4915272"/>
            <a:ext cx="1904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means a and b are real numbers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486200" y="4534272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152400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19800" y="1524000"/>
                <a:ext cx="1906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2+5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+(7+3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524000"/>
                <a:ext cx="1906356" cy="338554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1" y="1981200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=9+8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1981200"/>
                <a:ext cx="98700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5715000" y="2819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19800" y="2819400"/>
                <a:ext cx="20201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2−5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−(5−11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819400"/>
                <a:ext cx="2020168" cy="338554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096000" y="3733800"/>
                <a:ext cx="11408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=−3+6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733800"/>
                <a:ext cx="114089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19801" y="3276600"/>
                <a:ext cx="18908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=2−5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−5+11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3276600"/>
                <a:ext cx="189083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791200" y="45720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96001" y="4572000"/>
                <a:ext cx="10602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1+3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4572000"/>
                <a:ext cx="1060227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096000" y="5029200"/>
                <a:ext cx="11008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=6+18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029200"/>
                <a:ext cx="1100814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772400" y="167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8153400" y="1600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 together</a:t>
            </a:r>
          </a:p>
        </p:txBody>
      </p:sp>
      <p:sp>
        <p:nvSpPr>
          <p:cNvPr id="60" name="Arc 59"/>
          <p:cNvSpPr/>
          <p:nvPr/>
        </p:nvSpPr>
        <p:spPr>
          <a:xfrm>
            <a:off x="78486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78486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7086600" y="4724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8305800" y="2895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‘Multiply out’ the bracket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229600" y="3505201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467600" y="4724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551BC91-5364-40FF-A2C2-077F7E61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1306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004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931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5" grpId="0"/>
      <p:bldP spid="16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7" grpId="0" animBg="1"/>
      <p:bldP spid="59" grpId="0"/>
      <p:bldP spid="60" grpId="0" animBg="1"/>
      <p:bldP spid="61" grpId="0" animBg="1"/>
      <p:bldP spid="62" grpId="0" animBg="1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AutoNum type="arabicParenR"/>
            </a:pPr>
            <a:r>
              <a:rPr lang="en-GB" sz="1400" dirty="0">
                <a:latin typeface="Comic Sans MS" pitchFamily="66" charset="0"/>
              </a:rPr>
              <a:t>Write √-36 in terms of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r>
              <a:rPr lang="en-GB" sz="1400" dirty="0">
                <a:latin typeface="Comic Sans MS" pitchFamily="66" charset="0"/>
              </a:rPr>
              <a:t>Write √-28 in terms of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39001" y="1600201"/>
                <a:ext cx="74744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−36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1" y="1600201"/>
                <a:ext cx="747449" cy="3676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239000" y="2057401"/>
                <a:ext cx="99604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36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057401"/>
                <a:ext cx="996042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15201" y="2514600"/>
                <a:ext cx="6281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=6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1" y="2514600"/>
                <a:ext cx="62812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80772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80772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781800" y="1752600"/>
            <a:ext cx="381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334000" y="137160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sign means the </a:t>
            </a:r>
            <a:r>
              <a:rPr lang="en-GB" sz="1400" b="1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square root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534400" y="1676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using surd manipulation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534400" y="2209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√-1 =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62801" y="3505201"/>
                <a:ext cx="74744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−28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1" y="3505201"/>
                <a:ext cx="747449" cy="3676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162800" y="3962401"/>
                <a:ext cx="99604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28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962401"/>
                <a:ext cx="996042" cy="3676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162800" y="4419601"/>
                <a:ext cx="113082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419601"/>
                <a:ext cx="1130822" cy="3676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8153400" y="3657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81534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8534401" y="3581400"/>
            <a:ext cx="2115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into a positive and negative part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34401" y="4114800"/>
            <a:ext cx="173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the 28 further…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162801" y="4876800"/>
                <a:ext cx="876715" cy="365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e>
                      </m:rad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1" y="4876800"/>
                <a:ext cx="876715" cy="365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162800" y="5257800"/>
                <a:ext cx="876714" cy="365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257800"/>
                <a:ext cx="876714" cy="365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81534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8610601" y="4648201"/>
            <a:ext cx="1734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</a:p>
        </p:txBody>
      </p:sp>
      <p:sp>
        <p:nvSpPr>
          <p:cNvPr id="41" name="Arc 40"/>
          <p:cNvSpPr/>
          <p:nvPr/>
        </p:nvSpPr>
        <p:spPr>
          <a:xfrm>
            <a:off x="81534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8610601" y="5029200"/>
            <a:ext cx="173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usually written in this way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E2058FD4-7920-48AB-87E5-E253BB75C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1306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004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extLst>
      <p:ext uri="{BB962C8B-B14F-4D97-AF65-F5344CB8AC3E}">
        <p14:creationId xmlns:p14="http://schemas.microsoft.com/office/powerpoint/2010/main" val="299216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 animBg="1"/>
      <p:bldP spid="21" grpId="0" animBg="1"/>
      <p:bldP spid="25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201" y="2667000"/>
                <a:ext cx="1314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2667000"/>
                <a:ext cx="131452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34001" y="1524000"/>
                <a:ext cx="1314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1524000"/>
                <a:ext cx="131452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715001" y="2057400"/>
                <a:ext cx="11598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=−9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2057400"/>
                <a:ext cx="115989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867400" y="2590800"/>
                <a:ext cx="12954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/>
                            </a:rPr>
                            <m:t>−9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590800"/>
                <a:ext cx="1295400" cy="401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867400" y="3124200"/>
                <a:ext cx="1524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/>
                            </a:rPr>
                            <m:t>9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124200"/>
                <a:ext cx="1524000" cy="401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91200" y="3733800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=±3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733800"/>
                <a:ext cx="1143000" cy="369332"/>
              </a:xfrm>
              <a:prstGeom prst="rect">
                <a:avLst/>
              </a:prstGeom>
              <a:blipFill>
                <a:blip r:embed="rId7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67818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391400" y="18288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9</a:t>
            </a:r>
          </a:p>
        </p:txBody>
      </p:sp>
      <p:sp>
        <p:nvSpPr>
          <p:cNvPr id="50" name="Arc 49"/>
          <p:cNvSpPr/>
          <p:nvPr/>
        </p:nvSpPr>
        <p:spPr>
          <a:xfrm>
            <a:off x="7086600" y="2286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7315200" y="2819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73152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467600" y="2133600"/>
            <a:ext cx="32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 – we need to consider both positive and negative as we are solving an equation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620000" y="2895600"/>
            <a:ext cx="1219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696200" y="350520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in terms of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172200" y="4724401"/>
            <a:ext cx="39624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You should ensure you write full workings – once you have had a lot of practice you can do more in your head!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021E2C0-A377-43C8-BE4E-CFBACA1D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1306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04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extLst>
      <p:ext uri="{BB962C8B-B14F-4D97-AF65-F5344CB8AC3E}">
        <p14:creationId xmlns:p14="http://schemas.microsoft.com/office/powerpoint/2010/main" val="328068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one of two methods for this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Either ‘Completing the square’ or the Quadratic formula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4601" y="2667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+6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1" y="2667000"/>
                <a:ext cx="1774973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62601" y="1905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+6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1905000"/>
                <a:ext cx="1774973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0200" y="2438400"/>
                <a:ext cx="9706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438400"/>
                <a:ext cx="97065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975520" y="4428728"/>
                <a:ext cx="9706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520" y="4428728"/>
                <a:ext cx="97065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75520" y="4885928"/>
                <a:ext cx="1519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(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+3)(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520" y="4885928"/>
                <a:ext cx="1519198" cy="338554"/>
              </a:xfrm>
              <a:prstGeom prst="rect">
                <a:avLst/>
              </a:prstGeom>
              <a:blipFill>
                <a:blip r:embed="rId6"/>
                <a:stretch>
                  <a:fillRect b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75521" y="5419328"/>
                <a:ext cx="12794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+6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521" y="5419328"/>
                <a:ext cx="127945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48400" y="2438400"/>
                <a:ext cx="6575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+ 16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438400"/>
                <a:ext cx="657552" cy="338554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781801" y="2438400"/>
                <a:ext cx="600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 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1" y="2438400"/>
                <a:ext cx="600741" cy="338554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19801" y="2971800"/>
                <a:ext cx="16200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=−16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971800"/>
                <a:ext cx="162005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48400" y="3429001"/>
                <a:ext cx="1752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+3=±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429001"/>
                <a:ext cx="1752600" cy="36760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29400" y="3886201"/>
                <a:ext cx="1752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886201"/>
                <a:ext cx="1752600" cy="3676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29400" y="4343401"/>
                <a:ext cx="19812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16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343401"/>
                <a:ext cx="1981200" cy="36760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4800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=−3±4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80060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7239000" y="2133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620000" y="19812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a squared bracket, with the number inside being half the x-coefficient</a:t>
            </a:r>
          </a:p>
        </p:txBody>
      </p:sp>
      <p:sp>
        <p:nvSpPr>
          <p:cNvPr id="36" name="Arc 35"/>
          <p:cNvSpPr/>
          <p:nvPr/>
        </p:nvSpPr>
        <p:spPr>
          <a:xfrm>
            <a:off x="74676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7924800" y="3200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8382000" y="3657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83820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83820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575721" y="4581128"/>
            <a:ext cx="169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Imagine squaring the bracket</a:t>
            </a:r>
          </a:p>
        </p:txBody>
      </p:sp>
      <p:sp>
        <p:nvSpPr>
          <p:cNvPr id="42" name="Arc 41"/>
          <p:cNvSpPr/>
          <p:nvPr/>
        </p:nvSpPr>
        <p:spPr>
          <a:xfrm>
            <a:off x="3194720" y="4581128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3194720" y="5114528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499521" y="5038328"/>
            <a:ext cx="169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answer we get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823120" y="5760622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squared bracket gives us both the 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 and the 6x term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only gives us a number of 9, whereas we need 25 – add 16 on!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051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55626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2432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60198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5532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2813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410201" y="1524001"/>
            <a:ext cx="2036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Completing the square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943600" y="5562601"/>
            <a:ext cx="41148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the x term is even, and there is only a single x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, then completing the square will probably be the quickest method!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924800" y="27432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16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305800" y="32004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763000" y="37338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39200" y="4191001"/>
            <a:ext cx="1652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the root up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763000" y="46482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D6EA4707-C1D4-42B7-B046-1AE79B18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1306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004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191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57" grpId="0" animBg="1"/>
      <p:bldP spid="59" grpId="0"/>
      <p:bldP spid="8" grpId="0" animBg="1"/>
      <p:bldP spid="8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9" grpId="0"/>
      <p:bldP spid="66" grpId="0" animBg="1"/>
      <p:bldP spid="67" grpId="0"/>
      <p:bldP spid="68" grpId="0"/>
      <p:bldP spid="69" grpId="0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one of two methods for this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Either ‘Completing the square’ or the Quadratic formula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4601" y="2667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+6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1" y="2667000"/>
                <a:ext cx="177497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10201" y="1524001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10201" y="1905001"/>
                <a:ext cx="2049087" cy="6193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−</m:t>
                          </m:r>
                          <m:r>
                            <a:rPr lang="en-GB" sz="1600" i="1">
                              <a:latin typeface="Cambria Math"/>
                            </a:rPr>
                            <m:t>𝑏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1905001"/>
                <a:ext cx="2049087" cy="6193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10200" y="2667001"/>
                <a:ext cx="2729080" cy="6697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(6)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−(4×1×25)</m:t>
                              </m:r>
                            </m:e>
                          </m:rad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667001"/>
                <a:ext cx="2729080" cy="669799"/>
              </a:xfrm>
              <a:prstGeom prst="rect">
                <a:avLst/>
              </a:prstGeom>
              <a:blipFill>
                <a:blip r:embed="rId6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143672" y="4365104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a = 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143672" y="4746104"/>
            <a:ext cx="657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b = 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143673" y="5127104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c =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10200" y="3352800"/>
                <a:ext cx="1643334" cy="608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−64</m:t>
                              </m:r>
                            </m:e>
                          </m:rad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1643334" cy="608756"/>
              </a:xfrm>
              <a:prstGeom prst="rect">
                <a:avLst/>
              </a:prstGeom>
              <a:blipFill>
                <a:blip r:embed="rId7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10200" y="4038600"/>
                <a:ext cx="1968128" cy="609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64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rad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038600"/>
                <a:ext cx="1968128" cy="609590"/>
              </a:xfrm>
              <a:prstGeom prst="rect">
                <a:avLst/>
              </a:prstGeom>
              <a:blipFill>
                <a:blip r:embed="rId8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10200" y="4800601"/>
                <a:ext cx="13716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±8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00601"/>
                <a:ext cx="1371600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10200" y="5486400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=−3±4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486400"/>
                <a:ext cx="13716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8305800" y="2286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8763000" y="243840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5" name="Arc 54"/>
          <p:cNvSpPr/>
          <p:nvPr/>
        </p:nvSpPr>
        <p:spPr>
          <a:xfrm>
            <a:off x="8305800" y="2971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315200" y="3733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7315200" y="4419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7315200" y="5105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8686800" y="3048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part under the root sign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72400" y="38862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it up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772400" y="4495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the roots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772400" y="5105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all by 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486400" y="5943601"/>
            <a:ext cx="44196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the x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coefficient is greater than 1, or the x term is odd, the Quadratic formula will probably be the easiest method!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BB7D1BF-480F-438F-8AAD-D21EF2C96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60" y="1306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004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282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4" grpId="0"/>
      <p:bldP spid="45" grpId="0"/>
      <p:bldP spid="10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8" grpId="0" animBg="1"/>
      <p:bldP spid="72" grpId="0" animBg="1"/>
      <p:bldP spid="73" grpId="0"/>
      <p:bldP spid="74" grpId="0"/>
      <p:bldP spid="75" grpId="0"/>
      <p:bldP spid="76" grpId="0"/>
      <p:bldP spid="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1A/ 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9721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 from Ex1A&amp;B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Ex1A Q4-6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Ex1A Q7-8 &amp; Ex1B Q4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Ex1B Q5 &amp; 6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86731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749</Words>
  <Application>Microsoft Office PowerPoint</Application>
  <PresentationFormat>Widescreen</PresentationFormat>
  <Paragraphs>199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5</cp:revision>
  <dcterms:created xsi:type="dcterms:W3CDTF">2019-08-06T16:32:53Z</dcterms:created>
  <dcterms:modified xsi:type="dcterms:W3CDTF">2019-08-26T05:41:28Z</dcterms:modified>
</cp:coreProperties>
</file>