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62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8.png"/><Relationship Id="rId3" Type="http://schemas.openxmlformats.org/officeDocument/2006/relationships/image" Target="../media/image38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image" Target="../media/image5.png"/><Relationship Id="rId10" Type="http://schemas.openxmlformats.org/officeDocument/2006/relationships/image" Target="../media/image50.png"/><Relationship Id="rId19" Type="http://schemas.openxmlformats.org/officeDocument/2006/relationships/image" Target="../media/image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60.png"/><Relationship Id="rId18" Type="http://schemas.openxmlformats.org/officeDocument/2006/relationships/image" Target="../media/image7.png"/><Relationship Id="rId3" Type="http://schemas.openxmlformats.org/officeDocument/2006/relationships/image" Target="../media/image38.png"/><Relationship Id="rId21" Type="http://schemas.openxmlformats.org/officeDocument/2006/relationships/hyperlink" Target="http://lectureonline.cl.msu.edu/~mmp/kap6/cd157a.htm" TargetMode="External"/><Relationship Id="rId7" Type="http://schemas.openxmlformats.org/officeDocument/2006/relationships/image" Target="../media/image55.png"/><Relationship Id="rId12" Type="http://schemas.openxmlformats.org/officeDocument/2006/relationships/image" Target="../media/image59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20" Type="http://schemas.openxmlformats.org/officeDocument/2006/relationships/image" Target="../media/image9.png"/><Relationship Id="rId1" Type="http://schemas.openxmlformats.org/officeDocument/2006/relationships/tags" Target="../tags/tag11.xml"/><Relationship Id="rId6" Type="http://schemas.openxmlformats.org/officeDocument/2006/relationships/image" Target="../media/image46.png"/><Relationship Id="rId11" Type="http://schemas.openxmlformats.org/officeDocument/2006/relationships/image" Target="../media/image58.png"/><Relationship Id="rId5" Type="http://schemas.openxmlformats.org/officeDocument/2006/relationships/image" Target="../media/image45.png"/><Relationship Id="rId15" Type="http://schemas.openxmlformats.org/officeDocument/2006/relationships/image" Target="../media/image62.png"/><Relationship Id="rId10" Type="http://schemas.openxmlformats.org/officeDocument/2006/relationships/image" Target="../media/image57.png"/><Relationship Id="rId19" Type="http://schemas.openxmlformats.org/officeDocument/2006/relationships/image" Target="../media/image8.png"/><Relationship Id="rId4" Type="http://schemas.openxmlformats.org/officeDocument/2006/relationships/image" Target="../media/image44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8.png"/><Relationship Id="rId3" Type="http://schemas.openxmlformats.org/officeDocument/2006/relationships/image" Target="../media/image54.png"/><Relationship Id="rId7" Type="http://schemas.openxmlformats.org/officeDocument/2006/relationships/image" Target="../media/image65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64.png"/><Relationship Id="rId11" Type="http://schemas.openxmlformats.org/officeDocument/2006/relationships/image" Target="../media/image6.png"/><Relationship Id="rId5" Type="http://schemas.openxmlformats.org/officeDocument/2006/relationships/image" Target="../media/image63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8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71.png"/><Relationship Id="rId11" Type="http://schemas.openxmlformats.org/officeDocument/2006/relationships/image" Target="../media/image6.png"/><Relationship Id="rId5" Type="http://schemas.openxmlformats.org/officeDocument/2006/relationships/image" Target="../media/image70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.png"/><Relationship Id="rId3" Type="http://schemas.openxmlformats.org/officeDocument/2006/relationships/image" Target="../media/image69.png"/><Relationship Id="rId7" Type="http://schemas.openxmlformats.org/officeDocument/2006/relationships/image" Target="../media/image78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77.png"/><Relationship Id="rId11" Type="http://schemas.openxmlformats.org/officeDocument/2006/relationships/image" Target="../media/image6.png"/><Relationship Id="rId5" Type="http://schemas.openxmlformats.org/officeDocument/2006/relationships/image" Target="../media/image76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84.png"/><Relationship Id="rId11" Type="http://schemas.openxmlformats.org/officeDocument/2006/relationships/image" Target="../media/image8.png"/><Relationship Id="rId5" Type="http://schemas.openxmlformats.org/officeDocument/2006/relationships/image" Target="../media/image83.png"/><Relationship Id="rId10" Type="http://schemas.openxmlformats.org/officeDocument/2006/relationships/image" Target="../media/image7.png"/><Relationship Id="rId4" Type="http://schemas.openxmlformats.org/officeDocument/2006/relationships/image" Target="../media/image82.png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8.png"/><Relationship Id="rId3" Type="http://schemas.openxmlformats.org/officeDocument/2006/relationships/image" Target="../media/image81.png"/><Relationship Id="rId7" Type="http://schemas.openxmlformats.org/officeDocument/2006/relationships/image" Target="../media/image88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87.png"/><Relationship Id="rId11" Type="http://schemas.openxmlformats.org/officeDocument/2006/relationships/image" Target="../media/image6.png"/><Relationship Id="rId5" Type="http://schemas.openxmlformats.org/officeDocument/2006/relationships/image" Target="../media/image86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82.png"/><Relationship Id="rId9" Type="http://schemas.openxmlformats.org/officeDocument/2006/relationships/image" Target="../media/image90.png"/><Relationship Id="rId1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5.png"/><Relationship Id="rId1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1.wmf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png"/><Relationship Id="rId1" Type="http://schemas.openxmlformats.org/officeDocument/2006/relationships/tags" Target="../tags/tag17.xml"/><Relationship Id="rId6" Type="http://schemas.openxmlformats.org/officeDocument/2006/relationships/image" Target="../media/image94.png"/><Relationship Id="rId11" Type="http://schemas.openxmlformats.org/officeDocument/2006/relationships/image" Target="../media/image99.png"/><Relationship Id="rId5" Type="http://schemas.openxmlformats.org/officeDocument/2006/relationships/image" Target="../media/image93.png"/><Relationship Id="rId15" Type="http://schemas.openxmlformats.org/officeDocument/2006/relationships/image" Target="../media/image7.png"/><Relationship Id="rId10" Type="http://schemas.openxmlformats.org/officeDocument/2006/relationships/image" Target="../media/image98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Relationship Id="rId1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6.png"/><Relationship Id="rId3" Type="http://schemas.openxmlformats.org/officeDocument/2006/relationships/image" Target="../media/image1.wmf"/><Relationship Id="rId7" Type="http://schemas.openxmlformats.org/officeDocument/2006/relationships/image" Target="../media/image95.png"/><Relationship Id="rId12" Type="http://schemas.openxmlformats.org/officeDocument/2006/relationships/image" Target="../media/image5.png"/><Relationship Id="rId1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1" Type="http://schemas.openxmlformats.org/officeDocument/2006/relationships/tags" Target="../tags/tag18.xml"/><Relationship Id="rId6" Type="http://schemas.openxmlformats.org/officeDocument/2006/relationships/image" Target="../media/image94.png"/><Relationship Id="rId11" Type="http://schemas.openxmlformats.org/officeDocument/2006/relationships/image" Target="../media/image103.png"/><Relationship Id="rId5" Type="http://schemas.openxmlformats.org/officeDocument/2006/relationships/image" Target="../media/image93.png"/><Relationship Id="rId15" Type="http://schemas.openxmlformats.org/officeDocument/2006/relationships/image" Target="../media/image8.png"/><Relationship Id="rId10" Type="http://schemas.openxmlformats.org/officeDocument/2006/relationships/image" Target="../media/image102.png"/><Relationship Id="rId4" Type="http://schemas.openxmlformats.org/officeDocument/2006/relationships/image" Target="../media/image92.png"/><Relationship Id="rId9" Type="http://schemas.openxmlformats.org/officeDocument/2006/relationships/image" Target="../media/image101.png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12.png"/><Relationship Id="rId18" Type="http://schemas.openxmlformats.org/officeDocument/2006/relationships/image" Target="../media/image8.png"/><Relationship Id="rId3" Type="http://schemas.openxmlformats.org/officeDocument/2006/relationships/image" Target="../media/image1.wmf"/><Relationship Id="rId7" Type="http://schemas.openxmlformats.org/officeDocument/2006/relationships/image" Target="../media/image107.png"/><Relationship Id="rId12" Type="http://schemas.openxmlformats.org/officeDocument/2006/relationships/image" Target="../media/image111.pn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19.xml"/><Relationship Id="rId6" Type="http://schemas.openxmlformats.org/officeDocument/2006/relationships/image" Target="../media/image106.png"/><Relationship Id="rId11" Type="http://schemas.openxmlformats.org/officeDocument/2006/relationships/image" Target="../media/image110.png"/><Relationship Id="rId5" Type="http://schemas.openxmlformats.org/officeDocument/2006/relationships/image" Target="../media/image105.png"/><Relationship Id="rId15" Type="http://schemas.openxmlformats.org/officeDocument/2006/relationships/image" Target="../media/image5.png"/><Relationship Id="rId10" Type="http://schemas.openxmlformats.org/officeDocument/2006/relationships/image" Target="../media/image109.png"/><Relationship Id="rId19" Type="http://schemas.openxmlformats.org/officeDocument/2006/relationships/image" Target="../media/image9.png"/><Relationship Id="rId4" Type="http://schemas.openxmlformats.org/officeDocument/2006/relationships/image" Target="../media/image104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5.png"/><Relationship Id="rId1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1.wmf"/><Relationship Id="rId7" Type="http://schemas.openxmlformats.org/officeDocument/2006/relationships/image" Target="../media/image107.png"/><Relationship Id="rId12" Type="http://schemas.openxmlformats.org/officeDocument/2006/relationships/image" Target="../media/image97.png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png"/><Relationship Id="rId1" Type="http://schemas.openxmlformats.org/officeDocument/2006/relationships/tags" Target="../tags/tag20.xml"/><Relationship Id="rId6" Type="http://schemas.openxmlformats.org/officeDocument/2006/relationships/image" Target="../media/image94.png"/><Relationship Id="rId11" Type="http://schemas.openxmlformats.org/officeDocument/2006/relationships/image" Target="../media/image117.png"/><Relationship Id="rId5" Type="http://schemas.openxmlformats.org/officeDocument/2006/relationships/image" Target="../media/image105.png"/><Relationship Id="rId15" Type="http://schemas.openxmlformats.org/officeDocument/2006/relationships/image" Target="../media/image7.png"/><Relationship Id="rId10" Type="http://schemas.openxmlformats.org/officeDocument/2006/relationships/image" Target="../media/image116.png"/><Relationship Id="rId19" Type="http://schemas.openxmlformats.org/officeDocument/2006/relationships/image" Target="../media/image113.png"/><Relationship Id="rId4" Type="http://schemas.openxmlformats.org/officeDocument/2006/relationships/image" Target="../media/image114.png"/><Relationship Id="rId9" Type="http://schemas.openxmlformats.org/officeDocument/2006/relationships/image" Target="../media/image115.png"/><Relationship Id="rId1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6.png"/><Relationship Id="rId18" Type="http://schemas.openxmlformats.org/officeDocument/2006/relationships/image" Target="../media/image113.png"/><Relationship Id="rId3" Type="http://schemas.openxmlformats.org/officeDocument/2006/relationships/image" Target="../media/image1.wmf"/><Relationship Id="rId7" Type="http://schemas.openxmlformats.org/officeDocument/2006/relationships/image" Target="../media/image107.png"/><Relationship Id="rId12" Type="http://schemas.openxmlformats.org/officeDocument/2006/relationships/image" Target="../media/image5.png"/><Relationship Id="rId1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1" Type="http://schemas.openxmlformats.org/officeDocument/2006/relationships/tags" Target="../tags/tag21.xml"/><Relationship Id="rId6" Type="http://schemas.openxmlformats.org/officeDocument/2006/relationships/image" Target="../media/image94.png"/><Relationship Id="rId11" Type="http://schemas.openxmlformats.org/officeDocument/2006/relationships/image" Target="../media/image119.png"/><Relationship Id="rId5" Type="http://schemas.openxmlformats.org/officeDocument/2006/relationships/image" Target="../media/image105.png"/><Relationship Id="rId15" Type="http://schemas.openxmlformats.org/officeDocument/2006/relationships/image" Target="../media/image8.png"/><Relationship Id="rId10" Type="http://schemas.openxmlformats.org/officeDocument/2006/relationships/image" Target="../media/image118.png"/><Relationship Id="rId4" Type="http://schemas.openxmlformats.org/officeDocument/2006/relationships/image" Target="../media/image114.png"/><Relationship Id="rId9" Type="http://schemas.openxmlformats.org/officeDocument/2006/relationships/image" Target="../media/image83.png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125.png"/><Relationship Id="rId18" Type="http://schemas.openxmlformats.org/officeDocument/2006/relationships/image" Target="../media/image8.png"/><Relationship Id="rId3" Type="http://schemas.openxmlformats.org/officeDocument/2006/relationships/image" Target="../media/image1.wmf"/><Relationship Id="rId21" Type="http://schemas.openxmlformats.org/officeDocument/2006/relationships/image" Target="../media/image113.png"/><Relationship Id="rId7" Type="http://schemas.openxmlformats.org/officeDocument/2006/relationships/image" Target="../media/image107.png"/><Relationship Id="rId12" Type="http://schemas.openxmlformats.org/officeDocument/2006/relationships/image" Target="../media/image124.pn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22.xml"/><Relationship Id="rId6" Type="http://schemas.openxmlformats.org/officeDocument/2006/relationships/image" Target="../media/image106.png"/><Relationship Id="rId11" Type="http://schemas.openxmlformats.org/officeDocument/2006/relationships/image" Target="../media/image123.png"/><Relationship Id="rId5" Type="http://schemas.openxmlformats.org/officeDocument/2006/relationships/image" Target="../media/image120.png"/><Relationship Id="rId15" Type="http://schemas.openxmlformats.org/officeDocument/2006/relationships/image" Target="../media/image5.png"/><Relationship Id="rId10" Type="http://schemas.openxmlformats.org/officeDocument/2006/relationships/image" Target="../media/image122.png"/><Relationship Id="rId19" Type="http://schemas.openxmlformats.org/officeDocument/2006/relationships/image" Target="../media/image9.png"/><Relationship Id="rId4" Type="http://schemas.openxmlformats.org/officeDocument/2006/relationships/image" Target="../media/image104.png"/><Relationship Id="rId9" Type="http://schemas.openxmlformats.org/officeDocument/2006/relationships/image" Target="../media/image121.png"/><Relationship Id="rId14" Type="http://schemas.openxmlformats.org/officeDocument/2006/relationships/image" Target="../media/image12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1.wmf"/><Relationship Id="rId7" Type="http://schemas.openxmlformats.org/officeDocument/2006/relationships/image" Target="../media/image130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129.png"/><Relationship Id="rId11" Type="http://schemas.openxmlformats.org/officeDocument/2006/relationships/image" Target="../media/image8.png"/><Relationship Id="rId5" Type="http://schemas.openxmlformats.org/officeDocument/2006/relationships/image" Target="../media/image128.png"/><Relationship Id="rId15" Type="http://schemas.openxmlformats.org/officeDocument/2006/relationships/image" Target="../media/image113.png"/><Relationship Id="rId10" Type="http://schemas.openxmlformats.org/officeDocument/2006/relationships/image" Target="../media/image7.png"/><Relationship Id="rId4" Type="http://schemas.openxmlformats.org/officeDocument/2006/relationships/image" Target="../media/image127.png"/><Relationship Id="rId9" Type="http://schemas.openxmlformats.org/officeDocument/2006/relationships/image" Target="../media/image6.png"/><Relationship Id="rId14" Type="http://schemas.openxmlformats.org/officeDocument/2006/relationships/image" Target="../media/image12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7.png"/><Relationship Id="rId18" Type="http://schemas.openxmlformats.org/officeDocument/2006/relationships/image" Target="../media/image113.png"/><Relationship Id="rId3" Type="http://schemas.openxmlformats.org/officeDocument/2006/relationships/image" Target="../media/image1.wmf"/><Relationship Id="rId7" Type="http://schemas.openxmlformats.org/officeDocument/2006/relationships/image" Target="../media/image134.png"/><Relationship Id="rId12" Type="http://schemas.openxmlformats.org/officeDocument/2006/relationships/image" Target="../media/image6.png"/><Relationship Id="rId17" Type="http://schemas.openxmlformats.org/officeDocument/2006/relationships/image" Target="../media/image126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24.xml"/><Relationship Id="rId6" Type="http://schemas.openxmlformats.org/officeDocument/2006/relationships/image" Target="../media/image133.png"/><Relationship Id="rId11" Type="http://schemas.openxmlformats.org/officeDocument/2006/relationships/image" Target="../media/image5.png"/><Relationship Id="rId5" Type="http://schemas.openxmlformats.org/officeDocument/2006/relationships/image" Target="../media/image132.png"/><Relationship Id="rId15" Type="http://schemas.openxmlformats.org/officeDocument/2006/relationships/image" Target="../media/image9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Relationship Id="rId1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6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11" Type="http://schemas.openxmlformats.org/officeDocument/2006/relationships/image" Target="../media/image6.png"/><Relationship Id="rId5" Type="http://schemas.openxmlformats.org/officeDocument/2006/relationships/image" Target="../media/image14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11" Type="http://schemas.openxmlformats.org/officeDocument/2006/relationships/image" Target="../media/image9.png"/><Relationship Id="rId5" Type="http://schemas.openxmlformats.org/officeDocument/2006/relationships/image" Target="../media/image21.png"/><Relationship Id="rId10" Type="http://schemas.openxmlformats.org/officeDocument/2006/relationships/image" Target="../media/image8.png"/><Relationship Id="rId4" Type="http://schemas.openxmlformats.org/officeDocument/2006/relationships/image" Target="../media/image20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5.png"/><Relationship Id="rId11" Type="http://schemas.openxmlformats.org/officeDocument/2006/relationships/image" Target="../media/image8.png"/><Relationship Id="rId5" Type="http://schemas.openxmlformats.org/officeDocument/2006/relationships/image" Target="../media/image24.png"/><Relationship Id="rId10" Type="http://schemas.openxmlformats.org/officeDocument/2006/relationships/image" Target="../media/image7.png"/><Relationship Id="rId4" Type="http://schemas.openxmlformats.org/officeDocument/2006/relationships/image" Target="../media/image23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5.png"/><Relationship Id="rId1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22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png"/><Relationship Id="rId1" Type="http://schemas.openxmlformats.org/officeDocument/2006/relationships/tags" Target="../tags/tag6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5.png"/><Relationship Id="rId7" Type="http://schemas.openxmlformats.org/officeDocument/2006/relationships/image" Target="../media/image5.png"/><Relationship Id="rId12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8.png"/><Relationship Id="rId11" Type="http://schemas.openxmlformats.org/officeDocument/2006/relationships/image" Target="../media/image9.png"/><Relationship Id="rId5" Type="http://schemas.openxmlformats.org/officeDocument/2006/relationships/image" Target="../media/image37.png"/><Relationship Id="rId10" Type="http://schemas.openxmlformats.org/officeDocument/2006/relationships/image" Target="../media/image8.png"/><Relationship Id="rId4" Type="http://schemas.openxmlformats.org/officeDocument/2006/relationships/image" Target="../media/image36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41.png"/><Relationship Id="rId11" Type="http://schemas.openxmlformats.org/officeDocument/2006/relationships/image" Target="../media/image6.png"/><Relationship Id="rId5" Type="http://schemas.openxmlformats.org/officeDocument/2006/relationships/image" Target="../media/image40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2057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752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752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75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15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09015" y="20574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3048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400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77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0603" y="2057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33320" y="27432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57320" y="27432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0893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004893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1" y="1371601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A colliding with Sphere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86400" y="3657600"/>
                <a:ext cx="1437638" cy="530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657600"/>
                <a:ext cx="1437638" cy="530466"/>
              </a:xfrm>
              <a:prstGeom prst="rect">
                <a:avLst/>
              </a:prstGeom>
              <a:blipFill>
                <a:blip r:embed="rId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791200" y="30480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7 – 3 =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39001" y="30480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– x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4343401"/>
                <a:ext cx="97866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43401"/>
                <a:ext cx="978666" cy="495649"/>
              </a:xfrm>
              <a:prstGeom prst="rect">
                <a:avLst/>
              </a:prstGeom>
              <a:blipFill>
                <a:blip r:embed="rId4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86400" y="5029201"/>
                <a:ext cx="9786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2=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029201"/>
                <a:ext cx="97866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7818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162800" y="4114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7818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162800" y="47244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915400" y="17526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752600"/>
                <a:ext cx="109209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1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2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79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 animBg="1"/>
      <p:bldP spid="20" grpId="0" animBg="1"/>
      <p:bldP spid="21" grpId="0" animBg="1"/>
      <p:bldP spid="22" grpId="0" animBg="1"/>
      <p:bldP spid="24" grpId="0"/>
      <p:bldP spid="26" grpId="0"/>
      <p:bldP spid="28" grpId="0"/>
      <p:bldP spid="29" grpId="0"/>
      <p:bldP spid="30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23015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93786" y="190500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30513" y="19050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7816" y="1905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9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5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9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946932" y="1912883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6932" y="1912883"/>
                <a:ext cx="125669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>
            <a:off x="7239000" y="35052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162801" y="3200401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7401" y="29718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971800"/>
                <a:ext cx="13585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867401" y="3276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3276600"/>
                <a:ext cx="1256691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4864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86400" y="32766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8382001" y="3276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−3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1" y="3276600"/>
                <a:ext cx="125669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867401" y="3810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3810000"/>
                <a:ext cx="135857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867400" y="4267200"/>
                <a:ext cx="19695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=(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)−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267200"/>
                <a:ext cx="1969514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867401" y="4724400"/>
                <a:ext cx="14362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−4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4724400"/>
                <a:ext cx="143629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43601" y="5181600"/>
                <a:ext cx="15124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4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−3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5181600"/>
                <a:ext cx="151249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943600" y="55626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4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(1−3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562600"/>
                <a:ext cx="1676400" cy="338554"/>
              </a:xfrm>
              <a:prstGeom prst="rect">
                <a:avLst/>
              </a:prstGeom>
              <a:blipFill>
                <a:blip r:embed="rId12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019800" y="59436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(1−3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943600"/>
                <a:ext cx="1676400" cy="512448"/>
              </a:xfrm>
              <a:prstGeom prst="rect">
                <a:avLst/>
              </a:prstGeom>
              <a:blipFill>
                <a:blip r:embed="rId13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7620000" y="4038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8001000" y="3962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the rearrangement in for w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/>
          <p:cNvSpPr/>
          <p:nvPr/>
        </p:nvSpPr>
        <p:spPr>
          <a:xfrm>
            <a:off x="7620000" y="4495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7391400" y="49530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Arc 85"/>
          <p:cNvSpPr/>
          <p:nvPr/>
        </p:nvSpPr>
        <p:spPr>
          <a:xfrm>
            <a:off x="7391400" y="5410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7391400" y="586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8001000" y="44958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620000" y="4953001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4v, Subtract 3ue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772400" y="5410200"/>
            <a:ext cx="2159876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right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772400" y="5867400"/>
            <a:ext cx="1295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524000" y="49530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953000"/>
                <a:ext cx="1676400" cy="512448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8458200" y="3200400"/>
            <a:ext cx="12192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018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 animBg="1"/>
      <p:bldP spid="83" grpId="0"/>
      <p:bldP spid="84" grpId="0" animBg="1"/>
      <p:bldP spid="85" grpId="0" animBg="1"/>
      <p:bldP spid="86" grpId="0" animBg="1"/>
      <p:bldP spid="87" grpId="0" animBg="1"/>
      <p:bldP spid="88" grpId="0"/>
      <p:bldP spid="89" grpId="0"/>
      <p:bldP spid="90" grpId="0"/>
      <p:bldP spid="91" grpId="0"/>
      <p:bldP spid="92" grpId="0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23015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93786" y="190500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30513" y="19050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7816" y="1905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9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5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9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946932" y="1912883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6932" y="1912883"/>
                <a:ext cx="125669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>
            <a:off x="7391400" y="32004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15201" y="2895601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7401" y="29718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971800"/>
                <a:ext cx="135857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867401" y="3276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</m:t>
                      </m:r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3276600"/>
                <a:ext cx="1256691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4864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86400" y="32766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8458201" y="29718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latin typeface="Cambria Math"/>
                        </a:rPr>
                        <m:t>−3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1" y="2971800"/>
                <a:ext cx="135857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524000" y="49530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953000"/>
                <a:ext cx="1676400" cy="512448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477001" y="3657600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3657600"/>
                <a:ext cx="125669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477000" y="4114800"/>
                <a:ext cx="20496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=3(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)+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114800"/>
                <a:ext cx="2049664" cy="338554"/>
              </a:xfrm>
              <a:prstGeom prst="rect">
                <a:avLst/>
              </a:prstGeom>
              <a:blipFill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477000" y="4572000"/>
                <a:ext cx="14763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latin typeface="Cambria Math"/>
                        </a:rPr>
                        <m:t>−9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572000"/>
                <a:ext cx="1476366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867400" y="5029200"/>
                <a:ext cx="14763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+9</m:t>
                      </m:r>
                      <m:r>
                        <a:rPr lang="en-GB" sz="1600" i="1"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latin typeface="Cambria Math"/>
                        </a:rPr>
                        <m:t>=4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029200"/>
                <a:ext cx="1476366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715001" y="5486400"/>
                <a:ext cx="1643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(1+9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)=4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5486400"/>
                <a:ext cx="1643079" cy="338554"/>
              </a:xfrm>
              <a:prstGeom prst="rect">
                <a:avLst/>
              </a:prstGeom>
              <a:blipFill>
                <a:blip r:embed="rId1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715001" y="5943600"/>
                <a:ext cx="1563441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(1+9</m:t>
                      </m:r>
                      <m:r>
                        <a:rPr lang="en-GB" sz="1600" i="1">
                          <a:latin typeface="Cambria Math"/>
                        </a:rPr>
                        <m:t>𝑒</m:t>
                      </m:r>
                      <m:r>
                        <a:rPr lang="en-GB" sz="1600" i="1">
                          <a:latin typeface="Cambria Math"/>
                        </a:rPr>
                        <m:t>)=</m:t>
                      </m:r>
                      <m:r>
                        <a:rPr lang="en-GB" sz="16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5943600"/>
                <a:ext cx="1563441" cy="512448"/>
              </a:xfrm>
              <a:prstGeom prst="rect">
                <a:avLst/>
              </a:prstGeom>
              <a:blipFill>
                <a:blip r:embed="rId14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94"/>
          <p:cNvSpPr/>
          <p:nvPr/>
        </p:nvSpPr>
        <p:spPr>
          <a:xfrm>
            <a:off x="83058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8705194" y="3810000"/>
            <a:ext cx="1965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 with the rearrangement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Arc 96"/>
          <p:cNvSpPr/>
          <p:nvPr/>
        </p:nvSpPr>
        <p:spPr>
          <a:xfrm>
            <a:off x="8305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Arc 97"/>
          <p:cNvSpPr/>
          <p:nvPr/>
        </p:nvSpPr>
        <p:spPr>
          <a:xfrm>
            <a:off x="76962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Arc 98"/>
          <p:cNvSpPr/>
          <p:nvPr/>
        </p:nvSpPr>
        <p:spPr>
          <a:xfrm>
            <a:off x="7162800" y="5257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99"/>
          <p:cNvSpPr/>
          <p:nvPr/>
        </p:nvSpPr>
        <p:spPr>
          <a:xfrm>
            <a:off x="7162800" y="5791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8534400" y="2971800"/>
            <a:ext cx="1219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8686800" y="44196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001000" y="48768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9ue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543800" y="5334001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left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543800" y="58674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810001" y="4953001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1" y="4953001"/>
                <a:ext cx="1602233" cy="5159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913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71" grpId="0"/>
      <p:bldP spid="72" grpId="0"/>
      <p:bldP spid="73" grpId="0"/>
      <p:bldP spid="74" grpId="0"/>
      <p:bldP spid="75" grpId="0"/>
      <p:bldP spid="66" grpId="0"/>
      <p:bldP spid="68" grpId="0"/>
      <p:bldP spid="69" grpId="0"/>
      <p:bldP spid="70" grpId="0"/>
      <p:bldP spid="93" grpId="0"/>
      <p:bldP spid="94" grpId="0"/>
      <p:bldP spid="95" grpId="0" animBg="1"/>
      <p:bldP spid="96" grpId="0"/>
      <p:bldP spid="97" grpId="0" animBg="1"/>
      <p:bldP spid="98" grpId="0" animBg="1"/>
      <p:bldP spid="99" grpId="0" animBg="1"/>
      <p:bldP spid="100" grpId="0" animBg="1"/>
      <p:bldP spid="101" grpId="0" animBg="1"/>
      <p:bldP spid="102" grpId="0"/>
      <p:bldP spid="103" grpId="0"/>
      <p:bldP spid="104" grpId="0"/>
      <p:bldP spid="105" grpId="0"/>
      <p:bldP spid="1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23015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93786" y="190500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30513" y="19050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7816" y="1905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9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5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9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524000" y="49530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953000"/>
                <a:ext cx="1676400" cy="512448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810001" y="4953001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1" y="4953001"/>
                <a:ext cx="1602233" cy="515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486400" y="31242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If P changes direction, then the final velocity v, must be less than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72201" y="3733801"/>
                <a:ext cx="7377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3733801"/>
                <a:ext cx="73779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486400" y="4114801"/>
                <a:ext cx="1371600" cy="4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1−3</m:t>
                          </m:r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14801"/>
                <a:ext cx="1371600" cy="462947"/>
              </a:xfrm>
              <a:prstGeom prst="rect">
                <a:avLst/>
              </a:prstGeom>
              <a:blipFill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638800" y="4724401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1−3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1"/>
                <a:ext cx="13716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096000" y="5257801"/>
                <a:ext cx="990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1&lt;3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257801"/>
                <a:ext cx="9906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172200" y="5638801"/>
                <a:ext cx="7620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&lt;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638801"/>
                <a:ext cx="762000" cy="5142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>
            <a:off x="67056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7086600" y="3962401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expression for v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Arc 81"/>
          <p:cNvSpPr/>
          <p:nvPr/>
        </p:nvSpPr>
        <p:spPr>
          <a:xfrm>
            <a:off x="6705600" y="4419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82"/>
          <p:cNvSpPr/>
          <p:nvPr/>
        </p:nvSpPr>
        <p:spPr>
          <a:xfrm>
            <a:off x="6705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67056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7162800" y="44196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is greater than 0, so the expression in the bracket must be less than 0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162800" y="502920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3e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162800" y="55626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471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76" grpId="0"/>
      <p:bldP spid="77" grpId="0"/>
      <p:bldP spid="78" grpId="0"/>
      <p:bldP spid="79" grpId="0"/>
      <p:bldP spid="80" grpId="0" animBg="1"/>
      <p:bldP spid="81" grpId="0"/>
      <p:bldP spid="82" grpId="0" animBg="1"/>
      <p:bldP spid="83" grpId="0" animBg="1"/>
      <p:bldP spid="85" grpId="0" animBg="1"/>
      <p:bldP spid="86" grpId="0"/>
      <p:bldP spid="87" grpId="0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23015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93786" y="190500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30513" y="19050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7816" y="1905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9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5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9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8763000" y="1600200"/>
                <a:ext cx="1676400" cy="512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600200"/>
                <a:ext cx="1676400" cy="512448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8763001" y="2209801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2209801"/>
                <a:ext cx="1602233" cy="515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486400" y="3048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Start by using the value of e to find the values of v and w in terms of u only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86400" y="3581401"/>
                <a:ext cx="1447800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(1−3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581401"/>
                <a:ext cx="1447800" cy="459869"/>
              </a:xfrm>
              <a:prstGeom prst="rect">
                <a:avLst/>
              </a:prstGeom>
              <a:blipFill>
                <a:blip r:embed="rId5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86400" y="4114800"/>
                <a:ext cx="1752600" cy="64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1−3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14800"/>
                <a:ext cx="1752600" cy="6491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486400" y="4800600"/>
                <a:ext cx="1219200" cy="501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0"/>
                <a:ext cx="1219200" cy="501612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86400" y="5486401"/>
                <a:ext cx="914400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486401"/>
                <a:ext cx="914400" cy="459869"/>
              </a:xfrm>
              <a:prstGeom prst="rect">
                <a:avLst/>
              </a:prstGeom>
              <a:blipFill>
                <a:blip r:embed="rId8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69342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7315200" y="39624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69342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6629400" y="5105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763000" y="1676401"/>
                <a:ext cx="914400" cy="45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676401"/>
                <a:ext cx="914400" cy="459869"/>
              </a:xfrm>
              <a:prstGeom prst="rect">
                <a:avLst/>
              </a:prstGeom>
              <a:blipFill>
                <a:blip r:embed="rId9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315201" y="4495800"/>
            <a:ext cx="1807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in the bracket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086600" y="52578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v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712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41" grpId="0"/>
      <p:bldP spid="57" grpId="0"/>
      <p:bldP spid="58" grpId="0"/>
      <p:bldP spid="59" grpId="0"/>
      <p:bldP spid="61" grpId="0"/>
      <p:bldP spid="62" grpId="0" animBg="1"/>
      <p:bldP spid="63" grpId="0"/>
      <p:bldP spid="64" grpId="0" animBg="1"/>
      <p:bldP spid="65" grpId="0" animBg="1"/>
      <p:bldP spid="67" grpId="0"/>
      <p:bldP spid="68" grpId="0"/>
      <p:bldP spid="6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23015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93786" y="190500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30513" y="19050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7816" y="1905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9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5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9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8763001" y="2209801"/>
                <a:ext cx="1602233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𝒆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2209801"/>
                <a:ext cx="1602233" cy="515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486400" y="3048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Start by using the value of e to find the values of v and w in terms of u only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70866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7467600" y="39624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763000" y="1676400"/>
                <a:ext cx="914400" cy="51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1676400"/>
                <a:ext cx="914400" cy="5175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562600" y="3581401"/>
                <a:ext cx="1388970" cy="459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𝑤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(1+9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1"/>
                <a:ext cx="1388970" cy="459869"/>
              </a:xfrm>
              <a:prstGeom prst="rect">
                <a:avLst/>
              </a:prstGeom>
              <a:blipFill>
                <a:blip r:embed="rId5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62601" y="4114800"/>
                <a:ext cx="1701813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𝑤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1+9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9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114800"/>
                <a:ext cx="1701813" cy="6491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562601" y="4876801"/>
                <a:ext cx="982961" cy="459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𝑤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4876801"/>
                <a:ext cx="982961" cy="459869"/>
              </a:xfrm>
              <a:prstGeom prst="rect">
                <a:avLst/>
              </a:prstGeom>
              <a:blipFill>
                <a:blip r:embed="rId7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562601" y="5486401"/>
                <a:ext cx="80400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𝑤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486401"/>
                <a:ext cx="804003" cy="497059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70866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Arc 69"/>
          <p:cNvSpPr/>
          <p:nvPr/>
        </p:nvSpPr>
        <p:spPr>
          <a:xfrm>
            <a:off x="6324600" y="5181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543800" y="4495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in the bracket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629400" y="5334000"/>
            <a:ext cx="1219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763001" y="2209801"/>
                <a:ext cx="91743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2209801"/>
                <a:ext cx="917431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420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62" grpId="0" animBg="1"/>
      <p:bldP spid="63" grpId="0"/>
      <p:bldP spid="54" grpId="0"/>
      <p:bldP spid="55" grpId="0"/>
      <p:bldP spid="56" grpId="0"/>
      <p:bldP spid="60" grpId="0"/>
      <p:bldP spid="66" grpId="0" animBg="1"/>
      <p:bldP spid="70" grpId="0" animBg="1"/>
      <p:bldP spid="71" grpId="0"/>
      <p:bldP spid="72" grpId="0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0" y="16002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34000" y="19050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4000" y="1600201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Before Q hits the wall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1400" y="16002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After Q hits the wall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391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391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04638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6758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>
            <a:off x="5334000" y="28956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28438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99687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38800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64551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601200" y="1676400"/>
                <a:ext cx="914400" cy="51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1676400"/>
                <a:ext cx="914400" cy="5175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9601201" y="2286001"/>
                <a:ext cx="91743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1" y="2286001"/>
                <a:ext cx="91743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H="1">
            <a:off x="55626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638800" y="190500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6294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629400" y="1905001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94488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8030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8774336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726887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698136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37249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63000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34001" y="3124201"/>
            <a:ext cx="3207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When Q hits the wall it will rebound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19800" y="35814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81401"/>
                <a:ext cx="66005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978857" y="4191001"/>
                <a:ext cx="971484" cy="572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′=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857" y="4191001"/>
                <a:ext cx="971484" cy="572657"/>
              </a:xfrm>
              <a:prstGeom prst="rect">
                <a:avLst/>
              </a:prstGeom>
              <a:blipFill>
                <a:blip r:embed="rId6"/>
                <a:stretch>
                  <a:fillRect t="-36957" r="-11688" b="-10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91200" y="4800601"/>
                <a:ext cx="900438" cy="512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𝑢𝑒</m:t>
                          </m:r>
                          <m:r>
                            <a:rPr lang="en-GB" sz="1400" i="1">
                              <a:latin typeface="Cambria Math"/>
                            </a:rPr>
                            <m:t>′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800601"/>
                <a:ext cx="900438" cy="512063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/>
          <p:nvPr/>
        </p:nvCxnSpPr>
        <p:spPr>
          <a:xfrm flipH="1">
            <a:off x="76962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696200" y="190500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868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606650" y="1905001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3ue’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75" name="Arc 74"/>
          <p:cNvSpPr/>
          <p:nvPr/>
        </p:nvSpPr>
        <p:spPr>
          <a:xfrm>
            <a:off x="67818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086600" y="3886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e = e’, and the approach velocity of Q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7" name="Arc 76"/>
          <p:cNvSpPr/>
          <p:nvPr/>
        </p:nvSpPr>
        <p:spPr>
          <a:xfrm>
            <a:off x="67818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7086600" y="4648201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3u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96000" y="5486400"/>
            <a:ext cx="411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velocity which Q will rebound at – we can add this to the diagram above. The impact with the wall has not affected P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86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 animBg="1"/>
      <p:bldP spid="20" grpId="0" animBg="1"/>
      <p:bldP spid="28" grpId="0"/>
      <p:bldP spid="30" grpId="0"/>
      <p:bldP spid="36" grpId="0"/>
      <p:bldP spid="38" grpId="0"/>
      <p:bldP spid="43" grpId="0"/>
      <p:bldP spid="45" grpId="0"/>
      <p:bldP spid="55" grpId="0" animBg="1"/>
      <p:bldP spid="56" grpId="0" animBg="1"/>
      <p:bldP spid="59" grpId="0"/>
      <p:bldP spid="60" grpId="0"/>
      <p:bldP spid="63" grpId="0"/>
      <p:bldP spid="64" grpId="0"/>
      <p:bldP spid="51" grpId="0"/>
      <p:bldP spid="66" grpId="0"/>
      <p:bldP spid="68" grpId="0"/>
      <p:bldP spid="69" grpId="0"/>
      <p:bldP spid="71" grpId="0"/>
      <p:bldP spid="74" grpId="0"/>
      <p:bldP spid="75" grpId="0" animBg="1"/>
      <p:bldP spid="76" grpId="0"/>
      <p:bldP spid="77" grpId="0" animBg="1"/>
      <p:bldP spid="78" grpId="0"/>
      <p:bldP spid="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Following the collision with P, the sphere Q then collides with and rebounds from a vertical wall. The coefficient of restitution between Q and the wall is e’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Given that e = </a:t>
            </a:r>
            <a:r>
              <a:rPr lang="en-GB" sz="1400" baseline="30000" dirty="0">
                <a:latin typeface="Comic Sans MS" pitchFamily="66" charset="0"/>
              </a:rPr>
              <a:t>5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 and that P and Q collide again in the subsequent motion, show that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e’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0" y="16002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34000" y="19050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4000" y="1600201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Before Q hits the wall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91400" y="16002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After Q hits the wall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391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391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04638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6758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>
            <a:off x="5334000" y="289560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28438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99687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38800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64551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601200" y="1676400"/>
                <a:ext cx="914400" cy="51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1676400"/>
                <a:ext cx="914400" cy="5175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9601201" y="2286001"/>
                <a:ext cx="91743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𝒖</m:t>
                          </m:r>
                        </m:num>
                        <m:den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1" y="2286001"/>
                <a:ext cx="91743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H="1">
            <a:off x="55626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638800" y="190500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6294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629400" y="1905001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94488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7803087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8774336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726887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698136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37249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63000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34001" y="3124201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 there is a further collision,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Q must be travelling faster than P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in this direction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76962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696200" y="190500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6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8686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606650" y="1905001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latin typeface="Comic Sans MS" pitchFamily="66" charset="0"/>
              </a:rPr>
              <a:t>3ue’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486401" y="3733800"/>
                <a:ext cx="904543" cy="5134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𝑢𝑒</m:t>
                          </m:r>
                          <m:r>
                            <a:rPr lang="en-GB" sz="1400" i="1">
                              <a:latin typeface="Cambria Math"/>
                            </a:rPr>
                            <m:t>′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3733800"/>
                <a:ext cx="904543" cy="513474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86401" y="4343400"/>
                <a:ext cx="904543" cy="5134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  <m:r>
                            <a:rPr lang="en-GB" sz="1400" i="1">
                              <a:latin typeface="Cambria Math"/>
                            </a:rPr>
                            <m:t>𝑢𝑒</m:t>
                          </m:r>
                          <m:r>
                            <a:rPr lang="en-GB" sz="1400" i="1">
                              <a:latin typeface="Cambria Math"/>
                            </a:rPr>
                            <m:t>′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343400"/>
                <a:ext cx="904543" cy="513474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86401" y="5029201"/>
                <a:ext cx="9045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9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  <m:r>
                        <a:rPr lang="en-GB" sz="1400" i="1">
                          <a:latin typeface="Cambria Math"/>
                        </a:rPr>
                        <m:t>′&gt;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5029201"/>
                <a:ext cx="90454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562600" y="5486401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9</m:t>
                      </m:r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′&gt;1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486401"/>
                <a:ext cx="8382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62600" y="5867401"/>
                <a:ext cx="914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′&gt;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867401"/>
                <a:ext cx="914400" cy="5142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6324600" y="4038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705600" y="4038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Make denominators equivalent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6324600" y="4648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6324600" y="5257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6324600" y="5715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6705600" y="48006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629400" y="5257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705600" y="57912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9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557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16" grpId="0"/>
      <p:bldP spid="52" grpId="0"/>
      <p:bldP spid="53" grpId="0"/>
      <p:bldP spid="54" grpId="0"/>
      <p:bldP spid="57" grpId="0"/>
      <p:bldP spid="58" grpId="0" animBg="1"/>
      <p:bldP spid="61" grpId="0"/>
      <p:bldP spid="62" grpId="0" animBg="1"/>
      <p:bldP spid="65" grpId="0" animBg="1"/>
      <p:bldP spid="80" grpId="0" animBg="1"/>
      <p:bldP spid="81" grpId="0"/>
      <p:bldP spid="82" grpId="0"/>
      <p:bldP spid="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743201"/>
            <a:ext cx="2417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first bounce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6402" y="3048000"/>
            <a:ext cx="5029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To start with, we need the approach velocity so we can calculate the speed the ball bounces up from the plane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SUVAT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34400" y="1600201"/>
                <a:ext cx="78181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=0.9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1600201"/>
                <a:ext cx="7818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534401" y="1905001"/>
                <a:ext cx="66569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905001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296400" y="1752601"/>
                <a:ext cx="7985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1752601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6401" y="3886201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3886201"/>
                <a:ext cx="134036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86401" y="4343401"/>
                <a:ext cx="19801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+2(9.8)(0.9)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343401"/>
                <a:ext cx="1980157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86400" y="4800601"/>
                <a:ext cx="1084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=17.64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00601"/>
                <a:ext cx="108465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62601" y="5257801"/>
                <a:ext cx="12207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=4.2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5257801"/>
                <a:ext cx="122078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2390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20000" y="4114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7239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7818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620000" y="4572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62800" y="50292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10200" y="5791201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ball hits the ground at a velocity of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50726" y="2438401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28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6" grpId="0"/>
      <p:bldP spid="27" grpId="0"/>
      <p:bldP spid="28" grpId="0"/>
      <p:bldP spid="29" grpId="0"/>
      <p:bldP spid="25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/>
      <p:bldP spid="39" grpId="0"/>
      <p:bldP spid="40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743201"/>
            <a:ext cx="2417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first bounce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34400" y="1600201"/>
                <a:ext cx="78181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=0.9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1600201"/>
                <a:ext cx="78181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534401" y="1905001"/>
                <a:ext cx="66569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905001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296400" y="1752601"/>
                <a:ext cx="7985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1752601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8450726" y="2438401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38800" y="32004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200401"/>
                <a:ext cx="66005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3810000"/>
                <a:ext cx="930448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0.5=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4.2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10000"/>
                <a:ext cx="930448" cy="460254"/>
              </a:xfrm>
              <a:prstGeom prst="rect">
                <a:avLst/>
              </a:prstGeom>
              <a:blipFill>
                <a:blip r:embed="rId10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86401" y="4495801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2.1=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495801"/>
                <a:ext cx="79784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248400" y="3505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629400" y="3505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to find the rebound velocity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6248400" y="4114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29400" y="4191000"/>
            <a:ext cx="1676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4.2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450727" y="2743201"/>
            <a:ext cx="2098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230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743201"/>
            <a:ext cx="487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first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the rebound velocity and the fact the velocity at the highest point will be 0 to find the height of the bounce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34400" y="1600201"/>
                <a:ext cx="6117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1600201"/>
                <a:ext cx="611706" cy="307777"/>
              </a:xfrm>
              <a:prstGeom prst="rect">
                <a:avLst/>
              </a:prstGeom>
              <a:blipFill>
                <a:blip r:embed="rId4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534401" y="1905001"/>
                <a:ext cx="801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905001"/>
                <a:ext cx="80195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534401" y="2209801"/>
                <a:ext cx="66159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2209801"/>
                <a:ext cx="66159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8450726" y="2438401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4.2ms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450727" y="2743201"/>
            <a:ext cx="2098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pic>
        <p:nvPicPr>
          <p:cNvPr id="31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036185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>
            <a:off x="6996754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172201" y="3962401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3962401"/>
                <a:ext cx="134036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019800" y="44196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(2.1)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+2(−9.8)</m:t>
                      </m:r>
                      <m:r>
                        <a:rPr lang="en-GB" sz="14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419601"/>
                <a:ext cx="2133600" cy="307777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248400" y="4876801"/>
                <a:ext cx="15300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0=4.41−19.6</m:t>
                      </m:r>
                      <m:r>
                        <a:rPr lang="en-GB" sz="14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876801"/>
                <a:ext cx="153003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867400" y="5334001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19.6</m:t>
                      </m:r>
                      <m:r>
                        <a:rPr lang="en-GB" sz="1400" i="1"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latin typeface="Cambria Math"/>
                        </a:rPr>
                        <m:t>=4.41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334001"/>
                <a:ext cx="13716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248400" y="5791201"/>
                <a:ext cx="12192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latin typeface="Cambria Math"/>
                        </a:rPr>
                        <m:t>=0.225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791201"/>
                <a:ext cx="1219200" cy="3048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79248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305800" y="41910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79248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75438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75438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8305800" y="464820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48600" y="51054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19.6s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924800" y="55626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19.6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6768153" y="2231410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?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016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38" grpId="0"/>
      <p:bldP spid="39" grpId="0"/>
      <p:bldP spid="40" grpId="0"/>
      <p:bldP spid="49" grpId="0"/>
      <p:bldP spid="50" grpId="0"/>
      <p:bldP spid="51" grpId="0" animBg="1"/>
      <p:bldP spid="52" grpId="0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2057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752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752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75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15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09015" y="20574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3048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400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77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0604" y="2057401"/>
            <a:ext cx="290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33320" y="27432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57320" y="27432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0893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004893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1" y="1371601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A colliding with Sphere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915400" y="17526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752600"/>
                <a:ext cx="109209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91200" y="3276601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76601"/>
                <a:ext cx="258192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38800" y="3810001"/>
                <a:ext cx="28790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+(2)(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810001"/>
                <a:ext cx="2879058" cy="307777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629400" y="4343401"/>
                <a:ext cx="117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13=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343401"/>
                <a:ext cx="1177438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8458200" y="3429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8839200" y="35814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8458200" y="4038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8839200" y="3962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 and 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839200" y="2133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13=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0"/>
                <a:ext cx="1447800" cy="338554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806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 animBg="1"/>
      <p:bldP spid="56" grpId="0"/>
      <p:bldP spid="57" grpId="0" animBg="1"/>
      <p:bldP spid="58" grpId="0"/>
      <p:bldP spid="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743201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second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before, we need to calculate the velocity that the ball hits the ground with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we consider the first impact with the ground, then s = 0 at the second impact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34401" y="1600201"/>
                <a:ext cx="6455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600201"/>
                <a:ext cx="64556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534401" y="1905001"/>
                <a:ext cx="801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905001"/>
                <a:ext cx="80195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6996754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48401" y="2209801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38800" y="4648201"/>
                <a:ext cx="21148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(2.1)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+2(−9.8)(0)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648201"/>
                <a:ext cx="2114810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6200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8001000" y="4876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638800" y="5105401"/>
                <a:ext cx="9852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=4.41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05401"/>
                <a:ext cx="98527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15001" y="5562601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5562601"/>
                <a:ext cx="79784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8450726" y="2438401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7" name="Arc 46"/>
          <p:cNvSpPr/>
          <p:nvPr/>
        </p:nvSpPr>
        <p:spPr>
          <a:xfrm>
            <a:off x="6553200" y="5257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934200" y="53340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638801" y="4191001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191001"/>
                <a:ext cx="13403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76200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924800" y="4419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036185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9151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41" grpId="0"/>
      <p:bldP spid="42" grpId="0" animBg="1"/>
      <p:bldP spid="43" grpId="0"/>
      <p:bldP spid="44" grpId="0"/>
      <p:bldP spid="45" grpId="0"/>
      <p:bldP spid="46" grpId="0"/>
      <p:bldP spid="47" grpId="0" animBg="1"/>
      <p:bldP spid="61" grpId="0"/>
      <p:bldP spid="62" grpId="0"/>
      <p:bldP spid="63" grpId="0" animBg="1"/>
      <p:bldP spid="6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743200"/>
            <a:ext cx="487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second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Now we can calculate the rebound speed…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34401" y="1600201"/>
                <a:ext cx="6455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600201"/>
                <a:ext cx="64556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534401" y="1905001"/>
                <a:ext cx="8019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905001"/>
                <a:ext cx="80195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2209801"/>
                <a:ext cx="627736" cy="307777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6996754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48401" y="2209801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450726" y="2438401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15000" y="35814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581401"/>
                <a:ext cx="66005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62600" y="4191000"/>
                <a:ext cx="930448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0.5=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2.1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91000"/>
                <a:ext cx="930448" cy="460254"/>
              </a:xfrm>
              <a:prstGeom prst="rect">
                <a:avLst/>
              </a:prstGeom>
              <a:blipFill>
                <a:blip r:embed="rId10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86401" y="4876801"/>
                <a:ext cx="8972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1.05=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876801"/>
                <a:ext cx="89723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477000" y="3886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858000" y="3886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to find the rebound velocity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477000" y="4495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858000" y="4572000"/>
            <a:ext cx="1676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2.1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450726" y="2743201"/>
            <a:ext cx="2207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1.05ms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036185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497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 animBg="1"/>
      <p:bldP spid="40" grpId="0"/>
      <p:bldP spid="48" grpId="0" animBg="1"/>
      <p:bldP spid="49" grpId="0"/>
      <p:bldP spid="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743201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Height of the second bounce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Like the first time, set v = 0 at the height of the bounce and use the newly calculated rebound speed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8534400" y="1600201"/>
                <a:ext cx="6117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1600201"/>
                <a:ext cx="611706" cy="307777"/>
              </a:xfrm>
              <a:prstGeom prst="rect">
                <a:avLst/>
              </a:prstGeom>
              <a:blipFill>
                <a:blip r:embed="rId4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534401" y="1905001"/>
                <a:ext cx="9013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=1.05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1905001"/>
                <a:ext cx="90133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534401" y="2209801"/>
                <a:ext cx="66159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2209801"/>
                <a:ext cx="66159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0" y="1752601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6401" y="2057401"/>
                <a:ext cx="599587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6996754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48401" y="2209801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450726" y="2438401"/>
            <a:ext cx="2217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 speed: 2.1ms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50726" y="2743201"/>
            <a:ext cx="2207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Rebound speed: 1.05ms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8001000" y="2362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696200" y="2362201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943601" y="3810001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3810001"/>
                <a:ext cx="134036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867400" y="42672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(1.05)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+2(−9.8)</m:t>
                      </m:r>
                      <m:r>
                        <a:rPr lang="en-GB" sz="14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267201"/>
                <a:ext cx="2133600" cy="307777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19801" y="4724401"/>
                <a:ext cx="1728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0=1.1025−19.6</m:t>
                      </m:r>
                      <m:r>
                        <a:rPr lang="en-GB" sz="14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4724401"/>
                <a:ext cx="172880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15000" y="5181601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19.6</m:t>
                      </m:r>
                      <m:r>
                        <a:rPr lang="en-GB" sz="1400" i="1"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latin typeface="Cambria Math"/>
                        </a:rPr>
                        <m:t>=1.1025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181601"/>
                <a:ext cx="13716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19800" y="5638802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𝑠</m:t>
                      </m:r>
                      <m:r>
                        <a:rPr lang="en-GB" sz="1400" i="1">
                          <a:latin typeface="Cambria Math"/>
                        </a:rPr>
                        <m:t>=0.05625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638802"/>
                <a:ext cx="137160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7848600" y="3962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229600" y="40386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7848600" y="4419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7543800" y="4876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7543800" y="5334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8229600" y="449580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848600" y="49530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19.6s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924800" y="54102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19.6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056708" y="5332831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5.625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708" y="5332831"/>
                <a:ext cx="914400" cy="3048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036185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2322353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7166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41" grpId="0"/>
      <p:bldP spid="42" grpId="0"/>
      <p:bldP spid="43" grpId="0"/>
      <p:bldP spid="44" grpId="0"/>
      <p:bldP spid="45" grpId="0"/>
      <p:bldP spid="47" grpId="0"/>
      <p:bldP spid="51" grpId="0" animBg="1"/>
      <p:bldP spid="52" grpId="0"/>
      <p:bldP spid="53" grpId="0" animBg="1"/>
      <p:bldP spid="54" grpId="0" animBg="1"/>
      <p:bldP spid="55" grpId="0" animBg="1"/>
      <p:bldP spid="56" grpId="0"/>
      <p:bldP spid="57" grpId="0"/>
      <p:bldP spid="58" grpId="0"/>
      <p:bldP spid="6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743201"/>
            <a:ext cx="4876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Calculating the total distance travelled</a:t>
            </a:r>
          </a:p>
          <a:p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ball falls 90cm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then bounces up to 22.5cm, and falls down 22.5cm again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then bounces up to 5.625cm, and falls down 5.625cm again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This makes a sequence…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996754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48401" y="2209801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pic>
        <p:nvPicPr>
          <p:cNvPr id="34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2322353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Connector 34"/>
          <p:cNvCxnSpPr/>
          <p:nvPr/>
        </p:nvCxnSpPr>
        <p:spPr>
          <a:xfrm>
            <a:off x="8001000" y="2362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109610" y="2338001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0.05625m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86401" y="5334000"/>
                <a:ext cx="6582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90+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5334000"/>
                <a:ext cx="65825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19801" y="5334000"/>
                <a:ext cx="14419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22.5+22.5+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5334000"/>
                <a:ext cx="144193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315200" y="5334000"/>
                <a:ext cx="16581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5.625+5.625…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5334000"/>
                <a:ext cx="165814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86401" y="5791200"/>
                <a:ext cx="23349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90+2(22.5+5.625…)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5791200"/>
                <a:ext cx="2334935" cy="338554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036185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056708" y="5332831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5.625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708" y="5332831"/>
                <a:ext cx="914400" cy="3048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1602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8" grpId="0"/>
      <p:bldP spid="49" grpId="0"/>
      <p:bldP spid="6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1" y="1371600"/>
            <a:ext cx="3788979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tennis ball, which may be modelled as a particle, is dropped from rest at a height of 90cm onto a smooth horizontal plane. The coefficient of restitution between the ball and the plane is 0.5. Assume there is no air resistance and the ball falls freely under gravity at a right angle to the plane.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rebounds after the first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height to which the ball bounces after the second bounce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total distance travelled by the ball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pic>
        <p:nvPicPr>
          <p:cNvPr id="102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524001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6019800" y="1600200"/>
            <a:ext cx="0" cy="990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86400" y="1905001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0.9m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6996754" y="2079009"/>
            <a:ext cx="1" cy="5334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48401" y="2209801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0.225m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8001000" y="2362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10201" y="2819400"/>
                <a:ext cx="23349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90+2(22.5+5.625…)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2819400"/>
                <a:ext cx="2334935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410200" y="3200400"/>
            <a:ext cx="487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The part in the bracket forms a </a:t>
            </a:r>
            <a:r>
              <a:rPr lang="en-GB" sz="1400" b="1" dirty="0">
                <a:latin typeface="Comic Sans MS" pitchFamily="66" charset="0"/>
              </a:rPr>
              <a:t>geometric sequence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the formula for the sum to infinity of a geometric sequence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34001" y="4038601"/>
                <a:ext cx="1077859" cy="459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1−</m:t>
                          </m:r>
                          <m:r>
                            <a:rPr lang="en-GB" sz="1400" i="1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4038601"/>
                <a:ext cx="1077859" cy="459869"/>
              </a:xfrm>
              <a:prstGeom prst="rect">
                <a:avLst/>
              </a:prstGeom>
              <a:blipFill>
                <a:blip r:embed="rId5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339385" y="3962401"/>
                <a:ext cx="14103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𝐹𝑖𝑟𝑠𝑡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𝑡𝑒𝑟𝑚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385" y="3962401"/>
                <a:ext cx="1410322" cy="307777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48484" y="4267201"/>
                <a:ext cx="4343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𝑐𝑜𝑚𝑚𝑜𝑛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𝑟𝑎𝑡𝑖𝑜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𝑑𝑖𝑣𝑖𝑑𝑒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𝑡h𝑒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𝑠𝑒𝑐𝑜𝑛𝑑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𝑡𝑒𝑟𝑚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𝑏𝑦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𝑓𝑖𝑟𝑠𝑡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484" y="4267201"/>
                <a:ext cx="4343400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410200" y="4648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first term is 22.5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common ratio is 0.25 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1" y="5257801"/>
                <a:ext cx="1796581" cy="5651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90+2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22.5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1−0.25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5257801"/>
                <a:ext cx="1796581" cy="5651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10200" y="5943600"/>
                <a:ext cx="41390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𝑇h𝑒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𝑡𝑜𝑡𝑎𝑙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𝑑𝑖𝑠𝑡𝑎𝑛𝑐𝑒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𝑡𝑟𝑎𝑣𝑒𝑙𝑙𝑒𝑑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𝑤𝑖𝑙𝑙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𝑏𝑒</m:t>
                      </m:r>
                      <m:r>
                        <a:rPr lang="en-GB" sz="1600" i="1">
                          <a:latin typeface="Cambria Math"/>
                        </a:rPr>
                        <m:t> 150</m:t>
                      </m:r>
                      <m:r>
                        <a:rPr lang="en-GB" sz="1600" i="1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943600"/>
                <a:ext cx="4139018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162800" y="5410200"/>
                <a:ext cx="8283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 150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410200"/>
                <a:ext cx="828368" cy="338554"/>
              </a:xfrm>
              <a:prstGeom prst="rect">
                <a:avLst/>
              </a:prstGeom>
              <a:blipFill>
                <a:blip r:embed="rId10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>
            <a:off x="6172200" y="2631743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2322353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7109610" y="2338001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0.05625m</a:t>
            </a:r>
          </a:p>
        </p:txBody>
      </p:sp>
      <p:pic>
        <p:nvPicPr>
          <p:cNvPr id="48" name="Picture 2" descr="C:\Users\User\AppData\Local\Microsoft\Windows\Temporary Internet Files\Content.IE5\AGD05HJH\MC900312526[1].wmf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036185"/>
            <a:ext cx="192895" cy="19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5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6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56708" y="5332831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5.625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708" y="5332831"/>
                <a:ext cx="914400" cy="3048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22.5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834" y="4604657"/>
                <a:ext cx="914400" cy="30480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202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0" grpId="0"/>
      <p:bldP spid="33" grpId="0"/>
      <p:bldP spid="37" grpId="0"/>
      <p:bldP spid="38" grpId="0"/>
      <p:bldP spid="3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Q7-9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74644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89-91 and Challenge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11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7239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001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2057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752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752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75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752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438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15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09015" y="20574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3048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438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400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77000" y="2057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362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0603" y="2057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x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33320" y="27432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57320" y="27432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0893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004893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1" y="1371601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A colliding with Sphere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915400" y="17526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2=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1752600"/>
                <a:ext cx="109209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839200" y="2133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13=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0"/>
                <a:ext cx="14478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43600" y="3200400"/>
                <a:ext cx="10920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2=</m:t>
                      </m:r>
                      <m:r>
                        <a:rPr lang="en-GB" sz="1600" i="1">
                          <a:latin typeface="Cambria Math"/>
                        </a:rPr>
                        <m:t>𝑦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200400"/>
                <a:ext cx="1092094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867400" y="35814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13=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581400"/>
                <a:ext cx="14478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5486400" y="3200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486400" y="3581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248400" y="4191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15=3</m:t>
                      </m:r>
                      <m:r>
                        <a:rPr lang="en-GB" sz="16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191000"/>
                <a:ext cx="1219200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5486401" y="4191000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 + 2)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248400" y="46482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5=</m:t>
                      </m:r>
                      <m:r>
                        <a:rPr lang="en-GB" sz="16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648200"/>
                <a:ext cx="12192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248400" y="5105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3=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105400"/>
                <a:ext cx="12192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772400" y="3276601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Add them together to cancel the x terms</a:t>
            </a:r>
            <a:endParaRPr lang="en-GB" sz="16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620000" y="44196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7162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620000" y="48768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this to find x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>
            <a:off x="71628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486400" y="5638800"/>
            <a:ext cx="48006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After the first collision, sphere A is travelling at 3ms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, sphere B is travelling at 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sphere C is still travelling at 1ms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it has not been affected yet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513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3" grpId="0"/>
      <p:bldP spid="26" grpId="0"/>
      <p:bldP spid="35" grpId="0"/>
      <p:bldP spid="50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1" grpId="0"/>
      <p:bldP spid="72" grpId="0" animBg="1"/>
      <p:bldP spid="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1" y="1752601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B colliding with Sphere 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486400" y="1447801"/>
            <a:ext cx="372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New speeds: A =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B = 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C =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486400" y="2133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6400" y="2438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86400" y="2133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2133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010400" y="2133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534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0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715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239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8001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2438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924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02603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486400" y="3429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38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2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00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24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00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91427" y="24384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162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47816" y="24384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18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42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80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004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6400" y="4038600"/>
                <a:ext cx="1437638" cy="530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038600"/>
                <a:ext cx="1437638" cy="530466"/>
              </a:xfrm>
              <a:prstGeom prst="rect">
                <a:avLst/>
              </a:prstGeom>
              <a:blipFill>
                <a:blip r:embed="rId3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791200" y="34290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 – 1 = 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39001" y="34290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 – a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86401" y="4724401"/>
                <a:ext cx="972509" cy="499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724401"/>
                <a:ext cx="972509" cy="499945"/>
              </a:xfrm>
              <a:prstGeom prst="rect">
                <a:avLst/>
              </a:prstGeom>
              <a:blipFill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86401" y="5410201"/>
                <a:ext cx="9768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1=</m:t>
                      </m:r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5410201"/>
                <a:ext cx="97686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781800" y="4343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162800" y="44958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6781800" y="4953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162800" y="51054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839201" y="2133600"/>
                <a:ext cx="10918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1=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1" y="2133600"/>
                <a:ext cx="109183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1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2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524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5" grpId="0"/>
      <p:bldP spid="16" grpId="0"/>
      <p:bldP spid="21" grpId="0" animBg="1"/>
      <p:bldP spid="22" grpId="0" animBg="1"/>
      <p:bldP spid="23" grpId="0" animBg="1"/>
      <p:bldP spid="24" grpId="0" animBg="1"/>
      <p:bldP spid="26" grpId="0"/>
      <p:bldP spid="28" grpId="0"/>
      <p:bldP spid="30" grpId="0"/>
      <p:bldP spid="31" grpId="0"/>
      <p:bldP spid="32" grpId="0"/>
      <p:bldP spid="33" grpId="0"/>
      <p:bldP spid="35" grpId="0"/>
      <p:bldP spid="37" grpId="0"/>
      <p:bldP spid="38" grpId="0"/>
      <p:bldP spid="39" grpId="0"/>
      <p:bldP spid="42" grpId="0"/>
      <p:bldP spid="43" grpId="0"/>
      <p:bldP spid="44" grpId="0"/>
      <p:bldP spid="47" grpId="0"/>
      <p:bldP spid="48" grpId="0"/>
      <p:bldP spid="49" grpId="0" animBg="1"/>
      <p:bldP spid="50" grpId="0"/>
      <p:bldP spid="51" grpId="0" animBg="1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1" y="1752601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B colliding with Sphere 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486400" y="1447801"/>
            <a:ext cx="372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New speeds: A =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B = 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C =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486400" y="2133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6400" y="2438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86400" y="2133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2133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010400" y="2133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534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0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715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239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8001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2438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924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02603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486400" y="3429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38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2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00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24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00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91427" y="24384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162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47816" y="24384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18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42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80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004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839201" y="2133600"/>
                <a:ext cx="10918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1=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1" y="2133600"/>
                <a:ext cx="109183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638800" y="3657601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657601"/>
                <a:ext cx="258192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486401" y="4191001"/>
                <a:ext cx="28772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+(3)(</m:t>
                      </m:r>
                      <m:r>
                        <a:rPr lang="en-GB" sz="1400" i="1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191001"/>
                <a:ext cx="2877263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77001" y="4724401"/>
                <a:ext cx="12750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13=2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+3</m:t>
                      </m:r>
                      <m:r>
                        <a:rPr lang="en-GB" sz="14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1" y="4724401"/>
                <a:ext cx="127502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83058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8686800" y="39624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83058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686800" y="4343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 and 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763001" y="2590800"/>
                <a:ext cx="1433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13=2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2590800"/>
                <a:ext cx="143327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729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86401" y="1752601"/>
            <a:ext cx="295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Sphere B colliding with Sphere 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486400" y="1447801"/>
            <a:ext cx="3724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New speeds: A =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B = 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C =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486400" y="2133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6400" y="2438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86400" y="2133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2133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010400" y="2133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534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0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86400" y="2133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715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239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8001000" y="2819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2438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924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02603" y="24384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486400" y="3429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38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2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00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24800" y="2819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00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91427" y="2438401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162800" y="27432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47816" y="24384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18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42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80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004893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839201" y="2133600"/>
                <a:ext cx="10918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1=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1" y="2133600"/>
                <a:ext cx="109183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763001" y="2590800"/>
                <a:ext cx="1433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13=2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2590800"/>
                <a:ext cx="143327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43600" y="3581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1=</m:t>
                      </m:r>
                      <m:r>
                        <a:rPr lang="en-GB" sz="1600" i="1"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1143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867401" y="3962400"/>
                <a:ext cx="1433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13=2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3962400"/>
                <a:ext cx="143327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5562600" y="3581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562600" y="3962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067800" y="35814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2=2</m:t>
                      </m:r>
                      <m:r>
                        <a:rPr lang="en-GB" sz="1600" i="1"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latin typeface="Cambria Math"/>
                        </a:rPr>
                        <m:t>−2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7800" y="3581400"/>
                <a:ext cx="14478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8839200" y="3581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3)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15200" y="3505201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Multiply by 2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7239000" y="38100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791200" y="44958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13=2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latin typeface="Cambria Math"/>
                        </a:rPr>
                        <m:t>+3</m:t>
                      </m:r>
                      <m:r>
                        <a:rPr lang="en-GB" sz="16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495800"/>
                <a:ext cx="15240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867400" y="4876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2=2</m:t>
                      </m:r>
                      <m:r>
                        <a:rPr lang="en-GB" sz="1600" i="1">
                          <a:latin typeface="Cambria Math"/>
                        </a:rPr>
                        <m:t>𝑏</m:t>
                      </m:r>
                      <m:r>
                        <a:rPr lang="en-GB" sz="1600" i="1">
                          <a:latin typeface="Cambria Math"/>
                        </a:rPr>
                        <m:t>−2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87680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562600" y="4495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562600" y="4876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791200" y="533400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15=5</m:t>
                      </m:r>
                      <m:r>
                        <a:rPr lang="en-GB" sz="16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334000"/>
                <a:ext cx="10668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867400" y="57150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3=</m:t>
                      </m:r>
                      <m:r>
                        <a:rPr lang="en-GB" sz="16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715000"/>
                <a:ext cx="914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867400" y="60960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2=</m:t>
                      </m:r>
                      <m:r>
                        <a:rPr lang="en-GB" sz="16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6096000"/>
                <a:ext cx="9144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620000" y="4572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equations 2 and 3 together to cancel out the ‘a’ terms</a:t>
            </a:r>
          </a:p>
        </p:txBody>
      </p:sp>
      <p:sp>
        <p:nvSpPr>
          <p:cNvPr id="79" name="Arc 78"/>
          <p:cNvSpPr/>
          <p:nvPr/>
        </p:nvSpPr>
        <p:spPr>
          <a:xfrm>
            <a:off x="66294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6858000" y="54864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Arc 80"/>
          <p:cNvSpPr/>
          <p:nvPr/>
        </p:nvSpPr>
        <p:spPr>
          <a:xfrm>
            <a:off x="6629400" y="586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7010400" y="58674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this to find a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763000" y="5257801"/>
            <a:ext cx="1676400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final speed of B is 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the final speed of C is 3ms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endParaRPr lang="en-GB" sz="1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60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7" grpId="0"/>
      <p:bldP spid="68" grpId="0"/>
      <p:bldP spid="69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 animBg="1"/>
      <p:bldP spid="80" grpId="0"/>
      <p:bldP spid="81" grpId="0" animBg="1"/>
      <p:bldP spid="82" grpId="0"/>
      <p:bldP spid="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Three spheres A, B and C have masses 1kg, 2kg and 3kg respectively. They are moving along the same straight horizontal plane with A following B, which is following C. The initial velocities of A, B and C are 7ms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ABC. Sphere A collides with sphere B then sphere B collides with sphere C. The coefficient of restitution between A and B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between B and C is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4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velocities of the 3 spheres after both collisions have taken place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Explain how you know that there will be a further collision between A and B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Consider each collision separately, drawing diagrams each time.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72201" y="1676400"/>
            <a:ext cx="3453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Speeds after BOTH collisions: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 A = 3ms</a:t>
            </a:r>
            <a:r>
              <a:rPr lang="en-GB" baseline="30000" dirty="0">
                <a:latin typeface="Comic Sans MS" pitchFamily="66" charset="0"/>
              </a:rPr>
              <a:t>-1</a:t>
            </a:r>
            <a:r>
              <a:rPr lang="en-GB" dirty="0">
                <a:latin typeface="Comic Sans MS" pitchFamily="66" charset="0"/>
              </a:rPr>
              <a:t>, B = 2ms</a:t>
            </a:r>
            <a:r>
              <a:rPr lang="en-GB" baseline="30000" dirty="0">
                <a:latin typeface="Comic Sans MS" pitchFamily="66" charset="0"/>
              </a:rPr>
              <a:t>-1</a:t>
            </a:r>
            <a:r>
              <a:rPr lang="en-GB" dirty="0">
                <a:latin typeface="Comic Sans MS" pitchFamily="66" charset="0"/>
              </a:rPr>
              <a:t>, C = 3ms</a:t>
            </a:r>
            <a:r>
              <a:rPr lang="en-GB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91200" y="3200400"/>
            <a:ext cx="449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How do we know there will be a further collision between A and B?</a:t>
            </a:r>
          </a:p>
          <a:p>
            <a:pPr algn="ctr"/>
            <a:endParaRPr lang="en-GB" dirty="0">
              <a:latin typeface="Comic Sans MS" pitchFamily="66" charset="0"/>
            </a:endParaRPr>
          </a:p>
          <a:p>
            <a:pPr algn="ctr"/>
            <a:r>
              <a:rPr lang="en-GB" dirty="0">
                <a:latin typeface="Comic Sans MS" pitchFamily="66" charset="0"/>
                <a:sym typeface="Wingdings" pitchFamily="2" charset="2"/>
              </a:rPr>
              <a:t> A is travelling faster than B in the same direction, and with no resistances will eventually catch up!</a:t>
            </a:r>
            <a:endParaRPr lang="en-GB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161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23015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93786" y="190500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30513" y="19050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7816" y="1905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9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5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9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562600" y="3505200"/>
                <a:ext cx="1437638" cy="530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05200"/>
                <a:ext cx="1437638" cy="530466"/>
              </a:xfrm>
              <a:prstGeom prst="rect">
                <a:avLst/>
              </a:prstGeom>
              <a:blipFill>
                <a:blip r:embed="rId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610004" y="2895600"/>
            <a:ext cx="1188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 - - 2u = 3u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162801" y="28956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 – v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62600" y="4191000"/>
                <a:ext cx="1008674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𝑤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91000"/>
                <a:ext cx="1008674" cy="460254"/>
              </a:xfrm>
              <a:prstGeom prst="rect">
                <a:avLst/>
              </a:prstGeom>
              <a:blipFill>
                <a:blip r:embed="rId4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781800" y="3810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162800" y="39624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6781800" y="4419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162800" y="45720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3u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0200" y="4876801"/>
                <a:ext cx="1210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</a:rPr>
                        <m:t>𝑢𝑒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𝑤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76801"/>
                <a:ext cx="121065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1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2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653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5" grpId="0" animBg="1"/>
      <p:bldP spid="46" grpId="0"/>
      <p:bldP spid="47" grpId="0" animBg="1"/>
      <p:bldP spid="48" grpId="0"/>
      <p:bldP spid="49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021" y="1600200"/>
            <a:ext cx="3788979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relating to successive impacts involving three particles, or two particles and a smooth plane surface by considering each collision separately. You can also solve problems relating to successive bounces on a horizontal plane.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smooth sphere P of mass 3m is moving in a straight line with speed u on a smooth horizontal table. Another uniform smooth sphere Q of mass m and having the same radius as P, is moving with speed 2u in the opposite direction of P. P and Q collide directly, and their speeds after the collision are v and w respectively.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expressions for v and w in terms of u and e.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that, if the direction of motion of P is changed by the collision, then e &gt;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  <a:p>
            <a:pPr algn="ctr">
              <a:buAutoNum type="alphaLcParenR"/>
            </a:pPr>
            <a:endParaRPr lang="en-GB" sz="1400" baseline="-250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Follow the same process, just using algebra instead of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1964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4D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54864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70104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534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10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400" y="16002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15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477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39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001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23015" y="190500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24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93786" y="190500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endParaRPr lang="en-GB" sz="1400" baseline="-250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486400" y="2895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38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24800" y="22860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400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30513" y="1905001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62800" y="2209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47816" y="190500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49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3162" y="259080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5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89664" y="259080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1" y="1524000"/>
                <a:ext cx="135857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019800" y="3124201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124201"/>
                <a:ext cx="258192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10200" y="3657601"/>
                <a:ext cx="35401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(3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r>
                        <a:rPr lang="en-GB" sz="1400" i="1">
                          <a:latin typeface="Cambria Math"/>
                        </a:rPr>
                        <m:t>)(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)+(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r>
                        <a:rPr lang="en-GB" sz="1400" i="1">
                          <a:latin typeface="Cambria Math"/>
                        </a:rPr>
                        <m:t>)(−2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)=(3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r>
                        <a:rPr lang="en-GB" sz="1400" i="1">
                          <a:latin typeface="Cambria Math"/>
                        </a:rPr>
                        <m:t>)(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)+(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r>
                        <a:rPr lang="en-GB" sz="1400" i="1">
                          <a:latin typeface="Cambria Math"/>
                        </a:rPr>
                        <m:t>)(</m:t>
                      </m:r>
                      <m:r>
                        <a:rPr lang="en-GB" sz="1400" i="1">
                          <a:latin typeface="Cambria Math"/>
                        </a:rPr>
                        <m:t>𝑤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1"/>
                <a:ext cx="3540136" cy="307777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6001" y="4191001"/>
                <a:ext cx="22445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3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  <m:r>
                        <a:rPr lang="en-GB" sz="1400" i="1">
                          <a:latin typeface="Cambria Math"/>
                        </a:rPr>
                        <m:t>−2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𝑚𝑤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4191001"/>
                <a:ext cx="224452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781800" y="4724401"/>
                <a:ext cx="15735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𝑚𝑢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𝑚𝑤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724401"/>
                <a:ext cx="157350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934201" y="5257801"/>
                <a:ext cx="11214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𝑢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1" y="5257801"/>
                <a:ext cx="112146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8763000" y="3352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9144001" y="3421118"/>
            <a:ext cx="135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87630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8229600" y="4419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8229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/>
          <p:cNvCxnSpPr/>
          <p:nvPr/>
        </p:nvCxnSpPr>
        <p:spPr>
          <a:xfrm>
            <a:off x="7935311" y="4897821"/>
            <a:ext cx="1524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472857" y="4924097"/>
            <a:ext cx="1524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868511" y="4903076"/>
            <a:ext cx="1524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946932" y="1912883"/>
                <a:ext cx="1256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6932" y="1912883"/>
                <a:ext cx="125669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9186042" y="3957145"/>
            <a:ext cx="1056290" cy="31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628994" y="4456387"/>
            <a:ext cx="1282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639504" y="5034456"/>
            <a:ext cx="1282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m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186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7" grpId="0"/>
      <p:bldP spid="68" grpId="0"/>
      <p:bldP spid="69" grpId="0"/>
      <p:bldP spid="7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6360</Words>
  <Application>Microsoft Office PowerPoint</Application>
  <PresentationFormat>Widescreen</PresentationFormat>
  <Paragraphs>974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 collisions in one dimension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2019-08-26T06:33:33Z</dcterms:modified>
</cp:coreProperties>
</file>