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481" r:id="rId2"/>
    <p:sldId id="484" r:id="rId3"/>
    <p:sldId id="299" r:id="rId4"/>
    <p:sldId id="515" r:id="rId5"/>
    <p:sldId id="261" r:id="rId6"/>
    <p:sldId id="292" r:id="rId7"/>
    <p:sldId id="518" r:id="rId8"/>
    <p:sldId id="517" r:id="rId9"/>
    <p:sldId id="293" r:id="rId10"/>
    <p:sldId id="520" r:id="rId11"/>
    <p:sldId id="519" r:id="rId12"/>
    <p:sldId id="521" r:id="rId13"/>
    <p:sldId id="295" r:id="rId14"/>
    <p:sldId id="296" r:id="rId15"/>
    <p:sldId id="522" r:id="rId16"/>
    <p:sldId id="523" r:id="rId17"/>
    <p:sldId id="524" r:id="rId18"/>
    <p:sldId id="526" r:id="rId19"/>
    <p:sldId id="527" r:id="rId20"/>
    <p:sldId id="528" r:id="rId21"/>
    <p:sldId id="529" r:id="rId22"/>
    <p:sldId id="532" r:id="rId23"/>
    <p:sldId id="530" r:id="rId24"/>
    <p:sldId id="525" r:id="rId25"/>
    <p:sldId id="531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990" autoAdjust="0"/>
    <p:restoredTop sz="88534" autoAdjust="0"/>
  </p:normalViewPr>
  <p:slideViewPr>
    <p:cSldViewPr>
      <p:cViewPr varScale="1">
        <p:scale>
          <a:sx n="54" d="100"/>
          <a:sy n="54" d="100"/>
        </p:scale>
        <p:origin x="48" y="368"/>
      </p:cViewPr>
      <p:guideLst>
        <p:guide orient="horz" pos="2160"/>
        <p:guide pos="2880"/>
      </p:guideLst>
    </p:cSldViewPr>
  </p:slideViewPr>
  <p:notesTextViewPr>
    <p:cViewPr>
      <p:scale>
        <a:sx n="150" d="100"/>
        <a:sy n="15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E87F4A-DD11-41AF-8B76-F2E5B6202836}" type="datetimeFigureOut">
              <a:rPr lang="en-GB" smtClean="0"/>
              <a:pPr/>
              <a:t>31/08/2019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2F2399-CD51-4C4C-BC34-03B9F40F9CF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74507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C8B649-8F2A-4EEB-AFF1-64749DA986AF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02726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31/08/2019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16114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31/08/2019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33991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31/08/2019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22113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31/08/2019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51718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31/08/2019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25203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31/08/2019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6172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31/08/2019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00525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31/08/2019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89123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31/08/2019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3369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31/08/2019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71285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31/08/2019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64966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9AFE4D-3339-4F90-AB07-DAB31D79E32A}" type="datetimeFigureOut">
              <a:rPr lang="en-GB" smtClean="0"/>
              <a:pPr/>
              <a:t>31/08/2019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177B05-5D28-4021-9BD2-A7A72850B65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67452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55.png"/><Relationship Id="rId7" Type="http://schemas.openxmlformats.org/officeDocument/2006/relationships/image" Target="../media/image58.png"/><Relationship Id="rId12" Type="http://schemas.openxmlformats.org/officeDocument/2006/relationships/image" Target="../media/image62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11" Type="http://schemas.openxmlformats.org/officeDocument/2006/relationships/image" Target="../media/image61.png"/><Relationship Id="rId5" Type="http://schemas.openxmlformats.org/officeDocument/2006/relationships/image" Target="../media/image57.png"/><Relationship Id="rId10" Type="http://schemas.openxmlformats.org/officeDocument/2006/relationships/image" Target="../media/image60.png"/><Relationship Id="rId4" Type="http://schemas.openxmlformats.org/officeDocument/2006/relationships/image" Target="../media/image56.png"/><Relationship Id="rId9" Type="http://schemas.openxmlformats.org/officeDocument/2006/relationships/image" Target="../media/image5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3" Type="http://schemas.openxmlformats.org/officeDocument/2006/relationships/image" Target="../media/image64.png"/><Relationship Id="rId7" Type="http://schemas.openxmlformats.org/officeDocument/2006/relationships/image" Target="../media/image68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7.png"/><Relationship Id="rId5" Type="http://schemas.openxmlformats.org/officeDocument/2006/relationships/image" Target="../media/image66.png"/><Relationship Id="rId4" Type="http://schemas.openxmlformats.org/officeDocument/2006/relationships/image" Target="../media/image65.png"/><Relationship Id="rId9" Type="http://schemas.openxmlformats.org/officeDocument/2006/relationships/image" Target="../media/image7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3" Type="http://schemas.openxmlformats.org/officeDocument/2006/relationships/image" Target="../media/image22.png"/><Relationship Id="rId7" Type="http://schemas.openxmlformats.org/officeDocument/2006/relationships/image" Target="../media/image74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3.png"/><Relationship Id="rId5" Type="http://schemas.openxmlformats.org/officeDocument/2006/relationships/image" Target="../media/image72.png"/><Relationship Id="rId10" Type="http://schemas.openxmlformats.org/officeDocument/2006/relationships/image" Target="../media/image77.png"/><Relationship Id="rId4" Type="http://schemas.openxmlformats.org/officeDocument/2006/relationships/image" Target="../media/image71.png"/><Relationship Id="rId9" Type="http://schemas.openxmlformats.org/officeDocument/2006/relationships/image" Target="../media/image7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png"/><Relationship Id="rId13" Type="http://schemas.openxmlformats.org/officeDocument/2006/relationships/image" Target="../media/image88.png"/><Relationship Id="rId3" Type="http://schemas.openxmlformats.org/officeDocument/2006/relationships/image" Target="../media/image79.png"/><Relationship Id="rId7" Type="http://schemas.openxmlformats.org/officeDocument/2006/relationships/image" Target="../media/image83.png"/><Relationship Id="rId12" Type="http://schemas.openxmlformats.org/officeDocument/2006/relationships/image" Target="../media/image87.png"/><Relationship Id="rId17" Type="http://schemas.openxmlformats.org/officeDocument/2006/relationships/image" Target="../media/image92.png"/><Relationship Id="rId2" Type="http://schemas.openxmlformats.org/officeDocument/2006/relationships/image" Target="../media/image78.png"/><Relationship Id="rId16" Type="http://schemas.openxmlformats.org/officeDocument/2006/relationships/image" Target="../media/image9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2.png"/><Relationship Id="rId11" Type="http://schemas.openxmlformats.org/officeDocument/2006/relationships/image" Target="../media/image86.png"/><Relationship Id="rId5" Type="http://schemas.openxmlformats.org/officeDocument/2006/relationships/image" Target="../media/image81.png"/><Relationship Id="rId15" Type="http://schemas.openxmlformats.org/officeDocument/2006/relationships/image" Target="../media/image90.png"/><Relationship Id="rId10" Type="http://schemas.openxmlformats.org/officeDocument/2006/relationships/image" Target="../media/image22.png"/><Relationship Id="rId4" Type="http://schemas.openxmlformats.org/officeDocument/2006/relationships/image" Target="../media/image80.png"/><Relationship Id="rId9" Type="http://schemas.openxmlformats.org/officeDocument/2006/relationships/image" Target="../media/image85.png"/><Relationship Id="rId14" Type="http://schemas.openxmlformats.org/officeDocument/2006/relationships/image" Target="../media/image8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2.png"/><Relationship Id="rId13" Type="http://schemas.openxmlformats.org/officeDocument/2006/relationships/image" Target="../media/image22.png"/><Relationship Id="rId3" Type="http://schemas.openxmlformats.org/officeDocument/2006/relationships/image" Target="../media/image97.png"/><Relationship Id="rId7" Type="http://schemas.openxmlformats.org/officeDocument/2006/relationships/image" Target="../media/image101.png"/><Relationship Id="rId12" Type="http://schemas.openxmlformats.org/officeDocument/2006/relationships/image" Target="../media/image21.png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0.png"/><Relationship Id="rId11" Type="http://schemas.openxmlformats.org/officeDocument/2006/relationships/image" Target="../media/image105.png"/><Relationship Id="rId5" Type="http://schemas.openxmlformats.org/officeDocument/2006/relationships/image" Target="../media/image99.png"/><Relationship Id="rId15" Type="http://schemas.openxmlformats.org/officeDocument/2006/relationships/image" Target="../media/image107.png"/><Relationship Id="rId10" Type="http://schemas.openxmlformats.org/officeDocument/2006/relationships/image" Target="../media/image104.png"/><Relationship Id="rId4" Type="http://schemas.openxmlformats.org/officeDocument/2006/relationships/image" Target="../media/image98.png"/><Relationship Id="rId9" Type="http://schemas.openxmlformats.org/officeDocument/2006/relationships/image" Target="../media/image103.png"/><Relationship Id="rId14" Type="http://schemas.openxmlformats.org/officeDocument/2006/relationships/image" Target="../media/image10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png"/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1.png"/><Relationship Id="rId4" Type="http://schemas.openxmlformats.org/officeDocument/2006/relationships/image" Target="../media/image110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9.png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12" Type="http://schemas.microsoft.com/office/2007/relationships/hdphoto" Target="../media/hdphoto4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11" Type="http://schemas.openxmlformats.org/officeDocument/2006/relationships/image" Target="../media/image8.png"/><Relationship Id="rId5" Type="http://schemas.openxmlformats.org/officeDocument/2006/relationships/image" Target="../media/image5.png"/><Relationship Id="rId10" Type="http://schemas.microsoft.com/office/2007/relationships/hdphoto" Target="../media/hdphoto3.wdp"/><Relationship Id="rId4" Type="http://schemas.openxmlformats.org/officeDocument/2006/relationships/image" Target="../media/image4.png"/><Relationship Id="rId9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4.png"/><Relationship Id="rId4" Type="http://schemas.openxmlformats.org/officeDocument/2006/relationships/image" Target="../media/image113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0.png"/><Relationship Id="rId3" Type="http://schemas.openxmlformats.org/officeDocument/2006/relationships/image" Target="../media/image115.png"/><Relationship Id="rId7" Type="http://schemas.openxmlformats.org/officeDocument/2006/relationships/image" Target="../media/image119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8.png"/><Relationship Id="rId11" Type="http://schemas.openxmlformats.org/officeDocument/2006/relationships/image" Target="../media/image123.png"/><Relationship Id="rId5" Type="http://schemas.openxmlformats.org/officeDocument/2006/relationships/image" Target="../media/image117.png"/><Relationship Id="rId10" Type="http://schemas.openxmlformats.org/officeDocument/2006/relationships/image" Target="../media/image122.png"/><Relationship Id="rId4" Type="http://schemas.openxmlformats.org/officeDocument/2006/relationships/image" Target="../media/image116.png"/><Relationship Id="rId9" Type="http://schemas.openxmlformats.org/officeDocument/2006/relationships/image" Target="../media/image121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8.png"/><Relationship Id="rId13" Type="http://schemas.openxmlformats.org/officeDocument/2006/relationships/image" Target="../media/image132.png"/><Relationship Id="rId3" Type="http://schemas.openxmlformats.org/officeDocument/2006/relationships/image" Target="../media/image125.png"/><Relationship Id="rId7" Type="http://schemas.openxmlformats.org/officeDocument/2006/relationships/image" Target="../media/image127.png"/><Relationship Id="rId12" Type="http://schemas.openxmlformats.org/officeDocument/2006/relationships/image" Target="../media/image131.png"/><Relationship Id="rId2" Type="http://schemas.openxmlformats.org/officeDocument/2006/relationships/image" Target="../media/image1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2.png"/><Relationship Id="rId11" Type="http://schemas.openxmlformats.org/officeDocument/2006/relationships/image" Target="../media/image130.png"/><Relationship Id="rId5" Type="http://schemas.openxmlformats.org/officeDocument/2006/relationships/image" Target="../media/image81.png"/><Relationship Id="rId15" Type="http://schemas.openxmlformats.org/officeDocument/2006/relationships/image" Target="../media/image134.png"/><Relationship Id="rId10" Type="http://schemas.openxmlformats.org/officeDocument/2006/relationships/image" Target="../media/image91.png"/><Relationship Id="rId4" Type="http://schemas.openxmlformats.org/officeDocument/2006/relationships/image" Target="../media/image126.png"/><Relationship Id="rId9" Type="http://schemas.openxmlformats.org/officeDocument/2006/relationships/image" Target="../media/image129.png"/><Relationship Id="rId14" Type="http://schemas.openxmlformats.org/officeDocument/2006/relationships/image" Target="../media/image13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6.png"/><Relationship Id="rId2" Type="http://schemas.openxmlformats.org/officeDocument/2006/relationships/image" Target="../media/image13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7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10.png"/><Relationship Id="rId13" Type="http://schemas.openxmlformats.org/officeDocument/2006/relationships/image" Target="../media/image170.png"/><Relationship Id="rId18" Type="http://schemas.openxmlformats.org/officeDocument/2006/relationships/image" Target="../media/image28.png"/><Relationship Id="rId3" Type="http://schemas.openxmlformats.org/officeDocument/2006/relationships/image" Target="../media/image710.png"/><Relationship Id="rId21" Type="http://schemas.openxmlformats.org/officeDocument/2006/relationships/image" Target="../media/image250.png"/><Relationship Id="rId7" Type="http://schemas.openxmlformats.org/officeDocument/2006/relationships/image" Target="../media/image1110.png"/><Relationship Id="rId12" Type="http://schemas.openxmlformats.org/officeDocument/2006/relationships/image" Target="../media/image27.png"/><Relationship Id="rId17" Type="http://schemas.openxmlformats.org/officeDocument/2006/relationships/image" Target="../media/image210.png"/><Relationship Id="rId25" Type="http://schemas.openxmlformats.org/officeDocument/2006/relationships/image" Target="../media/image30.png"/><Relationship Id="rId2" Type="http://schemas.openxmlformats.org/officeDocument/2006/relationships/image" Target="../media/image610.png"/><Relationship Id="rId16" Type="http://schemas.openxmlformats.org/officeDocument/2006/relationships/image" Target="../media/image200.png"/><Relationship Id="rId20" Type="http://schemas.openxmlformats.org/officeDocument/2006/relationships/image" Target="../media/image2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10.png"/><Relationship Id="rId11" Type="http://schemas.openxmlformats.org/officeDocument/2006/relationships/image" Target="../media/image150.png"/><Relationship Id="rId24" Type="http://schemas.openxmlformats.org/officeDocument/2006/relationships/image" Target="../media/image280.png"/><Relationship Id="rId5" Type="http://schemas.openxmlformats.org/officeDocument/2006/relationships/image" Target="../media/image910.png"/><Relationship Id="rId15" Type="http://schemas.openxmlformats.org/officeDocument/2006/relationships/image" Target="../media/image190.png"/><Relationship Id="rId23" Type="http://schemas.openxmlformats.org/officeDocument/2006/relationships/image" Target="../media/image29.png"/><Relationship Id="rId10" Type="http://schemas.openxmlformats.org/officeDocument/2006/relationships/image" Target="../media/image140.png"/><Relationship Id="rId19" Type="http://schemas.openxmlformats.org/officeDocument/2006/relationships/image" Target="../media/image230.png"/><Relationship Id="rId4" Type="http://schemas.openxmlformats.org/officeDocument/2006/relationships/image" Target="../media/image810.png"/><Relationship Id="rId9" Type="http://schemas.openxmlformats.org/officeDocument/2006/relationships/image" Target="../media/image138.png"/><Relationship Id="rId14" Type="http://schemas.openxmlformats.org/officeDocument/2006/relationships/image" Target="../media/image180.png"/><Relationship Id="rId22" Type="http://schemas.openxmlformats.org/officeDocument/2006/relationships/image" Target="../media/image26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Relationship Id="rId9" Type="http://schemas.openxmlformats.org/officeDocument/2006/relationships/image" Target="../media/image3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0.png"/><Relationship Id="rId26" Type="http://schemas.openxmlformats.org/officeDocument/2006/relationships/image" Target="../media/image45.png"/><Relationship Id="rId3" Type="http://schemas.openxmlformats.org/officeDocument/2006/relationships/image" Target="../media/image300.png"/><Relationship Id="rId21" Type="http://schemas.openxmlformats.org/officeDocument/2006/relationships/image" Target="../media/image40.png"/><Relationship Id="rId7" Type="http://schemas.openxmlformats.org/officeDocument/2006/relationships/image" Target="../media/image340.png"/><Relationship Id="rId25" Type="http://schemas.openxmlformats.org/officeDocument/2006/relationships/image" Target="../media/image44.png"/><Relationship Id="rId33" Type="http://schemas.openxmlformats.org/officeDocument/2006/relationships/image" Target="../media/image53.png"/><Relationship Id="rId2" Type="http://schemas.openxmlformats.org/officeDocument/2006/relationships/image" Target="../media/image290.png"/><Relationship Id="rId20" Type="http://schemas.openxmlformats.org/officeDocument/2006/relationships/image" Target="../media/image390.png"/><Relationship Id="rId29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0.png"/><Relationship Id="rId11" Type="http://schemas.openxmlformats.org/officeDocument/2006/relationships/image" Target="../media/image380.png"/><Relationship Id="rId24" Type="http://schemas.openxmlformats.org/officeDocument/2006/relationships/image" Target="../media/image43.png"/><Relationship Id="rId32" Type="http://schemas.openxmlformats.org/officeDocument/2006/relationships/image" Target="../media/image52.png"/><Relationship Id="rId5" Type="http://schemas.openxmlformats.org/officeDocument/2006/relationships/image" Target="../media/image39.png"/><Relationship Id="rId23" Type="http://schemas.openxmlformats.org/officeDocument/2006/relationships/image" Target="../media/image42.png"/><Relationship Id="rId28" Type="http://schemas.openxmlformats.org/officeDocument/2006/relationships/image" Target="../media/image48.png"/><Relationship Id="rId10" Type="http://schemas.openxmlformats.org/officeDocument/2006/relationships/image" Target="../media/image370.png"/><Relationship Id="rId19" Type="http://schemas.openxmlformats.org/officeDocument/2006/relationships/image" Target="../media/image46.png"/><Relationship Id="rId31" Type="http://schemas.openxmlformats.org/officeDocument/2006/relationships/image" Target="../media/image51.png"/><Relationship Id="rId4" Type="http://schemas.openxmlformats.org/officeDocument/2006/relationships/image" Target="../media/image310.png"/><Relationship Id="rId9" Type="http://schemas.openxmlformats.org/officeDocument/2006/relationships/image" Target="../media/image360.png"/><Relationship Id="rId22" Type="http://schemas.openxmlformats.org/officeDocument/2006/relationships/image" Target="../media/image41.png"/><Relationship Id="rId27" Type="http://schemas.openxmlformats.org/officeDocument/2006/relationships/image" Target="../media/image47.png"/><Relationship Id="rId30" Type="http://schemas.openxmlformats.org/officeDocument/2006/relationships/image" Target="../media/image5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92D050"/>
                </a:solidFill>
              </a:rPr>
              <a:t>MechYr2 Chapter 4 :: </a:t>
            </a:r>
            <a:r>
              <a:rPr lang="en-GB" dirty="0"/>
              <a:t>Moments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79612" y="3645024"/>
            <a:ext cx="6984776" cy="1417712"/>
          </a:xfrm>
        </p:spPr>
        <p:txBody>
          <a:bodyPr>
            <a:normAutofit/>
          </a:bodyPr>
          <a:lstStyle/>
          <a:p>
            <a:r>
              <a:rPr lang="en-GB" sz="2800" dirty="0"/>
              <a:t>jfrost@tiffin.kingston.sch.uk</a:t>
            </a:r>
          </a:p>
          <a:p>
            <a:r>
              <a:rPr lang="en-GB" sz="2000" b="1" dirty="0"/>
              <a:t>www.drfrostmaths.com</a:t>
            </a:r>
            <a:br>
              <a:rPr lang="en-GB" sz="2000" b="1" dirty="0"/>
            </a:br>
            <a:r>
              <a:rPr lang="en-GB" sz="2000" b="1" dirty="0"/>
              <a:t>@DrFrostMaths</a:t>
            </a:r>
            <a:r>
              <a:rPr lang="en-GB" sz="2000" dirty="0"/>
              <a:t> 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1268760"/>
            <a:ext cx="9144000" cy="0"/>
          </a:xfrm>
          <a:prstGeom prst="line">
            <a:avLst/>
          </a:prstGeom>
          <a:ln w="762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 descr="E:\TiffinSchoolLogoSmall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212" y="111910"/>
            <a:ext cx="1008112" cy="1013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7504" y="6461720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Last modified: 30</a:t>
            </a:r>
            <a:r>
              <a:rPr lang="en-GB" baseline="30000" dirty="0"/>
              <a:t>th</a:t>
            </a:r>
            <a:r>
              <a:rPr lang="en-GB" dirty="0"/>
              <a:t> July 2018</a:t>
            </a:r>
          </a:p>
        </p:txBody>
      </p:sp>
    </p:spTree>
    <p:extLst>
      <p:ext uri="{BB962C8B-B14F-4D97-AF65-F5344CB8AC3E}">
        <p14:creationId xmlns:p14="http://schemas.microsoft.com/office/powerpoint/2010/main" val="29130178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92154B33-0B3A-4E4D-B2AA-34E24D80A11B}"/>
              </a:ext>
            </a:extLst>
          </p:cNvPr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>
              <a:extLst>
                <a:ext uri="{FF2B5EF4-FFF2-40B4-BE49-F238E27FC236}">
                  <a16:creationId xmlns:a16="http://schemas.microsoft.com/office/drawing/2014/main" id="{ADCAF6F6-2E8A-4EDE-A1C0-D701B4214141}"/>
                </a:ext>
              </a:extLst>
            </p:cNvPr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Angled examples</a:t>
              </a:r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55D3D0CA-20A9-49F9-9FA0-2A53B98919C5}"/>
                </a:ext>
              </a:extLst>
            </p:cNvPr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9DE5BA7-536D-4686-925C-1728B68155DA}"/>
                  </a:ext>
                </a:extLst>
              </p:cNvPr>
              <p:cNvSpPr txBox="1"/>
              <p:nvPr/>
            </p:nvSpPr>
            <p:spPr>
              <a:xfrm>
                <a:off x="251520" y="764704"/>
                <a:ext cx="6696744" cy="2308324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[Textbook] The diagram shows a set of forces acting on a light rod. Calculate the resultant moment about the point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GB" dirty="0"/>
                  <a:t>.</a:t>
                </a:r>
              </a:p>
              <a:p>
                <a:endParaRPr lang="en-GB" dirty="0"/>
              </a:p>
              <a:p>
                <a:endParaRPr lang="en-GB" dirty="0"/>
              </a:p>
              <a:p>
                <a:endParaRPr lang="en-GB" dirty="0"/>
              </a:p>
              <a:p>
                <a:endParaRPr lang="en-GB" dirty="0"/>
              </a:p>
              <a:p>
                <a:endParaRPr lang="en-GB" dirty="0"/>
              </a:p>
              <a:p>
                <a:endParaRPr lang="en-GB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9DE5BA7-536D-4686-925C-1728B68155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764704"/>
                <a:ext cx="6696744" cy="230832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248832A3-F15E-4849-97D6-19D0A9967F36}"/>
              </a:ext>
            </a:extLst>
          </p:cNvPr>
          <p:cNvCxnSpPr>
            <a:cxnSpLocks/>
          </p:cNvCxnSpPr>
          <p:nvPr/>
        </p:nvCxnSpPr>
        <p:spPr>
          <a:xfrm flipV="1">
            <a:off x="1587500" y="1647825"/>
            <a:ext cx="369888" cy="102552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CE72A211-5C03-4E8C-95BE-840DCE62AAD8}"/>
              </a:ext>
            </a:extLst>
          </p:cNvPr>
          <p:cNvCxnSpPr>
            <a:cxnSpLocks/>
          </p:cNvCxnSpPr>
          <p:nvPr/>
        </p:nvCxnSpPr>
        <p:spPr>
          <a:xfrm flipH="1" flipV="1">
            <a:off x="3852863" y="1866900"/>
            <a:ext cx="910282" cy="81389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Oval 8">
            <a:extLst>
              <a:ext uri="{FF2B5EF4-FFF2-40B4-BE49-F238E27FC236}">
                <a16:creationId xmlns:a16="http://schemas.microsoft.com/office/drawing/2014/main" id="{5022996F-5A3C-48F6-9397-FFD63D1420A7}"/>
              </a:ext>
            </a:extLst>
          </p:cNvPr>
          <p:cNvSpPr/>
          <p:nvPr/>
        </p:nvSpPr>
        <p:spPr>
          <a:xfrm>
            <a:off x="3590726" y="2658541"/>
            <a:ext cx="72005" cy="7200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911D223-95C6-4645-8876-27DB994DA1FA}"/>
              </a:ext>
            </a:extLst>
          </p:cNvPr>
          <p:cNvCxnSpPr>
            <a:cxnSpLocks/>
          </p:cNvCxnSpPr>
          <p:nvPr/>
        </p:nvCxnSpPr>
        <p:spPr>
          <a:xfrm>
            <a:off x="1892300" y="1949450"/>
            <a:ext cx="1689100" cy="730250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00345E7D-2FD7-4A59-A242-696F8252D76D}"/>
                  </a:ext>
                </a:extLst>
              </p:cNvPr>
              <p:cNvSpPr txBox="1"/>
              <p:nvPr/>
            </p:nvSpPr>
            <p:spPr>
              <a:xfrm>
                <a:off x="1738112" y="2334969"/>
                <a:ext cx="288032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80°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00345E7D-2FD7-4A59-A242-696F8252D7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8112" y="2334969"/>
                <a:ext cx="288032" cy="276999"/>
              </a:xfrm>
              <a:prstGeom prst="rect">
                <a:avLst/>
              </a:prstGeom>
              <a:blipFill>
                <a:blip r:embed="rId3"/>
                <a:stretch>
                  <a:fillRect r="-2978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BD6F6989-0EED-4D42-822A-30342B1C37F3}"/>
                  </a:ext>
                </a:extLst>
              </p:cNvPr>
              <p:cNvSpPr txBox="1"/>
              <p:nvPr/>
            </p:nvSpPr>
            <p:spPr>
              <a:xfrm>
                <a:off x="3961407" y="2660818"/>
                <a:ext cx="43095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3 </m:t>
                    </m:r>
                  </m:oMath>
                </a14:m>
                <a:r>
                  <a:rPr lang="en-GB" sz="1200" b="0" i="0" dirty="0">
                    <a:latin typeface="+mj-lt"/>
                  </a:rPr>
                  <a:t>m</a:t>
                </a:r>
                <a:endParaRPr lang="en-GB" sz="12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BD6F6989-0EED-4D42-822A-30342B1C37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1407" y="2660818"/>
                <a:ext cx="430958" cy="276999"/>
              </a:xfrm>
              <a:prstGeom prst="rect">
                <a:avLst/>
              </a:prstGeom>
              <a:blipFill>
                <a:blip r:embed="rId4"/>
                <a:stretch>
                  <a:fillRect b="-1521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35FFA118-EF49-4CA0-8CC6-C422EA45CB64}"/>
                  </a:ext>
                </a:extLst>
              </p:cNvPr>
              <p:cNvSpPr txBox="1"/>
              <p:nvPr/>
            </p:nvSpPr>
            <p:spPr>
              <a:xfrm>
                <a:off x="2621492" y="2685847"/>
                <a:ext cx="43095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3 </m:t>
                    </m:r>
                  </m:oMath>
                </a14:m>
                <a:r>
                  <a:rPr lang="en-GB" sz="1200" b="0" i="0" dirty="0">
                    <a:latin typeface="+mj-lt"/>
                  </a:rPr>
                  <a:t>m</a:t>
                </a:r>
                <a:endParaRPr lang="en-GB" sz="12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35FFA118-EF49-4CA0-8CC6-C422EA45CB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1492" y="2685847"/>
                <a:ext cx="430958" cy="276999"/>
              </a:xfrm>
              <a:prstGeom prst="rect">
                <a:avLst/>
              </a:prstGeom>
              <a:blipFill>
                <a:blip r:embed="rId5"/>
                <a:stretch>
                  <a:fillRect t="-2222" b="-177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1A4257B0-C0F1-48FF-A025-5848131AA166}"/>
                  </a:ext>
                </a:extLst>
              </p:cNvPr>
              <p:cNvSpPr txBox="1"/>
              <p:nvPr/>
            </p:nvSpPr>
            <p:spPr>
              <a:xfrm>
                <a:off x="1536378" y="1451456"/>
                <a:ext cx="43095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1A4257B0-C0F1-48FF-A025-5848131AA1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6378" y="1451456"/>
                <a:ext cx="430958" cy="27699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7ADA6C73-2D10-4294-B1E7-4E427AF5DB4D}"/>
                  </a:ext>
                </a:extLst>
              </p:cNvPr>
              <p:cNvSpPr txBox="1"/>
              <p:nvPr/>
            </p:nvSpPr>
            <p:spPr>
              <a:xfrm>
                <a:off x="3777834" y="1603826"/>
                <a:ext cx="43095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7ADA6C73-2D10-4294-B1E7-4E427AF5DB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7834" y="1603826"/>
                <a:ext cx="430958" cy="27699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F8C57517-A738-49BA-ADB3-77FBC21FC89A}"/>
                  </a:ext>
                </a:extLst>
              </p:cNvPr>
              <p:cNvSpPr txBox="1"/>
              <p:nvPr/>
            </p:nvSpPr>
            <p:spPr>
              <a:xfrm>
                <a:off x="3456595" y="2700083"/>
                <a:ext cx="43095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𝑃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F8C57517-A738-49BA-ADB3-77FBC21FC8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6595" y="2700083"/>
                <a:ext cx="430958" cy="27699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A61E64E4-607C-4866-9B75-5128BD3E57E3}"/>
              </a:ext>
            </a:extLst>
          </p:cNvPr>
          <p:cNvCxnSpPr/>
          <p:nvPr/>
        </p:nvCxnSpPr>
        <p:spPr>
          <a:xfrm>
            <a:off x="1581008" y="2685678"/>
            <a:ext cx="3191513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BB0D7ECD-2929-4E31-A7FD-3B3CEB0D6720}"/>
              </a:ext>
            </a:extLst>
          </p:cNvPr>
          <p:cNvCxnSpPr>
            <a:cxnSpLocks/>
          </p:cNvCxnSpPr>
          <p:nvPr/>
        </p:nvCxnSpPr>
        <p:spPr>
          <a:xfrm>
            <a:off x="2032000" y="2679701"/>
            <a:ext cx="0" cy="336549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2128582F-BA43-45CA-AD83-34A4EEEBA786}"/>
              </a:ext>
            </a:extLst>
          </p:cNvPr>
          <p:cNvSpPr/>
          <p:nvPr/>
        </p:nvSpPr>
        <p:spPr>
          <a:xfrm>
            <a:off x="1682750" y="2406650"/>
            <a:ext cx="190500" cy="279400"/>
          </a:xfrm>
          <a:custGeom>
            <a:avLst/>
            <a:gdLst>
              <a:gd name="connsiteX0" fmla="*/ 0 w 190500"/>
              <a:gd name="connsiteY0" fmla="*/ 0 h 279400"/>
              <a:gd name="connsiteX1" fmla="*/ 120650 w 190500"/>
              <a:gd name="connsiteY1" fmla="*/ 139700 h 279400"/>
              <a:gd name="connsiteX2" fmla="*/ 190500 w 190500"/>
              <a:gd name="connsiteY2" fmla="*/ 279400 h 279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0500" h="279400">
                <a:moveTo>
                  <a:pt x="0" y="0"/>
                </a:moveTo>
                <a:cubicBezTo>
                  <a:pt x="44450" y="46566"/>
                  <a:pt x="88900" y="93133"/>
                  <a:pt x="120650" y="139700"/>
                </a:cubicBezTo>
                <a:cubicBezTo>
                  <a:pt x="152400" y="186267"/>
                  <a:pt x="171450" y="232833"/>
                  <a:pt x="190500" y="279400"/>
                </a:cubicBez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B7C76A4B-F90E-4893-B018-F767028DDA1D}"/>
              </a:ext>
            </a:extLst>
          </p:cNvPr>
          <p:cNvSpPr/>
          <p:nvPr/>
        </p:nvSpPr>
        <p:spPr>
          <a:xfrm>
            <a:off x="4406900" y="2419350"/>
            <a:ext cx="69850" cy="266700"/>
          </a:xfrm>
          <a:custGeom>
            <a:avLst/>
            <a:gdLst>
              <a:gd name="connsiteX0" fmla="*/ 69850 w 69850"/>
              <a:gd name="connsiteY0" fmla="*/ 0 h 266700"/>
              <a:gd name="connsiteX1" fmla="*/ 12700 w 69850"/>
              <a:gd name="connsiteY1" fmla="*/ 133350 h 266700"/>
              <a:gd name="connsiteX2" fmla="*/ 0 w 69850"/>
              <a:gd name="connsiteY2" fmla="*/ 266700 h 266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9850" h="266700">
                <a:moveTo>
                  <a:pt x="69850" y="0"/>
                </a:moveTo>
                <a:cubicBezTo>
                  <a:pt x="47096" y="44450"/>
                  <a:pt x="24342" y="88900"/>
                  <a:pt x="12700" y="133350"/>
                </a:cubicBezTo>
                <a:cubicBezTo>
                  <a:pt x="1058" y="177800"/>
                  <a:pt x="529" y="222250"/>
                  <a:pt x="0" y="266700"/>
                </a:cubicBez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93109BFC-72A8-4858-97CC-79E1B8D86475}"/>
                  </a:ext>
                </a:extLst>
              </p:cNvPr>
              <p:cNvSpPr txBox="1"/>
              <p:nvPr/>
            </p:nvSpPr>
            <p:spPr>
              <a:xfrm>
                <a:off x="4091050" y="2370219"/>
                <a:ext cx="288032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40°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93109BFC-72A8-4858-97CC-79E1B8D864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1050" y="2370219"/>
                <a:ext cx="288032" cy="276999"/>
              </a:xfrm>
              <a:prstGeom prst="rect">
                <a:avLst/>
              </a:prstGeom>
              <a:blipFill>
                <a:blip r:embed="rId9"/>
                <a:stretch>
                  <a:fillRect r="-2978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25B80F00-F36E-4A2C-A0CA-392738C1B5C0}"/>
                  </a:ext>
                </a:extLst>
              </p:cNvPr>
              <p:cNvSpPr txBox="1"/>
              <p:nvPr/>
            </p:nvSpPr>
            <p:spPr>
              <a:xfrm>
                <a:off x="1584967" y="2703141"/>
                <a:ext cx="43095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1 </m:t>
                    </m:r>
                  </m:oMath>
                </a14:m>
                <a:r>
                  <a:rPr lang="en-GB" sz="1200" b="0" i="0" dirty="0">
                    <a:latin typeface="+mj-lt"/>
                  </a:rPr>
                  <a:t>m</a:t>
                </a:r>
                <a:endParaRPr lang="en-GB" sz="1200" dirty="0"/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25B80F00-F36E-4A2C-A0CA-392738C1B5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4967" y="2703141"/>
                <a:ext cx="430958" cy="276999"/>
              </a:xfrm>
              <a:prstGeom prst="rect">
                <a:avLst/>
              </a:prstGeom>
              <a:blipFill>
                <a:blip r:embed="rId10"/>
                <a:stretch>
                  <a:fillRect b="-1521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7749689E-A539-471D-9DE4-905157C5C212}"/>
              </a:ext>
            </a:extLst>
          </p:cNvPr>
          <p:cNvCxnSpPr>
            <a:cxnSpLocks/>
          </p:cNvCxnSpPr>
          <p:nvPr/>
        </p:nvCxnSpPr>
        <p:spPr>
          <a:xfrm flipH="1">
            <a:off x="3632200" y="2133600"/>
            <a:ext cx="495300" cy="565150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A47830CE-9E83-4016-A23D-C1CB11965051}"/>
              </a:ext>
            </a:extLst>
          </p:cNvPr>
          <p:cNvCxnSpPr>
            <a:cxnSpLocks/>
          </p:cNvCxnSpPr>
          <p:nvPr/>
        </p:nvCxnSpPr>
        <p:spPr>
          <a:xfrm>
            <a:off x="1804988" y="2071688"/>
            <a:ext cx="161925" cy="762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AE67D075-4679-4279-80C8-86D56B86AC91}"/>
              </a:ext>
            </a:extLst>
          </p:cNvPr>
          <p:cNvCxnSpPr>
            <a:cxnSpLocks/>
          </p:cNvCxnSpPr>
          <p:nvPr/>
        </p:nvCxnSpPr>
        <p:spPr>
          <a:xfrm flipV="1">
            <a:off x="1962150" y="2009775"/>
            <a:ext cx="59531" cy="13573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BEC6784E-D340-4902-A952-346FE94E66E3}"/>
              </a:ext>
            </a:extLst>
          </p:cNvPr>
          <p:cNvCxnSpPr>
            <a:cxnSpLocks/>
          </p:cNvCxnSpPr>
          <p:nvPr/>
        </p:nvCxnSpPr>
        <p:spPr>
          <a:xfrm>
            <a:off x="4032250" y="2235008"/>
            <a:ext cx="106363" cy="9385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2BC9349C-15CB-4D13-9CB8-A0059831DCAC}"/>
              </a:ext>
            </a:extLst>
          </p:cNvPr>
          <p:cNvCxnSpPr>
            <a:cxnSpLocks/>
          </p:cNvCxnSpPr>
          <p:nvPr/>
        </p:nvCxnSpPr>
        <p:spPr>
          <a:xfrm flipV="1">
            <a:off x="4138613" y="2216944"/>
            <a:ext cx="95250" cy="10715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0" name="TextBox 49">
            <a:extLst>
              <a:ext uri="{FF2B5EF4-FFF2-40B4-BE49-F238E27FC236}">
                <a16:creationId xmlns:a16="http://schemas.microsoft.com/office/drawing/2014/main" id="{2F0BC3C1-5491-4908-A8B2-914E0999F855}"/>
              </a:ext>
            </a:extLst>
          </p:cNvPr>
          <p:cNvSpPr txBox="1"/>
          <p:nvPr/>
        </p:nvSpPr>
        <p:spPr>
          <a:xfrm>
            <a:off x="5424740" y="1849425"/>
            <a:ext cx="2304802" cy="52322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400" b="1" dirty="0"/>
              <a:t>Always</a:t>
            </a:r>
            <a:r>
              <a:rPr lang="en-GB" sz="1400" dirty="0"/>
              <a:t> start by drawing in perpendicular distances.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913A7939-6E1B-424E-906A-D57D7D4E59EB}"/>
                  </a:ext>
                </a:extLst>
              </p:cNvPr>
              <p:cNvSpPr txBox="1"/>
              <p:nvPr/>
            </p:nvSpPr>
            <p:spPr>
              <a:xfrm>
                <a:off x="482600" y="3429000"/>
                <a:ext cx="5097511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Moments anticlockwise:</a:t>
                </a:r>
              </a:p>
              <a:p>
                <a14:m>
                  <m:oMath xmlns:m="http://schemas.openxmlformats.org/officeDocument/2006/math"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6×3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4×3</m:t>
                        </m:r>
                        <m:func>
                          <m:func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GB" b="0" i="0" smtClean="0">
                                <a:latin typeface="Cambria Math" panose="02040503050406030204" pitchFamily="18" charset="0"/>
                              </a:rPr>
                              <m:t>sin</m:t>
                            </m:r>
                          </m:fName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40°</m:t>
                            </m:r>
                          </m:e>
                        </m:func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5×4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𝑠𝑖𝑛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80°</m:t>
                        </m:r>
                      </m:e>
                    </m:d>
                  </m:oMath>
                </a14:m>
                <a:r>
                  <a:rPr lang="en-GB" b="0" dirty="0"/>
                  <a:t> </a:t>
                </a:r>
                <a:br>
                  <a:rPr lang="en-GB" b="0" dirty="0"/>
                </a:b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=6.02 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𝑁𝑚</m:t>
                    </m:r>
                  </m:oMath>
                </a14:m>
                <a:r>
                  <a:rPr lang="en-GB" dirty="0"/>
                  <a:t> anticlockwise</a:t>
                </a:r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913A7939-6E1B-424E-906A-D57D7D4E59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600" y="3429000"/>
                <a:ext cx="5097511" cy="923330"/>
              </a:xfrm>
              <a:prstGeom prst="rect">
                <a:avLst/>
              </a:prstGeom>
              <a:blipFill>
                <a:blip r:embed="rId11"/>
                <a:stretch>
                  <a:fillRect l="-957" t="-3974" b="-927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8D89AAC3-B361-4241-9D2F-3D6A848383B5}"/>
                  </a:ext>
                </a:extLst>
              </p:cNvPr>
              <p:cNvSpPr txBox="1"/>
              <p:nvPr/>
            </p:nvSpPr>
            <p:spPr>
              <a:xfrm>
                <a:off x="2007426" y="2808357"/>
                <a:ext cx="43095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6</m:t>
                      </m:r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8D89AAC3-B361-4241-9D2F-3D6A848383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7426" y="2808357"/>
                <a:ext cx="430958" cy="276999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Rectangle 52">
            <a:extLst>
              <a:ext uri="{FF2B5EF4-FFF2-40B4-BE49-F238E27FC236}">
                <a16:creationId xmlns:a16="http://schemas.microsoft.com/office/drawing/2014/main" id="{33177EFD-52D4-4A4A-B218-3DE3BE3B6C58}"/>
              </a:ext>
            </a:extLst>
          </p:cNvPr>
          <p:cNvSpPr/>
          <p:nvPr/>
        </p:nvSpPr>
        <p:spPr>
          <a:xfrm>
            <a:off x="5264720" y="2573868"/>
            <a:ext cx="2797240" cy="68749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Click to </a:t>
            </a:r>
            <a:r>
              <a:rPr lang="en-GB" dirty="0" err="1"/>
              <a:t>Fro</a:t>
            </a:r>
            <a:r>
              <a:rPr lang="en-GB" dirty="0"/>
              <a:t>-sketch perpendicular distances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6423D5FD-5956-4F65-8E93-696F5C3960E3}"/>
              </a:ext>
            </a:extLst>
          </p:cNvPr>
          <p:cNvSpPr/>
          <p:nvPr/>
        </p:nvSpPr>
        <p:spPr>
          <a:xfrm>
            <a:off x="535832" y="3511545"/>
            <a:ext cx="4551944" cy="86789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459294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</p:childTnLst>
        </p:cTn>
      </p:par>
    </p:tnLst>
    <p:bldLst>
      <p:bldP spid="5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5DDF3003-3EF1-462E-A57B-BA9224825CB6}"/>
              </a:ext>
            </a:extLst>
          </p:cNvPr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4" name="TextBox 32">
              <a:extLst>
                <a:ext uri="{FF2B5EF4-FFF2-40B4-BE49-F238E27FC236}">
                  <a16:creationId xmlns:a16="http://schemas.microsoft.com/office/drawing/2014/main" id="{83D7B95E-3572-421A-A373-B8C22DE36356}"/>
                </a:ext>
              </a:extLst>
            </p:cNvPr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Test Your Understanding</a:t>
              </a:r>
            </a:p>
          </p:txBody>
        </p: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9D975235-F1E1-4D9A-800E-E973F6AD1D00}"/>
                </a:ext>
              </a:extLst>
            </p:cNvPr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93D1EC9-D6A5-4907-A947-0AFBFCC0CA05}"/>
                  </a:ext>
                </a:extLst>
              </p:cNvPr>
              <p:cNvSpPr txBox="1"/>
              <p:nvPr/>
            </p:nvSpPr>
            <p:spPr>
              <a:xfrm>
                <a:off x="251520" y="764704"/>
                <a:ext cx="6696744" cy="2308324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[Textbook] The diagram shows two forces acting on a lamina.</a:t>
                </a:r>
              </a:p>
              <a:p>
                <a:r>
                  <a:rPr lang="en-GB" dirty="0"/>
                  <a:t>Calculate the resultant moment about the point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GB" dirty="0"/>
                  <a:t>.</a:t>
                </a:r>
              </a:p>
              <a:p>
                <a:endParaRPr lang="en-GB" dirty="0"/>
              </a:p>
              <a:p>
                <a:endParaRPr lang="en-GB" dirty="0"/>
              </a:p>
              <a:p>
                <a:endParaRPr lang="en-GB" dirty="0"/>
              </a:p>
              <a:p>
                <a:endParaRPr lang="en-GB" dirty="0"/>
              </a:p>
              <a:p>
                <a:endParaRPr lang="en-GB" dirty="0"/>
              </a:p>
              <a:p>
                <a:endParaRPr lang="en-GB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93D1EC9-D6A5-4907-A947-0AFBFCC0CA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764704"/>
                <a:ext cx="6696744" cy="230832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FC2694B6-74C3-4AA9-ACEE-47F4A391FD9E}"/>
              </a:ext>
            </a:extLst>
          </p:cNvPr>
          <p:cNvCxnSpPr>
            <a:cxnSpLocks/>
          </p:cNvCxnSpPr>
          <p:nvPr/>
        </p:nvCxnSpPr>
        <p:spPr>
          <a:xfrm flipV="1">
            <a:off x="1317072" y="1426128"/>
            <a:ext cx="1468073" cy="939569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82EB997-A315-4A58-8BCF-FA59BFADCF81}"/>
              </a:ext>
            </a:extLst>
          </p:cNvPr>
          <p:cNvCxnSpPr>
            <a:cxnSpLocks/>
          </p:cNvCxnSpPr>
          <p:nvPr/>
        </p:nvCxnSpPr>
        <p:spPr>
          <a:xfrm flipV="1">
            <a:off x="1333850" y="2105637"/>
            <a:ext cx="1434517" cy="243280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53D155DD-66D2-436B-B99A-71627282004D}"/>
              </a:ext>
            </a:extLst>
          </p:cNvPr>
          <p:cNvCxnSpPr>
            <a:cxnSpLocks/>
          </p:cNvCxnSpPr>
          <p:nvPr/>
        </p:nvCxnSpPr>
        <p:spPr>
          <a:xfrm>
            <a:off x="1333850" y="2348917"/>
            <a:ext cx="1291904" cy="49495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EA23BB3C-29BC-4C0D-9758-E222BD31EBC0}"/>
              </a:ext>
            </a:extLst>
          </p:cNvPr>
          <p:cNvSpPr/>
          <p:nvPr/>
        </p:nvSpPr>
        <p:spPr>
          <a:xfrm>
            <a:off x="1814512" y="2044065"/>
            <a:ext cx="114300" cy="205740"/>
          </a:xfrm>
          <a:custGeom>
            <a:avLst/>
            <a:gdLst>
              <a:gd name="connsiteX0" fmla="*/ 0 w 114300"/>
              <a:gd name="connsiteY0" fmla="*/ 0 h 205740"/>
              <a:gd name="connsiteX1" fmla="*/ 83820 w 114300"/>
              <a:gd name="connsiteY1" fmla="*/ 91440 h 205740"/>
              <a:gd name="connsiteX2" fmla="*/ 114300 w 114300"/>
              <a:gd name="connsiteY2" fmla="*/ 205740 h 205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4300" h="205740">
                <a:moveTo>
                  <a:pt x="0" y="0"/>
                </a:moveTo>
                <a:cubicBezTo>
                  <a:pt x="32385" y="28575"/>
                  <a:pt x="64770" y="57150"/>
                  <a:pt x="83820" y="91440"/>
                </a:cubicBezTo>
                <a:cubicBezTo>
                  <a:pt x="102870" y="125730"/>
                  <a:pt x="108585" y="165735"/>
                  <a:pt x="114300" y="205740"/>
                </a:cubicBez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2D48C1FA-AA23-4EED-BC6F-45F120FDFCDD}"/>
              </a:ext>
            </a:extLst>
          </p:cNvPr>
          <p:cNvSpPr/>
          <p:nvPr/>
        </p:nvSpPr>
        <p:spPr>
          <a:xfrm>
            <a:off x="1973580" y="2240280"/>
            <a:ext cx="47071" cy="350520"/>
          </a:xfrm>
          <a:custGeom>
            <a:avLst/>
            <a:gdLst>
              <a:gd name="connsiteX0" fmla="*/ 30480 w 47071"/>
              <a:gd name="connsiteY0" fmla="*/ 0 h 350520"/>
              <a:gd name="connsiteX1" fmla="*/ 45720 w 47071"/>
              <a:gd name="connsiteY1" fmla="*/ 220980 h 350520"/>
              <a:gd name="connsiteX2" fmla="*/ 0 w 47071"/>
              <a:gd name="connsiteY2" fmla="*/ 350520 h 350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7071" h="350520">
                <a:moveTo>
                  <a:pt x="30480" y="0"/>
                </a:moveTo>
                <a:cubicBezTo>
                  <a:pt x="40640" y="81280"/>
                  <a:pt x="50800" y="162560"/>
                  <a:pt x="45720" y="220980"/>
                </a:cubicBezTo>
                <a:cubicBezTo>
                  <a:pt x="40640" y="279400"/>
                  <a:pt x="20320" y="314960"/>
                  <a:pt x="0" y="350520"/>
                </a:cubicBez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B443FB2C-D141-4BC3-A477-CDFDC6A72E8F}"/>
                  </a:ext>
                </a:extLst>
              </p:cNvPr>
              <p:cNvSpPr txBox="1"/>
              <p:nvPr/>
            </p:nvSpPr>
            <p:spPr>
              <a:xfrm>
                <a:off x="1581212" y="2060656"/>
                <a:ext cx="288032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25°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B443FB2C-D141-4BC3-A477-CDFDC6A72E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1212" y="2060656"/>
                <a:ext cx="288032" cy="276999"/>
              </a:xfrm>
              <a:prstGeom prst="rect">
                <a:avLst/>
              </a:prstGeom>
              <a:blipFill>
                <a:blip r:embed="rId3"/>
                <a:stretch>
                  <a:fillRect r="-291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DFE302E9-520C-4BD6-BCF6-C73A7BB3F773}"/>
                  </a:ext>
                </a:extLst>
              </p:cNvPr>
              <p:cNvSpPr txBox="1"/>
              <p:nvPr/>
            </p:nvSpPr>
            <p:spPr>
              <a:xfrm>
                <a:off x="1625640" y="2266166"/>
                <a:ext cx="288032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35°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DFE302E9-520C-4BD6-BCF6-C73A7BB3F7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5640" y="2266166"/>
                <a:ext cx="288032" cy="276999"/>
              </a:xfrm>
              <a:prstGeom prst="rect">
                <a:avLst/>
              </a:prstGeom>
              <a:blipFill>
                <a:blip r:embed="rId4"/>
                <a:stretch>
                  <a:fillRect r="-2978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12B627AF-214E-4996-8775-3088B9862F4E}"/>
                  </a:ext>
                </a:extLst>
              </p:cNvPr>
              <p:cNvSpPr txBox="1"/>
              <p:nvPr/>
            </p:nvSpPr>
            <p:spPr>
              <a:xfrm>
                <a:off x="2041153" y="1951438"/>
                <a:ext cx="471577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8</m:t>
                    </m:r>
                  </m:oMath>
                </a14:m>
                <a:r>
                  <a:rPr lang="en-GB" sz="700" b="0" i="0" dirty="0">
                    <a:latin typeface="+mj-lt"/>
                  </a:rPr>
                  <a:t> </a:t>
                </a:r>
                <a:r>
                  <a:rPr lang="en-GB" sz="1200" b="0" i="0" dirty="0">
                    <a:latin typeface="+mj-lt"/>
                  </a:rPr>
                  <a:t>m</a:t>
                </a:r>
                <a:endParaRPr lang="en-GB" sz="1200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12B627AF-214E-4996-8775-3088B9862F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1153" y="1951438"/>
                <a:ext cx="471577" cy="276999"/>
              </a:xfrm>
              <a:prstGeom prst="rect">
                <a:avLst/>
              </a:prstGeom>
              <a:blipFill>
                <a:blip r:embed="rId5"/>
                <a:stretch>
                  <a:fillRect b="-1521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8EACCE1E-9629-4A1F-A29B-943BB73FF7E0}"/>
                  </a:ext>
                </a:extLst>
              </p:cNvPr>
              <p:cNvSpPr txBox="1"/>
              <p:nvPr/>
            </p:nvSpPr>
            <p:spPr>
              <a:xfrm>
                <a:off x="2731804" y="1345768"/>
                <a:ext cx="445735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7</m:t>
                    </m:r>
                  </m:oMath>
                </a14:m>
                <a:r>
                  <a:rPr lang="en-GB" sz="600" b="0" i="0" dirty="0">
                    <a:latin typeface="+mj-lt"/>
                  </a:rPr>
                  <a:t> </a:t>
                </a:r>
                <a:r>
                  <a:rPr lang="en-GB" sz="1200" b="0" i="0" dirty="0">
                    <a:latin typeface="+mj-lt"/>
                  </a:rPr>
                  <a:t>N</a:t>
                </a:r>
                <a:endParaRPr lang="en-GB" sz="1200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8EACCE1E-9629-4A1F-A29B-943BB73FF7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1804" y="1345768"/>
                <a:ext cx="445735" cy="276999"/>
              </a:xfrm>
              <a:prstGeom prst="rect">
                <a:avLst/>
              </a:prstGeom>
              <a:blipFill>
                <a:blip r:embed="rId6"/>
                <a:stretch>
                  <a:fillRect t="-2222" b="-177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41B43E4E-C89E-4927-B5BD-D6E0ED8F4050}"/>
                  </a:ext>
                </a:extLst>
              </p:cNvPr>
              <p:cNvSpPr txBox="1"/>
              <p:nvPr/>
            </p:nvSpPr>
            <p:spPr>
              <a:xfrm>
                <a:off x="2607980" y="2677970"/>
                <a:ext cx="445735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en-GB" sz="600" b="0" i="0" dirty="0">
                    <a:latin typeface="+mj-lt"/>
                  </a:rPr>
                  <a:t> </a:t>
                </a:r>
                <a:r>
                  <a:rPr lang="en-GB" sz="1200" b="0" i="0" dirty="0">
                    <a:latin typeface="+mj-lt"/>
                  </a:rPr>
                  <a:t>N</a:t>
                </a:r>
                <a:endParaRPr lang="en-GB" sz="1200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41B43E4E-C89E-4927-B5BD-D6E0ED8F40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7980" y="2677970"/>
                <a:ext cx="445735" cy="276999"/>
              </a:xfrm>
              <a:prstGeom prst="rect">
                <a:avLst/>
              </a:prstGeom>
              <a:blipFill>
                <a:blip r:embed="rId7"/>
                <a:stretch>
                  <a:fillRect b="-1521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6B2CA735-A371-43A2-A61B-1B2027B8CDA9}"/>
                  </a:ext>
                </a:extLst>
              </p:cNvPr>
              <p:cNvSpPr txBox="1"/>
              <p:nvPr/>
            </p:nvSpPr>
            <p:spPr>
              <a:xfrm>
                <a:off x="2658589" y="1976712"/>
                <a:ext cx="445735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𝑃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6B2CA735-A371-43A2-A61B-1B2027B8CD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8589" y="1976712"/>
                <a:ext cx="445735" cy="27699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Rectangle 27">
            <a:extLst>
              <a:ext uri="{FF2B5EF4-FFF2-40B4-BE49-F238E27FC236}">
                <a16:creationId xmlns:a16="http://schemas.microsoft.com/office/drawing/2014/main" id="{0400EF64-35A1-403F-8AA8-8107F98DAECA}"/>
              </a:ext>
            </a:extLst>
          </p:cNvPr>
          <p:cNvSpPr/>
          <p:nvPr/>
        </p:nvSpPr>
        <p:spPr>
          <a:xfrm>
            <a:off x="4799900" y="2200488"/>
            <a:ext cx="2797240" cy="68749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Click to </a:t>
            </a:r>
            <a:r>
              <a:rPr lang="en-GB" dirty="0" err="1"/>
              <a:t>Fro</a:t>
            </a:r>
            <a:r>
              <a:rPr lang="en-GB" dirty="0"/>
              <a:t>-sketch perpendicular distances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46D84B32-A350-4455-974E-6FC321046434}"/>
              </a:ext>
            </a:extLst>
          </p:cNvPr>
          <p:cNvCxnSpPr>
            <a:cxnSpLocks/>
          </p:cNvCxnSpPr>
          <p:nvPr/>
        </p:nvCxnSpPr>
        <p:spPr>
          <a:xfrm flipH="1">
            <a:off x="2463800" y="2101850"/>
            <a:ext cx="304800" cy="654050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323891E8-FBE6-4B66-AC78-1B9B182A23BB}"/>
              </a:ext>
            </a:extLst>
          </p:cNvPr>
          <p:cNvCxnSpPr>
            <a:cxnSpLocks/>
          </p:cNvCxnSpPr>
          <p:nvPr/>
        </p:nvCxnSpPr>
        <p:spPr>
          <a:xfrm>
            <a:off x="2470150" y="1670050"/>
            <a:ext cx="304800" cy="438150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4D57A90B-8682-48C5-8758-3768E54D8519}"/>
              </a:ext>
            </a:extLst>
          </p:cNvPr>
          <p:cNvCxnSpPr>
            <a:cxnSpLocks/>
          </p:cNvCxnSpPr>
          <p:nvPr/>
        </p:nvCxnSpPr>
        <p:spPr>
          <a:xfrm flipV="1">
            <a:off x="2424113" y="1757363"/>
            <a:ext cx="97631" cy="5953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68A4EC00-B299-4160-979F-0D09CF654C45}"/>
              </a:ext>
            </a:extLst>
          </p:cNvPr>
          <p:cNvCxnSpPr>
            <a:cxnSpLocks/>
          </p:cNvCxnSpPr>
          <p:nvPr/>
        </p:nvCxnSpPr>
        <p:spPr>
          <a:xfrm flipH="1" flipV="1">
            <a:off x="2359819" y="1716881"/>
            <a:ext cx="66676" cy="10001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5655B28D-43EE-4F08-8B51-1CD702771F4E}"/>
              </a:ext>
            </a:extLst>
          </p:cNvPr>
          <p:cNvCxnSpPr>
            <a:cxnSpLocks/>
          </p:cNvCxnSpPr>
          <p:nvPr/>
        </p:nvCxnSpPr>
        <p:spPr>
          <a:xfrm flipV="1">
            <a:off x="2340771" y="2607469"/>
            <a:ext cx="47623" cy="11208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9D596E86-E228-48D1-9D9C-62FBB1942577}"/>
              </a:ext>
            </a:extLst>
          </p:cNvPr>
          <p:cNvCxnSpPr>
            <a:cxnSpLocks/>
          </p:cNvCxnSpPr>
          <p:nvPr/>
        </p:nvCxnSpPr>
        <p:spPr>
          <a:xfrm flipH="1" flipV="1">
            <a:off x="2383631" y="2609850"/>
            <a:ext cx="116682" cy="4762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B79862F2-2A15-414B-92E4-DD8320584967}"/>
                  </a:ext>
                </a:extLst>
              </p:cNvPr>
              <p:cNvSpPr txBox="1"/>
              <p:nvPr/>
            </p:nvSpPr>
            <p:spPr>
              <a:xfrm>
                <a:off x="1054100" y="3600450"/>
                <a:ext cx="5097511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Moments clockwise:</a:t>
                </a:r>
              </a:p>
              <a:p>
                <a14:m>
                  <m:oMath xmlns:m="http://schemas.openxmlformats.org/officeDocument/2006/math"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7×8</m:t>
                        </m:r>
                        <m:func>
                          <m:func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GB" b="0" i="0" smtClean="0">
                                <a:latin typeface="Cambria Math" panose="02040503050406030204" pitchFamily="18" charset="0"/>
                              </a:rPr>
                              <m:t>sin</m:t>
                            </m:r>
                          </m:fName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25°</m:t>
                            </m:r>
                          </m:e>
                        </m:func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4×8</m:t>
                        </m:r>
                        <m:func>
                          <m:func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GB" b="0" i="0" smtClean="0">
                                <a:latin typeface="Cambria Math" panose="02040503050406030204" pitchFamily="18" charset="0"/>
                              </a:rPr>
                              <m:t>sin</m:t>
                            </m:r>
                          </m:fName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35°</m:t>
                            </m:r>
                          </m:e>
                        </m:func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b="0" dirty="0"/>
                  <a:t> </a:t>
                </a:r>
                <a:br>
                  <a:rPr lang="en-GB" b="0" dirty="0"/>
                </a:b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=5.31 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𝑁𝑚</m:t>
                    </m:r>
                  </m:oMath>
                </a14:m>
                <a:r>
                  <a:rPr lang="en-GB" dirty="0"/>
                  <a:t> clockwise</a:t>
                </a:r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B79862F2-2A15-414B-92E4-DD83205849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4100" y="3600450"/>
                <a:ext cx="5097511" cy="923330"/>
              </a:xfrm>
              <a:prstGeom prst="rect">
                <a:avLst/>
              </a:prstGeom>
              <a:blipFill>
                <a:blip r:embed="rId9"/>
                <a:stretch>
                  <a:fillRect l="-1077" t="-3974" b="-993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Rectangle 47">
            <a:extLst>
              <a:ext uri="{FF2B5EF4-FFF2-40B4-BE49-F238E27FC236}">
                <a16:creationId xmlns:a16="http://schemas.microsoft.com/office/drawing/2014/main" id="{C183E99E-E287-4DC0-BBB0-A40DCAE1B318}"/>
              </a:ext>
            </a:extLst>
          </p:cNvPr>
          <p:cNvSpPr/>
          <p:nvPr/>
        </p:nvSpPr>
        <p:spPr>
          <a:xfrm>
            <a:off x="1142963" y="3628306"/>
            <a:ext cx="5077358" cy="137167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65F0B936-A290-4E9A-A6AC-ECC90E847A63}"/>
              </a:ext>
            </a:extLst>
          </p:cNvPr>
          <p:cNvSpPr/>
          <p:nvPr/>
        </p:nvSpPr>
        <p:spPr>
          <a:xfrm>
            <a:off x="2699358" y="2057267"/>
            <a:ext cx="96230" cy="9538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9443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</p:childTnLst>
        </p:cTn>
      </p:par>
    </p:tnLst>
    <p:bldLst>
      <p:bldP spid="4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Exercise 4B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395536" y="725840"/>
            <a:ext cx="7920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Pearson Stats/Mechanics Year 2</a:t>
            </a:r>
          </a:p>
          <a:p>
            <a:r>
              <a:rPr lang="en-GB" sz="2400" dirty="0"/>
              <a:t>Page 74-76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1739717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330CBA88-4A74-DA47-BF45-AB35890D2051}"/>
              </a:ext>
            </a:extLst>
          </p:cNvPr>
          <p:cNvSpPr txBox="1"/>
          <p:nvPr/>
        </p:nvSpPr>
        <p:spPr>
          <a:xfrm>
            <a:off x="611560" y="2682537"/>
            <a:ext cx="633670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Complete before the lesson		Q1</a:t>
            </a:r>
          </a:p>
          <a:p>
            <a:endParaRPr lang="en-US" sz="2400" dirty="0"/>
          </a:p>
          <a:p>
            <a:r>
              <a:rPr lang="en-US" sz="2400" dirty="0"/>
              <a:t>In Class:			</a:t>
            </a:r>
          </a:p>
          <a:p>
            <a:r>
              <a:rPr lang="en-US" sz="2400" dirty="0">
                <a:solidFill>
                  <a:srgbClr val="00B050"/>
                </a:solidFill>
              </a:rPr>
              <a:t>Green</a:t>
            </a:r>
            <a:r>
              <a:rPr lang="en-US" sz="2400" dirty="0"/>
              <a:t>					Q2</a:t>
            </a:r>
          </a:p>
          <a:p>
            <a:r>
              <a:rPr lang="en-US" sz="2400" dirty="0">
                <a:solidFill>
                  <a:schemeClr val="accent6"/>
                </a:solidFill>
              </a:rPr>
              <a:t>Amber</a:t>
            </a:r>
            <a:r>
              <a:rPr lang="en-US" sz="2400" dirty="0"/>
              <a:t> 					Q3-4</a:t>
            </a:r>
          </a:p>
          <a:p>
            <a:r>
              <a:rPr lang="en-US" sz="2400" dirty="0">
                <a:solidFill>
                  <a:srgbClr val="FF0000"/>
                </a:solidFill>
              </a:rPr>
              <a:t>Red</a:t>
            </a:r>
            <a:r>
              <a:rPr lang="en-US" sz="2400" dirty="0"/>
              <a:t>					Q5-6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245151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This whole chapter in a nutshell…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9755" y="1599556"/>
            <a:ext cx="609600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3758" y="1570981"/>
            <a:ext cx="628650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2707221" y="800250"/>
            <a:ext cx="7560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10m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018151" y="1443068"/>
            <a:ext cx="7631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 70kg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41480" y="2995915"/>
            <a:ext cx="7848872" cy="1200329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GB" dirty="0">
                <a:latin typeface="Wingdings" panose="05000000000000000000" pitchFamily="2" charset="2"/>
              </a:rPr>
              <a:t>! </a:t>
            </a:r>
            <a:r>
              <a:rPr lang="en-GB" dirty="0"/>
              <a:t>If a rigid body is in </a:t>
            </a:r>
            <a:r>
              <a:rPr lang="en-GB" b="1" dirty="0"/>
              <a:t>equilibrium</a:t>
            </a:r>
            <a:r>
              <a:rPr lang="en-GB" dirty="0"/>
              <a:t> then:</a:t>
            </a:r>
          </a:p>
          <a:p>
            <a:endParaRPr lang="en-GB" dirty="0"/>
          </a:p>
          <a:p>
            <a:r>
              <a:rPr lang="en-GB" dirty="0"/>
              <a:t>	The resultant force in any direction is 0.</a:t>
            </a:r>
          </a:p>
          <a:p>
            <a:r>
              <a:rPr lang="en-GB" dirty="0"/>
              <a:t>	The resultant moment about any point is 0.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117544" y="3550756"/>
            <a:ext cx="360040" cy="282987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a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117544" y="3833743"/>
            <a:ext cx="360040" cy="282987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b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508393" y="800696"/>
            <a:ext cx="7560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8m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000735" y="3118440"/>
            <a:ext cx="2876565" cy="64633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dirty="0"/>
              <a:t>i.e. Forces up = forces down, as per Year 1</a:t>
            </a:r>
          </a:p>
        </p:txBody>
      </p:sp>
      <p:cxnSp>
        <p:nvCxnSpPr>
          <p:cNvPr id="20" name="Straight Arrow Connector 19"/>
          <p:cNvCxnSpPr>
            <a:cxnSpLocks/>
            <a:stCxn id="17" idx="1"/>
          </p:cNvCxnSpPr>
          <p:nvPr/>
        </p:nvCxnSpPr>
        <p:spPr>
          <a:xfrm flipH="1">
            <a:off x="5429251" y="3441606"/>
            <a:ext cx="571484" cy="19694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5783769" y="4332709"/>
            <a:ext cx="2750632" cy="92333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dirty="0"/>
              <a:t>In other words, clockwise moments = anticlockwise moments</a:t>
            </a:r>
          </a:p>
        </p:txBody>
      </p:sp>
      <p:cxnSp>
        <p:nvCxnSpPr>
          <p:cNvPr id="27" name="Straight Arrow Connector 26"/>
          <p:cNvCxnSpPr>
            <a:cxnSpLocks/>
            <a:stCxn id="25" idx="1"/>
          </p:cNvCxnSpPr>
          <p:nvPr/>
        </p:nvCxnSpPr>
        <p:spPr>
          <a:xfrm flipH="1" flipV="1">
            <a:off x="5325815" y="4332710"/>
            <a:ext cx="457954" cy="46166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31175A9F-7492-4FA0-ACCA-352FFF992CBF}"/>
              </a:ext>
            </a:extLst>
          </p:cNvPr>
          <p:cNvCxnSpPr>
            <a:cxnSpLocks/>
          </p:cNvCxnSpPr>
          <p:nvPr/>
        </p:nvCxnSpPr>
        <p:spPr>
          <a:xfrm>
            <a:off x="1581354" y="2489185"/>
            <a:ext cx="5683095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Isosceles Triangle 23">
            <a:extLst>
              <a:ext uri="{FF2B5EF4-FFF2-40B4-BE49-F238E27FC236}">
                <a16:creationId xmlns:a16="http://schemas.microsoft.com/office/drawing/2014/main" id="{4DD7B6E0-814E-4603-AF37-C11D1BB78529}"/>
              </a:ext>
            </a:extLst>
          </p:cNvPr>
          <p:cNvSpPr/>
          <p:nvPr/>
        </p:nvSpPr>
        <p:spPr>
          <a:xfrm>
            <a:off x="4332723" y="2490513"/>
            <a:ext cx="329573" cy="243990"/>
          </a:xfrm>
          <a:prstGeom prst="triangl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23606F08-40C7-48A9-B78C-F4C03EE7ED57}"/>
              </a:ext>
            </a:extLst>
          </p:cNvPr>
          <p:cNvCxnSpPr>
            <a:cxnSpLocks/>
          </p:cNvCxnSpPr>
          <p:nvPr/>
        </p:nvCxnSpPr>
        <p:spPr>
          <a:xfrm>
            <a:off x="1515684" y="1120339"/>
            <a:ext cx="2857996" cy="1349"/>
          </a:xfrm>
          <a:prstGeom prst="straightConnector1">
            <a:avLst/>
          </a:prstGeom>
          <a:ln>
            <a:prstDash val="dash"/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83483051-D94F-4207-AF22-7990DBB119E0}"/>
              </a:ext>
            </a:extLst>
          </p:cNvPr>
          <p:cNvCxnSpPr>
            <a:cxnSpLocks/>
          </p:cNvCxnSpPr>
          <p:nvPr/>
        </p:nvCxnSpPr>
        <p:spPr>
          <a:xfrm>
            <a:off x="4559349" y="1120339"/>
            <a:ext cx="2657475" cy="19050"/>
          </a:xfrm>
          <a:prstGeom prst="straightConnector1">
            <a:avLst/>
          </a:prstGeom>
          <a:ln>
            <a:prstDash val="dash"/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B6EF84BD-02EA-43CE-8229-DCFC185BF17B}"/>
              </a:ext>
            </a:extLst>
          </p:cNvPr>
          <p:cNvSpPr txBox="1"/>
          <p:nvPr/>
        </p:nvSpPr>
        <p:spPr>
          <a:xfrm>
            <a:off x="1548215" y="4811553"/>
            <a:ext cx="2867669" cy="92333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dirty="0"/>
              <a:t>You will typically use </a:t>
            </a:r>
            <a:r>
              <a:rPr lang="en-GB" b="1" u="sng" dirty="0"/>
              <a:t>both</a:t>
            </a:r>
            <a:r>
              <a:rPr lang="en-GB" dirty="0"/>
              <a:t> these properties to solve exam questions.</a:t>
            </a:r>
          </a:p>
        </p:txBody>
      </p:sp>
    </p:spTree>
    <p:extLst>
      <p:ext uri="{BB962C8B-B14F-4D97-AF65-F5344CB8AC3E}">
        <p14:creationId xmlns:p14="http://schemas.microsoft.com/office/powerpoint/2010/main" val="22043068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Example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415" y="2860173"/>
            <a:ext cx="462402" cy="671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1807" y="2790825"/>
            <a:ext cx="528226" cy="760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2764371" y="2351795"/>
            <a:ext cx="7560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10m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20655" y="3132398"/>
            <a:ext cx="11036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70kg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7345659" y="2446301"/>
                <a:ext cx="145426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GB" dirty="0"/>
                  <a:t> = ?</a:t>
                </a: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45659" y="2446301"/>
                <a:ext cx="1454267" cy="369332"/>
              </a:xfrm>
              <a:prstGeom prst="rect">
                <a:avLst/>
              </a:prstGeom>
              <a:blipFill>
                <a:blip r:embed="rId4"/>
                <a:stretch>
                  <a:fillRect t="-8197" b="-2459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/>
          <p:cNvSpPr txBox="1"/>
          <p:nvPr/>
        </p:nvSpPr>
        <p:spPr>
          <a:xfrm>
            <a:off x="5876581" y="2357009"/>
            <a:ext cx="7560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8m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51166" y="692696"/>
            <a:ext cx="8640960" cy="1338828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GB" dirty="0"/>
              <a:t>Lewis and Tom are having fun on a </a:t>
            </a:r>
            <a:r>
              <a:rPr lang="en-GB" b="1" dirty="0"/>
              <a:t>uniform</a:t>
            </a:r>
            <a:r>
              <a:rPr lang="en-GB" dirty="0"/>
              <a:t> seesaw of mass 20kg. Lewis weighs 70kg and is 10m from the pivot. Tom is 8m from the pivot. The seesaw remains horizontal.</a:t>
            </a:r>
          </a:p>
          <a:p>
            <a:endParaRPr lang="en-GB" sz="900" dirty="0"/>
          </a:p>
          <a:p>
            <a:r>
              <a:rPr lang="en-GB" dirty="0"/>
              <a:t>a) Determine the reaction force at the pivot of the seesaw.</a:t>
            </a:r>
          </a:p>
          <a:p>
            <a:r>
              <a:rPr lang="en-GB" dirty="0"/>
              <a:t>b) Determine Tom’s mass.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01378" y="4587438"/>
            <a:ext cx="4503131" cy="3693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b="1" dirty="0" err="1"/>
              <a:t>Fro</a:t>
            </a:r>
            <a:r>
              <a:rPr lang="en-GB" b="1" dirty="0"/>
              <a:t> Tip: </a:t>
            </a:r>
            <a:r>
              <a:rPr lang="en-GB" dirty="0"/>
              <a:t>First draw on forces.</a:t>
            </a:r>
          </a:p>
        </p:txBody>
      </p:sp>
      <p:sp>
        <p:nvSpPr>
          <p:cNvPr id="28" name="Rectangle 27"/>
          <p:cNvSpPr/>
          <p:nvPr/>
        </p:nvSpPr>
        <p:spPr>
          <a:xfrm>
            <a:off x="3285092" y="4615147"/>
            <a:ext cx="1545526" cy="294198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/>
              <a:t>Click to </a:t>
            </a:r>
            <a:r>
              <a:rPr lang="en-GB" sz="1400" b="1" dirty="0" err="1"/>
              <a:t>Frosketch</a:t>
            </a:r>
            <a:endParaRPr lang="en-GB" sz="1400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905164" y="2682580"/>
            <a:ext cx="7564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/>
              <a:t>Lewis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488616" y="2836082"/>
            <a:ext cx="7564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/>
              <a:t>Tom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1346042" y="3882468"/>
                <a:ext cx="67186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solidFill>
                            <a:schemeClr val="accent1"/>
                          </a:solidFill>
                          <a:latin typeface="Cambria Math"/>
                        </a:rPr>
                        <m:t>70</m:t>
                      </m:r>
                      <m:r>
                        <a:rPr lang="en-GB" b="0" i="1" smtClean="0">
                          <a:solidFill>
                            <a:schemeClr val="accent1"/>
                          </a:solidFill>
                          <a:latin typeface="Cambria Math"/>
                        </a:rPr>
                        <m:t>𝑔</m:t>
                      </m:r>
                    </m:oMath>
                  </m:oMathPara>
                </a14:m>
                <a:endParaRPr lang="en-GB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6042" y="3882468"/>
                <a:ext cx="671861" cy="369332"/>
              </a:xfrm>
              <a:prstGeom prst="rect">
                <a:avLst/>
              </a:prstGeom>
              <a:blipFill>
                <a:blip r:embed="rId5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6921483" y="3899582"/>
                <a:ext cx="82091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solidFill>
                            <a:schemeClr val="accent1"/>
                          </a:solidFill>
                          <a:latin typeface="Cambria Math"/>
                        </a:rPr>
                        <m:t>𝑚𝑔</m:t>
                      </m:r>
                    </m:oMath>
                  </m:oMathPara>
                </a14:m>
                <a:endParaRPr lang="en-GB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21483" y="3899582"/>
                <a:ext cx="820910" cy="369332"/>
              </a:xfrm>
              <a:prstGeom prst="rect">
                <a:avLst/>
              </a:prstGeom>
              <a:blipFill>
                <a:blip r:embed="rId6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3946580" y="3924753"/>
                <a:ext cx="82091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solidFill>
                            <a:schemeClr val="accent1"/>
                          </a:solidFill>
                          <a:latin typeface="Cambria Math"/>
                        </a:rPr>
                        <m:t>20</m:t>
                      </m:r>
                      <m:r>
                        <a:rPr lang="en-GB" b="0" i="1" smtClean="0">
                          <a:solidFill>
                            <a:schemeClr val="accent1"/>
                          </a:solidFill>
                          <a:latin typeface="Cambria Math"/>
                        </a:rPr>
                        <m:t>𝑔</m:t>
                      </m:r>
                    </m:oMath>
                  </m:oMathPara>
                </a14:m>
                <a:endParaRPr lang="en-GB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6580" y="3924753"/>
                <a:ext cx="820910" cy="369332"/>
              </a:xfrm>
              <a:prstGeom prst="rect">
                <a:avLst/>
              </a:prstGeom>
              <a:blipFill>
                <a:blip r:embed="rId7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4542559" y="2838919"/>
                <a:ext cx="82091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solidFill>
                            <a:schemeClr val="accent1"/>
                          </a:solidFill>
                          <a:latin typeface="Cambria Math"/>
                        </a:rPr>
                        <m:t>𝑅</m:t>
                      </m:r>
                    </m:oMath>
                  </m:oMathPara>
                </a14:m>
                <a:endParaRPr lang="en-GB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2559" y="2838919"/>
                <a:ext cx="820910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423150" y="5032970"/>
                <a:ext cx="3825607" cy="18029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b="1" dirty="0"/>
                  <a:t>Method 1:</a:t>
                </a:r>
              </a:p>
              <a:p>
                <a:r>
                  <a:rPr lang="en-GB" sz="1600" dirty="0"/>
                  <a:t>Equating moments about pivot: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16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600" b="1" i="1" smtClean="0">
                              <a:latin typeface="Cambria Math"/>
                            </a:rPr>
                            <m:t>𝟐𝟎</m:t>
                          </m:r>
                          <m:r>
                            <a:rPr lang="en-GB" sz="1600" b="1" i="1" smtClean="0">
                              <a:latin typeface="Cambria Math"/>
                            </a:rPr>
                            <m:t>𝒈</m:t>
                          </m:r>
                          <m:r>
                            <a:rPr lang="en-GB" sz="1600" b="1" i="1" smtClean="0">
                              <a:latin typeface="Cambria Math"/>
                            </a:rPr>
                            <m:t>×</m:t>
                          </m:r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  <m:r>
                        <a:rPr lang="en-GB" sz="1600" b="1" i="1" smtClean="0">
                          <a:latin typeface="Cambria Math"/>
                        </a:rPr>
                        <m:t>+</m:t>
                      </m:r>
                      <m:d>
                        <m:dPr>
                          <m:ctrlPr>
                            <a:rPr lang="en-GB" sz="16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600" b="1" i="1" smtClean="0">
                              <a:latin typeface="Cambria Math"/>
                            </a:rPr>
                            <m:t>𝟕𝟎</m:t>
                          </m:r>
                          <m:r>
                            <a:rPr lang="en-GB" sz="1600" b="1" i="1" smtClean="0">
                              <a:latin typeface="Cambria Math"/>
                            </a:rPr>
                            <m:t>𝒈</m:t>
                          </m:r>
                          <m:r>
                            <a:rPr lang="en-GB" sz="1600" b="1" i="1" smtClean="0">
                              <a:latin typeface="Cambria Math"/>
                            </a:rPr>
                            <m:t>×</m:t>
                          </m:r>
                          <m:r>
                            <a:rPr lang="en-GB" sz="1600" b="1" i="1" smtClean="0">
                              <a:latin typeface="Cambria Math"/>
                            </a:rPr>
                            <m:t>𝟏𝟎</m:t>
                          </m:r>
                        </m:e>
                      </m:d>
                      <m:r>
                        <a:rPr lang="en-GB" sz="1600" b="1" i="1" smtClean="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GB" sz="16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600" b="1" i="1" smtClean="0">
                              <a:latin typeface="Cambria Math"/>
                            </a:rPr>
                            <m:t>𝒎𝒈</m:t>
                          </m:r>
                          <m:r>
                            <a:rPr lang="en-GB" sz="1600" b="1" i="1" smtClean="0">
                              <a:latin typeface="Cambria Math"/>
                            </a:rPr>
                            <m:t>×</m:t>
                          </m:r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𝟖</m:t>
                          </m:r>
                        </m:e>
                      </m:d>
                    </m:oMath>
                  </m:oMathPara>
                </a14:m>
                <a:r>
                  <a:rPr lang="en-GB" sz="1600" b="1" i="1" dirty="0">
                    <a:latin typeface="Cambria Math"/>
                  </a:rPr>
                  <a:t/>
                </a:r>
                <a:br>
                  <a:rPr lang="en-GB" sz="1600" b="1" i="1" dirty="0">
                    <a:latin typeface="Cambria Math"/>
                  </a:rPr>
                </a:br>
                <a14:m>
                  <m:oMath xmlns:m="http://schemas.openxmlformats.org/officeDocument/2006/math"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𝟕𝟐</m:t>
                    </m:r>
                    <m:r>
                      <a:rPr lang="en-GB" sz="1600" b="1" i="1" smtClean="0">
                        <a:latin typeface="Cambria Math"/>
                      </a:rPr>
                      <m:t>𝟎</m:t>
                    </m:r>
                    <m:r>
                      <a:rPr lang="en-GB" sz="1600" b="1" i="1" smtClean="0">
                        <a:latin typeface="Cambria Math"/>
                      </a:rPr>
                      <m:t>𝒈</m:t>
                    </m:r>
                    <m:r>
                      <a:rPr lang="en-GB" sz="1600" b="1" i="1" smtClean="0">
                        <a:latin typeface="Cambria Math"/>
                      </a:rPr>
                      <m:t>=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𝟖</m:t>
                    </m:r>
                    <m:r>
                      <a:rPr lang="en-GB" sz="1600" b="1" i="1" smtClean="0">
                        <a:latin typeface="Cambria Math"/>
                      </a:rPr>
                      <m:t>𝒎𝒈</m:t>
                    </m:r>
                    <m:r>
                      <a:rPr lang="en-GB" sz="1600" b="1" i="1" smtClean="0">
                        <a:latin typeface="Cambria Math"/>
                      </a:rPr>
                      <m:t>     →    </m:t>
                    </m:r>
                    <m:r>
                      <a:rPr lang="en-GB" sz="1600" b="1" i="1" smtClean="0">
                        <a:latin typeface="Cambria Math"/>
                      </a:rPr>
                      <m:t>𝒎</m:t>
                    </m:r>
                    <m:r>
                      <a:rPr lang="en-GB" sz="1600" b="1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GB" sz="16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600" b="1" i="1" smtClean="0">
                            <a:latin typeface="Cambria Math" panose="02040503050406030204" pitchFamily="18" charset="0"/>
                          </a:rPr>
                          <m:t>𝟕𝟐𝟎</m:t>
                        </m:r>
                        <m:r>
                          <a:rPr lang="en-GB" sz="1600" b="1" i="1" smtClean="0">
                            <a:latin typeface="Cambria Math" panose="02040503050406030204" pitchFamily="18" charset="0"/>
                          </a:rPr>
                          <m:t>𝒈</m:t>
                        </m:r>
                      </m:num>
                      <m:den>
                        <m:r>
                          <a:rPr lang="en-GB" sz="1600" b="1" i="1" smtClean="0">
                            <a:latin typeface="Cambria Math" panose="02040503050406030204" pitchFamily="18" charset="0"/>
                          </a:rPr>
                          <m:t>𝟖</m:t>
                        </m:r>
                        <m:r>
                          <a:rPr lang="en-GB" sz="1600" b="1" i="1" smtClean="0">
                            <a:latin typeface="Cambria Math" panose="02040503050406030204" pitchFamily="18" charset="0"/>
                          </a:rPr>
                          <m:t>𝒈</m:t>
                        </m:r>
                      </m:den>
                    </m:f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𝟗𝟎</m:t>
                    </m:r>
                  </m:oMath>
                </a14:m>
                <a:r>
                  <a:rPr lang="en-GB" sz="1600" b="1" dirty="0"/>
                  <a:t> kg</a:t>
                </a:r>
              </a:p>
              <a:p>
                <a:endParaRPr lang="en-GB" sz="400" b="1" dirty="0"/>
              </a:p>
              <a:p>
                <a:pPr/>
                <a:r>
                  <a:rPr lang="en-GB" sz="1600" dirty="0"/>
                  <a:t>Equating forces in vertical direction, </a:t>
                </a:r>
                <a:br>
                  <a:rPr lang="en-GB" sz="1600" dirty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1" i="1">
                          <a:latin typeface="Cambria Math"/>
                        </a:rPr>
                        <m:t>𝑹</m:t>
                      </m:r>
                      <m:r>
                        <a:rPr lang="en-GB" sz="1600" b="1" i="1">
                          <a:latin typeface="Cambria Math"/>
                        </a:rPr>
                        <m:t>=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𝟕𝟎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𝒈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𝟐𝟎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𝒈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𝒎𝒈</m:t>
                      </m:r>
                      <m:r>
                        <a:rPr lang="en-GB" sz="1600" b="1" i="1" smtClean="0">
                          <a:latin typeface="Cambria Math"/>
                        </a:rPr>
                        <m:t>=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𝟏𝟕𝟔𝟒</m:t>
                      </m:r>
                      <m:r>
                        <a:rPr lang="en-GB" sz="1600" b="1" i="1" smtClean="0">
                          <a:latin typeface="Cambria Math"/>
                        </a:rPr>
                        <m:t>𝑵</m:t>
                      </m:r>
                    </m:oMath>
                  </m:oMathPara>
                </a14:m>
                <a:endParaRPr lang="en-GB" sz="1600" b="1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150" y="5032970"/>
                <a:ext cx="3825607" cy="1802929"/>
              </a:xfrm>
              <a:prstGeom prst="rect">
                <a:avLst/>
              </a:prstGeom>
              <a:blipFill>
                <a:blip r:embed="rId9"/>
                <a:stretch>
                  <a:fillRect l="-796" t="-101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4653190" y="5032970"/>
                <a:ext cx="3825607" cy="18158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b="1" dirty="0"/>
                  <a:t>Method 2:</a:t>
                </a:r>
              </a:p>
              <a:p>
                <a:r>
                  <a:rPr lang="en-GB" sz="1600" dirty="0"/>
                  <a:t>Equating moments about Tom: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𝟖</m:t>
                      </m:r>
                      <m:r>
                        <a:rPr lang="en-GB" sz="1600" b="1" i="1" smtClean="0">
                          <a:latin typeface="Cambria Math"/>
                        </a:rPr>
                        <m:t>𝑹</m:t>
                      </m:r>
                      <m:r>
                        <a:rPr lang="en-GB" sz="1600" b="1" i="1" smtClean="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GB" sz="16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𝟗</m:t>
                          </m:r>
                          <m:r>
                            <a:rPr lang="en-GB" sz="1600" b="1" i="1" smtClean="0">
                              <a:latin typeface="Cambria Math"/>
                            </a:rPr>
                            <m:t>×</m:t>
                          </m:r>
                          <m:r>
                            <a:rPr lang="en-GB" sz="1600" b="1" i="1" smtClean="0">
                              <a:latin typeface="Cambria Math"/>
                            </a:rPr>
                            <m:t>𝟐𝟎</m:t>
                          </m:r>
                          <m:r>
                            <a:rPr lang="en-GB" sz="1600" b="1" i="1" smtClean="0">
                              <a:latin typeface="Cambria Math"/>
                            </a:rPr>
                            <m:t>𝒈</m:t>
                          </m:r>
                        </m:e>
                      </m:d>
                      <m:r>
                        <a:rPr lang="en-GB" sz="1600" b="1" i="1" smtClean="0">
                          <a:latin typeface="Cambria Math"/>
                        </a:rPr>
                        <m:t>+</m:t>
                      </m:r>
                      <m:d>
                        <m:dPr>
                          <m:ctrlPr>
                            <a:rPr lang="en-GB" sz="16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600" b="1" i="1" smtClean="0">
                              <a:latin typeface="Cambria Math"/>
                            </a:rPr>
                            <m:t>𝟏</m:t>
                          </m:r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𝟖</m:t>
                          </m:r>
                          <m:r>
                            <a:rPr lang="en-GB" sz="1600" b="1" i="1" smtClean="0">
                              <a:latin typeface="Cambria Math"/>
                            </a:rPr>
                            <m:t>×</m:t>
                          </m:r>
                          <m:r>
                            <a:rPr lang="en-GB" sz="1600" b="1" i="1" smtClean="0">
                              <a:latin typeface="Cambria Math"/>
                            </a:rPr>
                            <m:t>𝟕𝟎</m:t>
                          </m:r>
                          <m:r>
                            <a:rPr lang="en-GB" sz="1600" b="1" i="1" smtClean="0">
                              <a:latin typeface="Cambria Math"/>
                            </a:rPr>
                            <m:t>𝒈</m:t>
                          </m:r>
                        </m:e>
                      </m:d>
                    </m:oMath>
                    <m:oMath xmlns:m="http://schemas.openxmlformats.org/officeDocument/2006/math">
                      <m:r>
                        <a:rPr lang="en-GB" sz="1600" b="1" i="1" smtClean="0">
                          <a:latin typeface="Cambria Math"/>
                        </a:rPr>
                        <m:t>𝑹</m:t>
                      </m:r>
                      <m:r>
                        <a:rPr lang="en-GB" sz="1600" b="1" i="1" smtClean="0">
                          <a:latin typeface="Cambria Math"/>
                        </a:rPr>
                        <m:t>=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𝟏𝟖</m:t>
                      </m:r>
                      <m:r>
                        <a:rPr lang="en-GB" sz="1600" b="1" i="1" smtClean="0">
                          <a:latin typeface="Cambria Math"/>
                        </a:rPr>
                        <m:t>𝟎</m:t>
                      </m:r>
                      <m:r>
                        <a:rPr lang="en-GB" sz="1600" b="1" i="1" smtClean="0">
                          <a:latin typeface="Cambria Math"/>
                        </a:rPr>
                        <m:t>𝒈</m:t>
                      </m:r>
                      <m:r>
                        <a:rPr lang="en-GB" sz="1600" b="1" i="1" smtClean="0">
                          <a:latin typeface="Cambria Math"/>
                        </a:rPr>
                        <m:t>=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𝟏𝟕𝟔𝟒</m:t>
                      </m:r>
                      <m:r>
                        <a:rPr lang="en-GB" sz="1600" b="1" i="1" smtClean="0">
                          <a:latin typeface="Cambria Math"/>
                        </a:rPr>
                        <m:t>𝑵</m:t>
                      </m:r>
                    </m:oMath>
                  </m:oMathPara>
                </a14:m>
                <a:endParaRPr lang="en-GB" sz="1600" b="1" dirty="0"/>
              </a:p>
              <a:p>
                <a:r>
                  <a:rPr lang="en-GB" sz="1600" dirty="0"/>
                  <a:t>Equating forces in vertical direction:</a:t>
                </a:r>
              </a:p>
              <a:p>
                <a:r>
                  <a:rPr lang="en-GB" sz="1600" b="1" dirty="0"/>
                  <a:t>	</a:t>
                </a:r>
                <a14:m>
                  <m:oMath xmlns:m="http://schemas.openxmlformats.org/officeDocument/2006/math">
                    <m:r>
                      <a:rPr lang="en-GB" sz="1600" b="1" i="1" smtClean="0">
                        <a:latin typeface="Cambria Math"/>
                      </a:rPr>
                      <m:t>𝟕𝟎</m:t>
                    </m:r>
                    <m:r>
                      <a:rPr lang="en-GB" sz="1600" b="1" i="1" smtClean="0">
                        <a:latin typeface="Cambria Math"/>
                      </a:rPr>
                      <m:t>𝒈</m:t>
                    </m:r>
                    <m:r>
                      <a:rPr lang="en-GB" sz="1600" b="1" i="1" smtClean="0">
                        <a:latin typeface="Cambria Math"/>
                      </a:rPr>
                      <m:t>+</m:t>
                    </m:r>
                    <m:r>
                      <a:rPr lang="en-GB" sz="1600" b="1" i="1" smtClean="0">
                        <a:latin typeface="Cambria Math"/>
                      </a:rPr>
                      <m:t>𝟐𝟎</m:t>
                    </m:r>
                    <m:r>
                      <a:rPr lang="en-GB" sz="1600" b="1" i="1" smtClean="0">
                        <a:latin typeface="Cambria Math"/>
                      </a:rPr>
                      <m:t>𝒈</m:t>
                    </m:r>
                    <m:r>
                      <a:rPr lang="en-GB" sz="1600" b="1" i="1" smtClean="0">
                        <a:latin typeface="Cambria Math"/>
                      </a:rPr>
                      <m:t>+</m:t>
                    </m:r>
                    <m:r>
                      <a:rPr lang="en-GB" sz="1600" b="1" i="1" smtClean="0">
                        <a:latin typeface="Cambria Math"/>
                      </a:rPr>
                      <m:t>𝒎𝒈</m:t>
                    </m:r>
                    <m:r>
                      <a:rPr lang="en-GB" sz="1600" b="1" i="1" smtClean="0">
                        <a:latin typeface="Cambria Math"/>
                      </a:rPr>
                      <m:t>=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𝟏𝟕𝟔𝟒</m:t>
                    </m:r>
                  </m:oMath>
                </a14:m>
                <a:endParaRPr lang="en-GB" sz="1600" b="1" dirty="0"/>
              </a:p>
              <a:p>
                <a14:m>
                  <m:oMath xmlns:m="http://schemas.openxmlformats.org/officeDocument/2006/math">
                    <m:r>
                      <a:rPr lang="en-GB" sz="1600" b="1" i="1" smtClean="0">
                        <a:latin typeface="Cambria Math"/>
                      </a:rPr>
                      <m:t>𝒎</m:t>
                    </m:r>
                    <m:r>
                      <a:rPr lang="en-GB" sz="1600" b="1" i="1" smtClean="0">
                        <a:latin typeface="Cambria Math"/>
                      </a:rPr>
                      <m:t>=</m:t>
                    </m:r>
                    <m:r>
                      <a:rPr lang="en-GB" sz="1600" b="1" i="1" smtClean="0">
                        <a:latin typeface="Cambria Math"/>
                      </a:rPr>
                      <m:t>𝟗𝟎</m:t>
                    </m:r>
                  </m:oMath>
                </a14:m>
                <a:r>
                  <a:rPr lang="en-GB" sz="1600" b="1" dirty="0"/>
                  <a:t> kg</a:t>
                </a:r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3190" y="5032970"/>
                <a:ext cx="3825607" cy="1815882"/>
              </a:xfrm>
              <a:prstGeom prst="rect">
                <a:avLst/>
              </a:prstGeom>
              <a:blipFill>
                <a:blip r:embed="rId10"/>
                <a:stretch>
                  <a:fillRect l="-796" t="-1010" b="-370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Rectangle 35"/>
          <p:cNvSpPr/>
          <p:nvPr/>
        </p:nvSpPr>
        <p:spPr>
          <a:xfrm>
            <a:off x="495090" y="5342378"/>
            <a:ext cx="3767467" cy="147563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37" name="Rectangle 36"/>
          <p:cNvSpPr/>
          <p:nvPr/>
        </p:nvSpPr>
        <p:spPr>
          <a:xfrm>
            <a:off x="4735182" y="5326831"/>
            <a:ext cx="3767467" cy="147563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084168" y="4622546"/>
            <a:ext cx="29523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/>
              <a:t>Hint: </a:t>
            </a:r>
            <a:r>
              <a:rPr lang="en-GB" sz="1600" dirty="0"/>
              <a:t>Choose a suitable point to take moments about.</a:t>
            </a:r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77A0B3C4-17D0-460C-BF85-8D3D0A23AE9B}"/>
              </a:ext>
            </a:extLst>
          </p:cNvPr>
          <p:cNvCxnSpPr>
            <a:cxnSpLocks/>
          </p:cNvCxnSpPr>
          <p:nvPr/>
        </p:nvCxnSpPr>
        <p:spPr>
          <a:xfrm>
            <a:off x="1676604" y="3536935"/>
            <a:ext cx="5683095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1" name="Isosceles Triangle 40">
            <a:extLst>
              <a:ext uri="{FF2B5EF4-FFF2-40B4-BE49-F238E27FC236}">
                <a16:creationId xmlns:a16="http://schemas.microsoft.com/office/drawing/2014/main" id="{E20EB67E-431F-45F6-A01B-A1CEC95D328A}"/>
              </a:ext>
            </a:extLst>
          </p:cNvPr>
          <p:cNvSpPr/>
          <p:nvPr/>
        </p:nvSpPr>
        <p:spPr>
          <a:xfrm>
            <a:off x="4770873" y="3538263"/>
            <a:ext cx="329573" cy="243990"/>
          </a:xfrm>
          <a:prstGeom prst="triangl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B9BAAE0B-E512-4486-8C68-FA0ADE31E4B6}"/>
              </a:ext>
            </a:extLst>
          </p:cNvPr>
          <p:cNvCxnSpPr>
            <a:cxnSpLocks/>
          </p:cNvCxnSpPr>
          <p:nvPr/>
        </p:nvCxnSpPr>
        <p:spPr>
          <a:xfrm>
            <a:off x="1647625" y="2701250"/>
            <a:ext cx="3172025" cy="13375"/>
          </a:xfrm>
          <a:prstGeom prst="straightConnector1">
            <a:avLst/>
          </a:prstGeom>
          <a:ln>
            <a:prstDash val="dash"/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FEEEAE9C-0DCF-4BAB-9FDF-66C2BD192CD0}"/>
              </a:ext>
            </a:extLst>
          </p:cNvPr>
          <p:cNvCxnSpPr>
            <a:cxnSpLocks/>
          </p:cNvCxnSpPr>
          <p:nvPr/>
        </p:nvCxnSpPr>
        <p:spPr>
          <a:xfrm flipV="1">
            <a:off x="4943475" y="2720300"/>
            <a:ext cx="2367190" cy="3850"/>
          </a:xfrm>
          <a:prstGeom prst="straightConnector1">
            <a:avLst/>
          </a:prstGeom>
          <a:ln>
            <a:prstDash val="dash"/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E83C757F-0E97-4C75-BCE0-CD4D184704CA}"/>
              </a:ext>
            </a:extLst>
          </p:cNvPr>
          <p:cNvCxnSpPr>
            <a:cxnSpLocks/>
          </p:cNvCxnSpPr>
          <p:nvPr/>
        </p:nvCxnSpPr>
        <p:spPr>
          <a:xfrm flipH="1" flipV="1">
            <a:off x="4933950" y="3209925"/>
            <a:ext cx="1" cy="323851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6426AEDD-7F81-4793-BF61-3E5BF2C22F4D}"/>
              </a:ext>
            </a:extLst>
          </p:cNvPr>
          <p:cNvCxnSpPr>
            <a:cxnSpLocks/>
          </p:cNvCxnSpPr>
          <p:nvPr/>
        </p:nvCxnSpPr>
        <p:spPr>
          <a:xfrm flipH="1">
            <a:off x="4352925" y="3533775"/>
            <a:ext cx="1" cy="419100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3CD2F881-B1EB-4BEA-B749-8C2BA72B3A0D}"/>
              </a:ext>
            </a:extLst>
          </p:cNvPr>
          <p:cNvCxnSpPr>
            <a:cxnSpLocks/>
          </p:cNvCxnSpPr>
          <p:nvPr/>
        </p:nvCxnSpPr>
        <p:spPr>
          <a:xfrm>
            <a:off x="1899853" y="3246642"/>
            <a:ext cx="2403699" cy="16675"/>
          </a:xfrm>
          <a:prstGeom prst="straightConnector1">
            <a:avLst/>
          </a:prstGeom>
          <a:ln>
            <a:prstDash val="dash"/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3" name="TextBox 52">
            <a:extLst>
              <a:ext uri="{FF2B5EF4-FFF2-40B4-BE49-F238E27FC236}">
                <a16:creationId xmlns:a16="http://schemas.microsoft.com/office/drawing/2014/main" id="{0A32FA79-8D41-4032-977A-07EAB442AF99}"/>
              </a:ext>
            </a:extLst>
          </p:cNvPr>
          <p:cNvSpPr txBox="1"/>
          <p:nvPr/>
        </p:nvSpPr>
        <p:spPr>
          <a:xfrm>
            <a:off x="2811755" y="2936545"/>
            <a:ext cx="7560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9m</a:t>
            </a:r>
          </a:p>
        </p:txBody>
      </p: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3E5FF680-8849-4A77-8D85-1DD555FD2CCE}"/>
              </a:ext>
            </a:extLst>
          </p:cNvPr>
          <p:cNvCxnSpPr>
            <a:cxnSpLocks/>
          </p:cNvCxnSpPr>
          <p:nvPr/>
        </p:nvCxnSpPr>
        <p:spPr>
          <a:xfrm flipH="1">
            <a:off x="7345658" y="3525564"/>
            <a:ext cx="1" cy="419100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902D0F5C-C856-453C-8F5E-FD03D9A68D72}"/>
              </a:ext>
            </a:extLst>
          </p:cNvPr>
          <p:cNvCxnSpPr>
            <a:cxnSpLocks/>
          </p:cNvCxnSpPr>
          <p:nvPr/>
        </p:nvCxnSpPr>
        <p:spPr>
          <a:xfrm flipH="1">
            <a:off x="1676243" y="3500403"/>
            <a:ext cx="1" cy="419100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6" name="TextBox 55">
            <a:extLst>
              <a:ext uri="{FF2B5EF4-FFF2-40B4-BE49-F238E27FC236}">
                <a16:creationId xmlns:a16="http://schemas.microsoft.com/office/drawing/2014/main" id="{16EB47F9-0C41-4B0F-9373-0251355EA8D1}"/>
              </a:ext>
            </a:extLst>
          </p:cNvPr>
          <p:cNvSpPr txBox="1"/>
          <p:nvPr/>
        </p:nvSpPr>
        <p:spPr>
          <a:xfrm>
            <a:off x="6190570" y="1366682"/>
            <a:ext cx="2876565" cy="73866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400" dirty="0"/>
              <a:t>If a rod is uniform its centre of mass is at its centre, so we model its weight as acting at that point.</a:t>
            </a:r>
          </a:p>
        </p:txBody>
      </p:sp>
    </p:spTree>
    <p:extLst>
      <p:ext uri="{BB962C8B-B14F-4D97-AF65-F5344CB8AC3E}">
        <p14:creationId xmlns:p14="http://schemas.microsoft.com/office/powerpoint/2010/main" val="1424615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33" grpId="0"/>
      <p:bldP spid="34" grpId="0"/>
      <p:bldP spid="36" grpId="0" animBg="1"/>
      <p:bldP spid="37" grpId="0" animBg="1"/>
      <p:bldP spid="5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C5F49AF4-F303-45A7-ADA2-F0FD84E9389E}"/>
              </a:ext>
            </a:extLst>
          </p:cNvPr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>
              <a:extLst>
                <a:ext uri="{FF2B5EF4-FFF2-40B4-BE49-F238E27FC236}">
                  <a16:creationId xmlns:a16="http://schemas.microsoft.com/office/drawing/2014/main" id="{6EF83AEB-D0CA-41BF-A1DB-59381A52C9B4}"/>
                </a:ext>
              </a:extLst>
            </p:cNvPr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Two Pivots</a:t>
              </a:r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3B1B3A50-0991-4BB1-85D6-D1113456DF3D}"/>
                </a:ext>
              </a:extLst>
            </p:cNvPr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4851A3C-DC31-40BA-A130-BE8881ADD5ED}"/>
                  </a:ext>
                </a:extLst>
              </p:cNvPr>
              <p:cNvSpPr txBox="1"/>
              <p:nvPr/>
            </p:nvSpPr>
            <p:spPr>
              <a:xfrm>
                <a:off x="315586" y="803013"/>
                <a:ext cx="8425290" cy="1077218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/>
                  <a:t>[Textbook] A uniform beam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𝐴𝐵</m:t>
                    </m:r>
                  </m:oMath>
                </a14:m>
                <a:r>
                  <a:rPr lang="en-GB" sz="1600" dirty="0"/>
                  <a:t>, of mass 40 kg and length 5m, rests horizontally on support at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GB" sz="1600" dirty="0"/>
                  <a:t> and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GB" sz="1600" dirty="0"/>
                  <a:t>, where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𝐴𝐶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𝐷𝐵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GB" sz="1600" dirty="0"/>
                  <a:t> m. When a man of mass 80kg stands on the beam at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GB" sz="1600" dirty="0"/>
                  <a:t> the magnitude of the reaction at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GB" sz="1600" dirty="0"/>
                  <a:t> is twice the magnitude of the reaction at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GB" sz="1600" dirty="0"/>
                  <a:t>.</a:t>
                </a:r>
              </a:p>
              <a:p>
                <a:r>
                  <a:rPr lang="en-GB" sz="1600" dirty="0"/>
                  <a:t>By modelling the beam as a rod and the man as a particle, find the distance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𝐴𝐸</m:t>
                    </m:r>
                  </m:oMath>
                </a14:m>
                <a:r>
                  <a:rPr lang="en-GB" sz="1600" dirty="0"/>
                  <a:t>.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4851A3C-DC31-40BA-A130-BE8881ADD5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586" y="803013"/>
                <a:ext cx="8425290" cy="107721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9A625C2-157A-4B2A-9323-9F6CA7C3BFB4}"/>
              </a:ext>
            </a:extLst>
          </p:cNvPr>
          <p:cNvCxnSpPr>
            <a:cxnSpLocks/>
          </p:cNvCxnSpPr>
          <p:nvPr/>
        </p:nvCxnSpPr>
        <p:spPr>
          <a:xfrm flipV="1">
            <a:off x="1939362" y="3163689"/>
            <a:ext cx="4680520" cy="32195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3C183582-E1A1-499A-BBDF-5319D229F3DB}"/>
              </a:ext>
            </a:extLst>
          </p:cNvPr>
          <p:cNvSpPr/>
          <p:nvPr/>
        </p:nvSpPr>
        <p:spPr>
          <a:xfrm>
            <a:off x="5503436" y="3169209"/>
            <a:ext cx="307704" cy="223472"/>
          </a:xfrm>
          <a:prstGeom prst="triangl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5C9713AA-37E2-49FF-BFD8-E728E134CE52}"/>
                  </a:ext>
                </a:extLst>
              </p:cNvPr>
              <p:cNvSpPr txBox="1"/>
              <p:nvPr/>
            </p:nvSpPr>
            <p:spPr>
              <a:xfrm>
                <a:off x="2445824" y="2903782"/>
                <a:ext cx="35088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5C9713AA-37E2-49FF-BFD8-E728E134CE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5824" y="2903782"/>
                <a:ext cx="350880" cy="27699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2587E0E-9ED5-47A2-8440-591C68287F1D}"/>
                  </a:ext>
                </a:extLst>
              </p:cNvPr>
              <p:cNvSpPr txBox="1"/>
              <p:nvPr/>
            </p:nvSpPr>
            <p:spPr>
              <a:xfrm>
                <a:off x="6542641" y="3016448"/>
                <a:ext cx="35088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2587E0E-9ED5-47A2-8440-591C68287F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42641" y="3016448"/>
                <a:ext cx="350880" cy="27699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E6F4FFA9-83BC-4B5F-BBC5-EE05AD08916C}"/>
                  </a:ext>
                </a:extLst>
              </p:cNvPr>
              <p:cNvSpPr txBox="1"/>
              <p:nvPr/>
            </p:nvSpPr>
            <p:spPr>
              <a:xfrm>
                <a:off x="5644532" y="2882672"/>
                <a:ext cx="35088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𝐷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E6F4FFA9-83BC-4B5F-BBC5-EE05AD0891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4532" y="2882672"/>
                <a:ext cx="350880" cy="27699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D2576274-3DA3-4C25-A6C3-597A46454D0E}"/>
                  </a:ext>
                </a:extLst>
              </p:cNvPr>
              <p:cNvSpPr txBox="1"/>
              <p:nvPr/>
            </p:nvSpPr>
            <p:spPr>
              <a:xfrm>
                <a:off x="1724722" y="2935705"/>
                <a:ext cx="35088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D2576274-3DA3-4C25-A6C3-597A46454D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4722" y="2935705"/>
                <a:ext cx="350880" cy="27699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2962A88B-94CE-40D2-B109-A5FE8E854F34}"/>
                  </a:ext>
                </a:extLst>
              </p:cNvPr>
              <p:cNvSpPr txBox="1"/>
              <p:nvPr/>
            </p:nvSpPr>
            <p:spPr>
              <a:xfrm>
                <a:off x="4410782" y="3134081"/>
                <a:ext cx="35088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𝐸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2962A88B-94CE-40D2-B109-A5FE8E854F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0782" y="3134081"/>
                <a:ext cx="350880" cy="27699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181018B6-6410-4E2F-A3CA-8CBD16F926A0}"/>
                  </a:ext>
                </a:extLst>
              </p:cNvPr>
              <p:cNvSpPr txBox="1"/>
              <p:nvPr/>
            </p:nvSpPr>
            <p:spPr>
              <a:xfrm>
                <a:off x="2075481" y="3168961"/>
                <a:ext cx="405027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GB" sz="1200" dirty="0"/>
                  <a:t>m</a:t>
                </a: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181018B6-6410-4E2F-A3CA-8CBD16F926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5481" y="3168961"/>
                <a:ext cx="405027" cy="276999"/>
              </a:xfrm>
              <a:prstGeom prst="rect">
                <a:avLst/>
              </a:prstGeom>
              <a:blipFill>
                <a:blip r:embed="rId8"/>
                <a:stretch>
                  <a:fillRect t="-2222" b="-177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E13F23D9-B002-4066-8B26-DD5E6CA73E08}"/>
              </a:ext>
            </a:extLst>
          </p:cNvPr>
          <p:cNvSpPr/>
          <p:nvPr/>
        </p:nvSpPr>
        <p:spPr>
          <a:xfrm>
            <a:off x="2576531" y="3195884"/>
            <a:ext cx="307704" cy="223472"/>
          </a:xfrm>
          <a:prstGeom prst="triangl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9D5868A5-2BBA-42AA-B7B7-FD08A7BE3B9D}"/>
                  </a:ext>
                </a:extLst>
              </p:cNvPr>
              <p:cNvSpPr txBox="1"/>
              <p:nvPr/>
            </p:nvSpPr>
            <p:spPr>
              <a:xfrm>
                <a:off x="6064103" y="3167762"/>
                <a:ext cx="405027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GB" sz="1200" dirty="0"/>
                  <a:t>m</a:t>
                </a: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9D5868A5-2BBA-42AA-B7B7-FD08A7BE3B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4103" y="3167762"/>
                <a:ext cx="405027" cy="276999"/>
              </a:xfrm>
              <a:prstGeom prst="rect">
                <a:avLst/>
              </a:prstGeom>
              <a:blipFill>
                <a:blip r:embed="rId9"/>
                <a:stretch>
                  <a:fillRect t="-2222" b="-177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1" name="Group 20">
            <a:extLst>
              <a:ext uri="{FF2B5EF4-FFF2-40B4-BE49-F238E27FC236}">
                <a16:creationId xmlns:a16="http://schemas.microsoft.com/office/drawing/2014/main" id="{53D9D6F1-7118-43BA-B78C-9345A4FEB5A8}"/>
              </a:ext>
            </a:extLst>
          </p:cNvPr>
          <p:cNvGrpSpPr/>
          <p:nvPr/>
        </p:nvGrpSpPr>
        <p:grpSpPr>
          <a:xfrm>
            <a:off x="4568366" y="2649941"/>
            <a:ext cx="234780" cy="504597"/>
            <a:chOff x="6948264" y="5366866"/>
            <a:chExt cx="234780" cy="504597"/>
          </a:xfrm>
        </p:grpSpPr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7C3FD6FF-B8BB-4A6C-9CCE-4062C4217E78}"/>
                </a:ext>
              </a:extLst>
            </p:cNvPr>
            <p:cNvCxnSpPr/>
            <p:nvPr/>
          </p:nvCxnSpPr>
          <p:spPr>
            <a:xfrm>
              <a:off x="7053875" y="5733256"/>
              <a:ext cx="129125" cy="138207"/>
            </a:xfrm>
            <a:prstGeom prst="lin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D70320FF-3848-4EEC-9B88-B989224D46F0}"/>
                </a:ext>
              </a:extLst>
            </p:cNvPr>
            <p:cNvCxnSpPr/>
            <p:nvPr/>
          </p:nvCxnSpPr>
          <p:spPr>
            <a:xfrm flipH="1">
              <a:off x="6948264" y="5733256"/>
              <a:ext cx="105612" cy="138207"/>
            </a:xfrm>
            <a:prstGeom prst="lin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BEDE6ECD-F72A-4237-85F8-8295B3DCC03E}"/>
                </a:ext>
              </a:extLst>
            </p:cNvPr>
            <p:cNvCxnSpPr/>
            <p:nvPr/>
          </p:nvCxnSpPr>
          <p:spPr>
            <a:xfrm>
              <a:off x="7053875" y="5529884"/>
              <a:ext cx="0" cy="203372"/>
            </a:xfrm>
            <a:prstGeom prst="lin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</p:cxn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A336053E-9715-49CF-BBFB-C61E7D016416}"/>
                </a:ext>
              </a:extLst>
            </p:cNvPr>
            <p:cNvSpPr/>
            <p:nvPr/>
          </p:nvSpPr>
          <p:spPr>
            <a:xfrm>
              <a:off x="6967447" y="5366866"/>
              <a:ext cx="170173" cy="156668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56B396F6-1065-4865-AB0A-49943A7F9D0C}"/>
                </a:ext>
              </a:extLst>
            </p:cNvPr>
            <p:cNvCxnSpPr/>
            <p:nvPr/>
          </p:nvCxnSpPr>
          <p:spPr>
            <a:xfrm>
              <a:off x="6948264" y="5631570"/>
              <a:ext cx="234780" cy="0"/>
            </a:xfrm>
            <a:prstGeom prst="lin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</p:cxnSp>
      </p:grpSp>
      <p:pic>
        <p:nvPicPr>
          <p:cNvPr id="15" name="Picture 3">
            <a:extLst>
              <a:ext uri="{FF2B5EF4-FFF2-40B4-BE49-F238E27FC236}">
                <a16:creationId xmlns:a16="http://schemas.microsoft.com/office/drawing/2014/main" id="{EA5C2DC6-1960-404E-B55A-F0CFC7926C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0889" y="2429150"/>
            <a:ext cx="300349" cy="432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2A13D014-8D90-455F-8144-D82909564F23}"/>
                  </a:ext>
                </a:extLst>
              </p:cNvPr>
              <p:cNvSpPr txBox="1"/>
              <p:nvPr/>
            </p:nvSpPr>
            <p:spPr>
              <a:xfrm>
                <a:off x="3176211" y="3176460"/>
                <a:ext cx="567114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1.5</m:t>
                    </m:r>
                  </m:oMath>
                </a14:m>
                <a:r>
                  <a:rPr lang="en-GB" sz="1200" dirty="0"/>
                  <a:t>m</a:t>
                </a: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2A13D014-8D90-455F-8144-D82909564F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76211" y="3176460"/>
                <a:ext cx="567114" cy="276999"/>
              </a:xfrm>
              <a:prstGeom prst="rect">
                <a:avLst/>
              </a:prstGeom>
              <a:blipFill>
                <a:blip r:embed="rId11"/>
                <a:stretch>
                  <a:fillRect b="-1521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7F3ED890-6D8A-4824-8EE1-47B861A565BA}"/>
                  </a:ext>
                </a:extLst>
              </p:cNvPr>
              <p:cNvSpPr txBox="1"/>
              <p:nvPr/>
            </p:nvSpPr>
            <p:spPr>
              <a:xfrm>
                <a:off x="3689405" y="3619953"/>
                <a:ext cx="82091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GB" b="0" i="1" smtClean="0">
                          <a:solidFill>
                            <a:schemeClr val="accent1"/>
                          </a:solidFill>
                          <a:latin typeface="Cambria Math"/>
                        </a:rPr>
                        <m:t>0</m:t>
                      </m:r>
                      <m:r>
                        <a:rPr lang="en-GB" b="0" i="1" smtClean="0">
                          <a:solidFill>
                            <a:schemeClr val="accent1"/>
                          </a:solidFill>
                          <a:latin typeface="Cambria Math"/>
                        </a:rPr>
                        <m:t>𝑔</m:t>
                      </m:r>
                    </m:oMath>
                  </m:oMathPara>
                </a14:m>
                <a:endParaRPr lang="en-GB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7F3ED890-6D8A-4824-8EE1-47B861A565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9405" y="3619953"/>
                <a:ext cx="820910" cy="369332"/>
              </a:xfrm>
              <a:prstGeom prst="rect">
                <a:avLst/>
              </a:prstGeom>
              <a:blipFill>
                <a:blip r:embed="rId12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C54D3E5B-6C42-482E-ABB7-0FA3813B46DE}"/>
              </a:ext>
            </a:extLst>
          </p:cNvPr>
          <p:cNvCxnSpPr>
            <a:cxnSpLocks/>
          </p:cNvCxnSpPr>
          <p:nvPr/>
        </p:nvCxnSpPr>
        <p:spPr>
          <a:xfrm flipH="1">
            <a:off x="4171950" y="3200400"/>
            <a:ext cx="1" cy="419100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46A56F2F-479F-4EE8-BB60-DF3B267C4CAB}"/>
              </a:ext>
            </a:extLst>
          </p:cNvPr>
          <p:cNvCxnSpPr>
            <a:cxnSpLocks/>
          </p:cNvCxnSpPr>
          <p:nvPr/>
        </p:nvCxnSpPr>
        <p:spPr>
          <a:xfrm flipH="1">
            <a:off x="4687666" y="3194031"/>
            <a:ext cx="1" cy="419100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8AEB1891-4229-4828-84D5-D2F38D12DFD8}"/>
                  </a:ext>
                </a:extLst>
              </p:cNvPr>
              <p:cNvSpPr txBox="1"/>
              <p:nvPr/>
            </p:nvSpPr>
            <p:spPr>
              <a:xfrm>
                <a:off x="4363835" y="3630515"/>
                <a:ext cx="82091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8</m:t>
                      </m:r>
                      <m:r>
                        <a:rPr lang="en-GB" b="0" i="1" smtClean="0">
                          <a:solidFill>
                            <a:schemeClr val="accent1"/>
                          </a:solidFill>
                          <a:latin typeface="Cambria Math"/>
                        </a:rPr>
                        <m:t>0</m:t>
                      </m:r>
                      <m:r>
                        <a:rPr lang="en-GB" b="0" i="1" smtClean="0">
                          <a:solidFill>
                            <a:schemeClr val="accent1"/>
                          </a:solidFill>
                          <a:latin typeface="Cambria Math"/>
                        </a:rPr>
                        <m:t>𝑔</m:t>
                      </m:r>
                    </m:oMath>
                  </m:oMathPara>
                </a14:m>
                <a:endParaRPr lang="en-GB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8AEB1891-4229-4828-84D5-D2F38D12DF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3835" y="3630515"/>
                <a:ext cx="820910" cy="369332"/>
              </a:xfrm>
              <a:prstGeom prst="rect">
                <a:avLst/>
              </a:prstGeom>
              <a:blipFill>
                <a:blip r:embed="rId13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E64B92F1-5828-441B-A98E-A66F8BB0C52B}"/>
              </a:ext>
            </a:extLst>
          </p:cNvPr>
          <p:cNvCxnSpPr>
            <a:cxnSpLocks/>
          </p:cNvCxnSpPr>
          <p:nvPr/>
        </p:nvCxnSpPr>
        <p:spPr>
          <a:xfrm flipV="1">
            <a:off x="2752725" y="2657475"/>
            <a:ext cx="0" cy="523876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09E40B82-1500-4233-93C5-38F4457C8EB2}"/>
                  </a:ext>
                </a:extLst>
              </p:cNvPr>
              <p:cNvSpPr txBox="1"/>
              <p:nvPr/>
            </p:nvSpPr>
            <p:spPr>
              <a:xfrm>
                <a:off x="2343164" y="2308659"/>
                <a:ext cx="82091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</m:oMath>
                  </m:oMathPara>
                </a14:m>
                <a:endParaRPr lang="en-GB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09E40B82-1500-4233-93C5-38F4457C8E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3164" y="2308659"/>
                <a:ext cx="820910" cy="36933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6AF8E8B2-7721-478D-97E0-3DAC7C890C59}"/>
              </a:ext>
            </a:extLst>
          </p:cNvPr>
          <p:cNvCxnSpPr>
            <a:cxnSpLocks/>
          </p:cNvCxnSpPr>
          <p:nvPr/>
        </p:nvCxnSpPr>
        <p:spPr>
          <a:xfrm flipV="1">
            <a:off x="5644532" y="2630662"/>
            <a:ext cx="0" cy="523876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BE15E27F-6A53-4812-B942-A12E6232B942}"/>
                  </a:ext>
                </a:extLst>
              </p:cNvPr>
              <p:cNvSpPr txBox="1"/>
              <p:nvPr/>
            </p:nvSpPr>
            <p:spPr>
              <a:xfrm>
                <a:off x="5018179" y="2461059"/>
                <a:ext cx="82091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GB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</m:oMath>
                  </m:oMathPara>
                </a14:m>
                <a:endParaRPr lang="en-GB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BE15E27F-6A53-4812-B942-A12E6232B9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8179" y="2461059"/>
                <a:ext cx="820910" cy="369332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TextBox 37">
            <a:extLst>
              <a:ext uri="{FF2B5EF4-FFF2-40B4-BE49-F238E27FC236}">
                <a16:creationId xmlns:a16="http://schemas.microsoft.com/office/drawing/2014/main" id="{C3A634F5-D082-4A0E-8231-7C4060E53BB0}"/>
              </a:ext>
            </a:extLst>
          </p:cNvPr>
          <p:cNvSpPr txBox="1"/>
          <p:nvPr/>
        </p:nvSpPr>
        <p:spPr>
          <a:xfrm>
            <a:off x="7058902" y="2231311"/>
            <a:ext cx="1855590" cy="138499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400" b="1" dirty="0"/>
              <a:t>Note</a:t>
            </a:r>
            <a:r>
              <a:rPr lang="en-GB" sz="1400" dirty="0"/>
              <a:t>: A rod has no mass, so there is no reaction force of the rod on the man, only reaction forces from the pivots.</a:t>
            </a:r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65C8A901-3A0D-4D66-8950-CB805166CEE0}"/>
              </a:ext>
            </a:extLst>
          </p:cNvPr>
          <p:cNvCxnSpPr>
            <a:cxnSpLocks/>
          </p:cNvCxnSpPr>
          <p:nvPr/>
        </p:nvCxnSpPr>
        <p:spPr>
          <a:xfrm>
            <a:off x="1895275" y="2263100"/>
            <a:ext cx="2791025" cy="13375"/>
          </a:xfrm>
          <a:prstGeom prst="straightConnector1">
            <a:avLst/>
          </a:prstGeom>
          <a:ln>
            <a:prstDash val="dash"/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60AB984D-4B03-4359-B3DA-FF74B3A3F627}"/>
                  </a:ext>
                </a:extLst>
              </p:cNvPr>
              <p:cNvSpPr txBox="1"/>
              <p:nvPr/>
            </p:nvSpPr>
            <p:spPr>
              <a:xfrm>
                <a:off x="3154563" y="1961376"/>
                <a:ext cx="405027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200" dirty="0"/>
                  <a:t>m</a:t>
                </a:r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60AB984D-4B03-4359-B3DA-FF74B3A3F6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4563" y="1961376"/>
                <a:ext cx="405027" cy="276999"/>
              </a:xfrm>
              <a:prstGeom prst="rect">
                <a:avLst/>
              </a:prstGeom>
              <a:blipFill>
                <a:blip r:embed="rId16"/>
                <a:stretch>
                  <a:fillRect t="-2222" b="-177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C2E5A836-914D-4845-A973-C73C04E0B5EF}"/>
                  </a:ext>
                </a:extLst>
              </p:cNvPr>
              <p:cNvSpPr txBox="1"/>
              <p:nvPr/>
            </p:nvSpPr>
            <p:spPr>
              <a:xfrm>
                <a:off x="1188393" y="4202038"/>
                <a:ext cx="5155521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b="1" dirty="0"/>
                  <a:t>Resolving vertically: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𝑹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𝑹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𝟒𝟎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𝒈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𝟖𝟎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𝒈</m:t>
                      </m:r>
                    </m:oMath>
                    <m:oMath xmlns:m="http://schemas.openxmlformats.org/officeDocument/2006/math"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𝑹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𝟏𝟐𝟎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𝒈</m:t>
                      </m:r>
                    </m:oMath>
                    <m:oMath xmlns:m="http://schemas.openxmlformats.org/officeDocument/2006/math"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𝑹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𝟒𝟎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𝒈</m:t>
                      </m:r>
                    </m:oMath>
                  </m:oMathPara>
                </a14:m>
                <a:endParaRPr lang="en-GB" sz="1600" b="1" dirty="0"/>
              </a:p>
              <a:p>
                <a:r>
                  <a:rPr lang="en-GB" sz="1600" b="1" dirty="0"/>
                  <a:t>Let distance </a:t>
                </a:r>
                <a14:m>
                  <m:oMath xmlns:m="http://schemas.openxmlformats.org/officeDocument/2006/math"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𝑨𝑬</m:t>
                    </m:r>
                  </m:oMath>
                </a14:m>
                <a:r>
                  <a:rPr lang="en-GB" sz="1600" b="1" dirty="0"/>
                  <a:t> be </a:t>
                </a:r>
                <a14:m>
                  <m:oMath xmlns:m="http://schemas.openxmlformats.org/officeDocument/2006/math"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GB" sz="1600" b="1" dirty="0"/>
                  <a:t> m.</a:t>
                </a:r>
              </a:p>
              <a:p>
                <a:r>
                  <a:rPr lang="en-GB" sz="1600" b="1" dirty="0"/>
                  <a:t>Taking moments about </a:t>
                </a:r>
                <a14:m>
                  <m:oMath xmlns:m="http://schemas.openxmlformats.org/officeDocument/2006/math"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GB" sz="1600" b="1" dirty="0"/>
                  <a:t>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16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𝟒𝟎</m:t>
                          </m:r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𝒈</m:t>
                          </m:r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𝟓</m:t>
                          </m:r>
                        </m:e>
                      </m:d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GB" sz="16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𝟖𝟎</m:t>
                          </m:r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𝒈</m:t>
                          </m:r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× </m:t>
                          </m:r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sz="16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𝟒𝟎</m:t>
                          </m:r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𝒈</m:t>
                          </m:r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GB" sz="16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𝟖𝟎</m:t>
                          </m:r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𝒈</m:t>
                          </m:r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𝟒</m:t>
                          </m:r>
                        </m:e>
                      </m:d>
                    </m:oMath>
                    <m:oMath xmlns:m="http://schemas.openxmlformats.org/officeDocument/2006/math"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r>
                  <a:rPr lang="en-GB" sz="1600" b="1" dirty="0"/>
                  <a:t/>
                </a:r>
                <a:br>
                  <a:rPr lang="en-GB" sz="1600" b="1" dirty="0"/>
                </a:br>
                <a14:m>
                  <m:oMath xmlns:m="http://schemas.openxmlformats.org/officeDocument/2006/math"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𝑨𝑬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𝟐𝟓</m:t>
                    </m:r>
                  </m:oMath>
                </a14:m>
                <a:r>
                  <a:rPr lang="en-GB" sz="1600" b="1" dirty="0"/>
                  <a:t> m</a:t>
                </a: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C2E5A836-914D-4845-A973-C73C04E0B5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8393" y="4202038"/>
                <a:ext cx="5155521" cy="2308324"/>
              </a:xfrm>
              <a:prstGeom prst="rect">
                <a:avLst/>
              </a:prstGeom>
              <a:blipFill>
                <a:blip r:embed="rId17"/>
                <a:stretch>
                  <a:fillRect l="-709" t="-792" b="-23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Rectangle 43">
            <a:extLst>
              <a:ext uri="{FF2B5EF4-FFF2-40B4-BE49-F238E27FC236}">
                <a16:creationId xmlns:a16="http://schemas.microsoft.com/office/drawing/2014/main" id="{C908920B-7257-4DA1-8AC3-FB8C55C4C70E}"/>
              </a:ext>
            </a:extLst>
          </p:cNvPr>
          <p:cNvSpPr/>
          <p:nvPr/>
        </p:nvSpPr>
        <p:spPr>
          <a:xfrm>
            <a:off x="980865" y="4075552"/>
            <a:ext cx="6078037" cy="252179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571651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31" grpId="0"/>
      <p:bldP spid="35" grpId="0"/>
      <p:bldP spid="37" grpId="0"/>
      <p:bldP spid="41" grpId="0"/>
      <p:bldP spid="4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6E09AF72-4E76-4977-869B-0993DE47D8C8}"/>
              </a:ext>
            </a:extLst>
          </p:cNvPr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>
              <a:extLst>
                <a:ext uri="{FF2B5EF4-FFF2-40B4-BE49-F238E27FC236}">
                  <a16:creationId xmlns:a16="http://schemas.microsoft.com/office/drawing/2014/main" id="{7CE9D9E4-7A86-4105-A709-4B829F20D2B2}"/>
                </a:ext>
              </a:extLst>
            </p:cNvPr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Test Your Understanding</a:t>
              </a:r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AA0C8128-2074-4C8C-9896-49AA292D3E33}"/>
                </a:ext>
              </a:extLst>
            </p:cNvPr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3A3AE30A-84C8-4849-8005-F690349836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642" y="1219516"/>
            <a:ext cx="5085194" cy="386566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4821C76-E40D-40C2-A07A-4EDB5424E36C}"/>
              </a:ext>
            </a:extLst>
          </p:cNvPr>
          <p:cNvSpPr txBox="1"/>
          <p:nvPr/>
        </p:nvSpPr>
        <p:spPr>
          <a:xfrm>
            <a:off x="309464" y="836712"/>
            <a:ext cx="3334072" cy="3693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dirty="0"/>
              <a:t>Edexcel M1(Old) May 2013(R) Q8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CF466FE-ECF5-4B9D-9821-44C7829A26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9245" y="1880642"/>
            <a:ext cx="3587129" cy="193747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2F4785D-116B-4166-BCD8-31CF53450A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95513" y="4221088"/>
            <a:ext cx="3647343" cy="2329681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D1362F7F-F653-4E9C-8379-551B1FD2A194}"/>
              </a:ext>
            </a:extLst>
          </p:cNvPr>
          <p:cNvSpPr/>
          <p:nvPr/>
        </p:nvSpPr>
        <p:spPr>
          <a:xfrm>
            <a:off x="5580112" y="1484784"/>
            <a:ext cx="216024" cy="216024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a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9534B0A-C6E5-478F-9B02-FFDFF5A46DF0}"/>
              </a:ext>
            </a:extLst>
          </p:cNvPr>
          <p:cNvSpPr/>
          <p:nvPr/>
        </p:nvSpPr>
        <p:spPr>
          <a:xfrm>
            <a:off x="5580112" y="3911588"/>
            <a:ext cx="216024" cy="216024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b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CBE2453-B48D-421E-BE48-C6E252E0B3D8}"/>
              </a:ext>
            </a:extLst>
          </p:cNvPr>
          <p:cNvSpPr/>
          <p:nvPr/>
        </p:nvSpPr>
        <p:spPr>
          <a:xfrm>
            <a:off x="5505450" y="1719834"/>
            <a:ext cx="3638551" cy="209827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EE521F2-1B71-4915-9A3C-4579F55CDE9F}"/>
              </a:ext>
            </a:extLst>
          </p:cNvPr>
          <p:cNvSpPr/>
          <p:nvPr/>
        </p:nvSpPr>
        <p:spPr>
          <a:xfrm>
            <a:off x="5505450" y="4127612"/>
            <a:ext cx="3638551" cy="242315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755519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Exercise 4C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395536" y="725840"/>
            <a:ext cx="7920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Pearson Stats/Mechanics Year 2</a:t>
            </a:r>
          </a:p>
          <a:p>
            <a:r>
              <a:rPr lang="en-GB" sz="2400" dirty="0"/>
              <a:t>Page 78-80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1739717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0B09F098-BAFC-764B-BCA3-0AA2A7E168D8}"/>
              </a:ext>
            </a:extLst>
          </p:cNvPr>
          <p:cNvSpPr txBox="1"/>
          <p:nvPr/>
        </p:nvSpPr>
        <p:spPr>
          <a:xfrm>
            <a:off x="611560" y="2682537"/>
            <a:ext cx="770485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Complete before the lesson		Q1-2</a:t>
            </a:r>
          </a:p>
          <a:p>
            <a:endParaRPr lang="en-US" sz="2400" dirty="0"/>
          </a:p>
          <a:p>
            <a:r>
              <a:rPr lang="en-US" sz="2400" dirty="0"/>
              <a:t>In Class:			</a:t>
            </a:r>
          </a:p>
          <a:p>
            <a:r>
              <a:rPr lang="en-US" sz="2400" dirty="0">
                <a:solidFill>
                  <a:srgbClr val="00B050"/>
                </a:solidFill>
              </a:rPr>
              <a:t>Green</a:t>
            </a:r>
            <a:r>
              <a:rPr lang="en-US" sz="2400" dirty="0"/>
              <a:t>					Q3-5</a:t>
            </a:r>
          </a:p>
          <a:p>
            <a:r>
              <a:rPr lang="en-US" sz="2400" dirty="0">
                <a:solidFill>
                  <a:schemeClr val="accent6"/>
                </a:solidFill>
              </a:rPr>
              <a:t>Amber</a:t>
            </a:r>
            <a:r>
              <a:rPr lang="en-US" sz="2400" dirty="0"/>
              <a:t> 					Q6-8</a:t>
            </a:r>
          </a:p>
          <a:p>
            <a:r>
              <a:rPr lang="en-US" sz="2400" dirty="0">
                <a:solidFill>
                  <a:srgbClr val="FF0000"/>
                </a:solidFill>
              </a:rPr>
              <a:t>Red</a:t>
            </a:r>
            <a:r>
              <a:rPr lang="en-US" sz="2400" dirty="0"/>
              <a:t>					Q9-11 &amp; Challenge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098522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8D359A86-048D-46F6-B91D-32AB9EC38DFB}"/>
              </a:ext>
            </a:extLst>
          </p:cNvPr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>
              <a:extLst>
                <a:ext uri="{FF2B5EF4-FFF2-40B4-BE49-F238E27FC236}">
                  <a16:creationId xmlns:a16="http://schemas.microsoft.com/office/drawing/2014/main" id="{9F72F011-948D-4D49-9099-5541C412CD49}"/>
                </a:ext>
              </a:extLst>
            </p:cNvPr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Centres of Mass</a:t>
              </a:r>
              <a:endParaRPr lang="en-GB" sz="3200" dirty="0"/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B32A29BC-E6D3-4044-AE72-581F50EDB19F}"/>
                </a:ext>
              </a:extLst>
            </p:cNvPr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6C6D0C51-1E18-4B5A-AEA5-D0C16B8E920D}"/>
              </a:ext>
            </a:extLst>
          </p:cNvPr>
          <p:cNvSpPr txBox="1"/>
          <p:nvPr/>
        </p:nvSpPr>
        <p:spPr>
          <a:xfrm>
            <a:off x="323528" y="836712"/>
            <a:ext cx="80648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So far we have assumed that the rod is uniform, that is, its mass is equally distributed across the rod, such that the centre of mass is the centre.</a:t>
            </a:r>
          </a:p>
          <a:p>
            <a:r>
              <a:rPr lang="en-GB" dirty="0"/>
              <a:t>But this may not be the case, and for </a:t>
            </a:r>
            <a:r>
              <a:rPr lang="en-GB" b="1" dirty="0"/>
              <a:t>non-uniform</a:t>
            </a:r>
            <a:r>
              <a:rPr lang="en-GB" dirty="0"/>
              <a:t> rods we may wish to find where the centre of mass lies, or we will be told where it lies.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E60585D-9C4D-4098-89E8-C2C78C799BDE}"/>
                  </a:ext>
                </a:extLst>
              </p:cNvPr>
              <p:cNvSpPr txBox="1"/>
              <p:nvPr/>
            </p:nvSpPr>
            <p:spPr>
              <a:xfrm>
                <a:off x="349846" y="2204864"/>
                <a:ext cx="8425290" cy="1077218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/>
                  <a:t>[Textbook] Sam and Tamsin are sitting on a non-uniform plan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𝐴𝐵</m:t>
                    </m:r>
                  </m:oMath>
                </a14:m>
                <a:r>
                  <a:rPr lang="en-GB" sz="1600" dirty="0"/>
                  <a:t> of mass 25kg and length 4m. The plank is pivoted at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GB" sz="1600" dirty="0"/>
                  <a:t>, the midpoint of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𝐴𝐵</m:t>
                    </m:r>
                  </m:oMath>
                </a14:m>
                <a:r>
                  <a:rPr lang="en-GB" sz="1600" dirty="0"/>
                  <a:t>. The centre of mass of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𝐴𝐵</m:t>
                    </m:r>
                  </m:oMath>
                </a14:m>
                <a:r>
                  <a:rPr lang="en-GB" sz="1600" dirty="0"/>
                  <a:t> is at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GB" sz="1600" dirty="0"/>
                  <a:t> where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𝐴𝐶</m:t>
                    </m:r>
                  </m:oMath>
                </a14:m>
                <a:r>
                  <a:rPr lang="en-GB" sz="1600" dirty="0"/>
                  <a:t> is 1.8. Sam has mass 35 kg. Tamsin has mass 25 kg and sits at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sz="1600" dirty="0"/>
                  <a:t>.</a:t>
                </a:r>
              </a:p>
              <a:p>
                <a:r>
                  <a:rPr lang="en-GB" sz="1600" dirty="0"/>
                  <a:t>Where must Sam sit for the plank  to be horizontal?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E60585D-9C4D-4098-89E8-C2C78C799B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846" y="2204864"/>
                <a:ext cx="8425290" cy="107721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385980A-4F77-49E9-986F-5BD130E2EEF9}"/>
              </a:ext>
            </a:extLst>
          </p:cNvPr>
          <p:cNvCxnSpPr>
            <a:cxnSpLocks/>
          </p:cNvCxnSpPr>
          <p:nvPr/>
        </p:nvCxnSpPr>
        <p:spPr>
          <a:xfrm flipV="1">
            <a:off x="733725" y="4496299"/>
            <a:ext cx="4680520" cy="32195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1F846A4-A848-43BC-A60A-D5DE912BF526}"/>
                  </a:ext>
                </a:extLst>
              </p:cNvPr>
              <p:cNvSpPr txBox="1"/>
              <p:nvPr/>
            </p:nvSpPr>
            <p:spPr>
              <a:xfrm>
                <a:off x="5337004" y="4349058"/>
                <a:ext cx="35088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1F846A4-A848-43BC-A60A-D5DE912BF5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7004" y="4349058"/>
                <a:ext cx="350880" cy="27699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988CBBBC-1187-46A9-BE77-A1CBFFA27C33}"/>
                  </a:ext>
                </a:extLst>
              </p:cNvPr>
              <p:cNvSpPr txBox="1"/>
              <p:nvPr/>
            </p:nvSpPr>
            <p:spPr>
              <a:xfrm>
                <a:off x="427645" y="4390235"/>
                <a:ext cx="35088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988CBBBC-1187-46A9-BE77-A1CBFFA27C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645" y="4390235"/>
                <a:ext cx="350880" cy="27699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D44AF9A8-F494-424D-9AAE-80BD5E447A04}"/>
                  </a:ext>
                </a:extLst>
              </p:cNvPr>
              <p:cNvSpPr txBox="1"/>
              <p:nvPr/>
            </p:nvSpPr>
            <p:spPr>
              <a:xfrm>
                <a:off x="869844" y="4501571"/>
                <a:ext cx="405027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GB" sz="1200" dirty="0"/>
                  <a:t>m</a:t>
                </a: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D44AF9A8-F494-424D-9AAE-80BD5E447A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9844" y="4501571"/>
                <a:ext cx="405027" cy="276999"/>
              </a:xfrm>
              <a:prstGeom prst="rect">
                <a:avLst/>
              </a:prstGeom>
              <a:blipFill>
                <a:blip r:embed="rId5"/>
                <a:stretch>
                  <a:fillRect b="-1521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Isosceles Triangle 15">
            <a:extLst>
              <a:ext uri="{FF2B5EF4-FFF2-40B4-BE49-F238E27FC236}">
                <a16:creationId xmlns:a16="http://schemas.microsoft.com/office/drawing/2014/main" id="{0D29EE65-4EFB-4C18-8B2B-634DC95D328C}"/>
              </a:ext>
            </a:extLst>
          </p:cNvPr>
          <p:cNvSpPr/>
          <p:nvPr/>
        </p:nvSpPr>
        <p:spPr>
          <a:xfrm>
            <a:off x="2721522" y="4520105"/>
            <a:ext cx="307704" cy="223472"/>
          </a:xfrm>
          <a:prstGeom prst="triangl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527FD696-3BD3-48D8-9EBD-70DBCE9961F4}"/>
                  </a:ext>
                </a:extLst>
              </p:cNvPr>
              <p:cNvSpPr txBox="1"/>
              <p:nvPr/>
            </p:nvSpPr>
            <p:spPr>
              <a:xfrm>
                <a:off x="2321006" y="4622292"/>
                <a:ext cx="551734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0.2</m:t>
                    </m:r>
                  </m:oMath>
                </a14:m>
                <a:r>
                  <a:rPr lang="en-GB" sz="1200" dirty="0"/>
                  <a:t>m</a:t>
                </a: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527FD696-3BD3-48D8-9EBD-70DBCE9961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1006" y="4622292"/>
                <a:ext cx="551734" cy="276999"/>
              </a:xfrm>
              <a:prstGeom prst="rect">
                <a:avLst/>
              </a:prstGeom>
              <a:blipFill>
                <a:blip r:embed="rId6"/>
                <a:stretch>
                  <a:fillRect b="-1521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8" name="Group 17">
            <a:extLst>
              <a:ext uri="{FF2B5EF4-FFF2-40B4-BE49-F238E27FC236}">
                <a16:creationId xmlns:a16="http://schemas.microsoft.com/office/drawing/2014/main" id="{1A7371F8-8549-400C-A8A8-6EBBFBB4864F}"/>
              </a:ext>
            </a:extLst>
          </p:cNvPr>
          <p:cNvGrpSpPr/>
          <p:nvPr/>
        </p:nvGrpSpPr>
        <p:grpSpPr>
          <a:xfrm>
            <a:off x="4117724" y="3955138"/>
            <a:ext cx="234780" cy="504597"/>
            <a:chOff x="6948264" y="5366866"/>
            <a:chExt cx="234780" cy="504597"/>
          </a:xfrm>
        </p:grpSpPr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FBFA6DE5-62A9-4A79-90FE-1460EDCC1B6D}"/>
                </a:ext>
              </a:extLst>
            </p:cNvPr>
            <p:cNvCxnSpPr/>
            <p:nvPr/>
          </p:nvCxnSpPr>
          <p:spPr>
            <a:xfrm>
              <a:off x="7053875" y="5733256"/>
              <a:ext cx="129125" cy="138207"/>
            </a:xfrm>
            <a:prstGeom prst="lin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3BF9D71E-E9A1-4532-ACE2-81397F193C4B}"/>
                </a:ext>
              </a:extLst>
            </p:cNvPr>
            <p:cNvCxnSpPr/>
            <p:nvPr/>
          </p:nvCxnSpPr>
          <p:spPr>
            <a:xfrm flipH="1">
              <a:off x="6948264" y="5733256"/>
              <a:ext cx="105612" cy="138207"/>
            </a:xfrm>
            <a:prstGeom prst="lin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AFBE2474-AF1E-46AA-B310-6197ED4E0D39}"/>
                </a:ext>
              </a:extLst>
            </p:cNvPr>
            <p:cNvCxnSpPr/>
            <p:nvPr/>
          </p:nvCxnSpPr>
          <p:spPr>
            <a:xfrm>
              <a:off x="7053875" y="5529884"/>
              <a:ext cx="0" cy="203372"/>
            </a:xfrm>
            <a:prstGeom prst="lin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</p:cxn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D87905A2-4E08-45B6-9ED4-53D46F3A76C8}"/>
                </a:ext>
              </a:extLst>
            </p:cNvPr>
            <p:cNvSpPr/>
            <p:nvPr/>
          </p:nvSpPr>
          <p:spPr>
            <a:xfrm>
              <a:off x="6967447" y="5366866"/>
              <a:ext cx="170173" cy="156668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2932FA4A-4063-4E8E-865D-CB571A3F81AA}"/>
                </a:ext>
              </a:extLst>
            </p:cNvPr>
            <p:cNvCxnSpPr/>
            <p:nvPr/>
          </p:nvCxnSpPr>
          <p:spPr>
            <a:xfrm>
              <a:off x="6948264" y="5631570"/>
              <a:ext cx="234780" cy="0"/>
            </a:xfrm>
            <a:prstGeom prst="lin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09ECA244-4F69-4398-B176-A7BCF03EB625}"/>
                  </a:ext>
                </a:extLst>
              </p:cNvPr>
              <p:cNvSpPr txBox="1"/>
              <p:nvPr/>
            </p:nvSpPr>
            <p:spPr>
              <a:xfrm>
                <a:off x="1292394" y="4646230"/>
                <a:ext cx="567114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1.8</m:t>
                    </m:r>
                  </m:oMath>
                </a14:m>
                <a:r>
                  <a:rPr lang="en-GB" sz="1200" dirty="0"/>
                  <a:t>m</a:t>
                </a: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09ECA244-4F69-4398-B176-A7BCF03EB6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2394" y="4646230"/>
                <a:ext cx="567114" cy="276999"/>
              </a:xfrm>
              <a:prstGeom prst="rect">
                <a:avLst/>
              </a:prstGeom>
              <a:blipFill>
                <a:blip r:embed="rId7"/>
                <a:stretch>
                  <a:fillRect b="-1521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CFDD8083-883A-47B4-834E-0DBE7FCC7CF7}"/>
                  </a:ext>
                </a:extLst>
              </p:cNvPr>
              <p:cNvSpPr txBox="1"/>
              <p:nvPr/>
            </p:nvSpPr>
            <p:spPr>
              <a:xfrm>
                <a:off x="289208" y="4876363"/>
                <a:ext cx="82091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25</m:t>
                      </m:r>
                      <m:r>
                        <a:rPr lang="en-GB" b="0" i="1" smtClean="0">
                          <a:solidFill>
                            <a:schemeClr val="accent1"/>
                          </a:solidFill>
                          <a:latin typeface="Cambria Math"/>
                        </a:rPr>
                        <m:t>𝑔</m:t>
                      </m:r>
                    </m:oMath>
                  </m:oMathPara>
                </a14:m>
                <a:endParaRPr lang="en-GB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CFDD8083-883A-47B4-834E-0DBE7FCC7C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208" y="4876363"/>
                <a:ext cx="820910" cy="369332"/>
              </a:xfrm>
              <a:prstGeom prst="rect">
                <a:avLst/>
              </a:prstGeom>
              <a:blipFill>
                <a:blip r:embed="rId8"/>
                <a:stretch>
                  <a:fillRect b="-491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E87DC854-503C-4BFD-8144-BB3BEE717E67}"/>
              </a:ext>
            </a:extLst>
          </p:cNvPr>
          <p:cNvCxnSpPr>
            <a:cxnSpLocks/>
          </p:cNvCxnSpPr>
          <p:nvPr/>
        </p:nvCxnSpPr>
        <p:spPr>
          <a:xfrm flipH="1">
            <a:off x="741273" y="4517770"/>
            <a:ext cx="1" cy="419100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D4580EB3-8820-4E43-8E3E-B92727B4CAD8}"/>
              </a:ext>
            </a:extLst>
          </p:cNvPr>
          <p:cNvCxnSpPr>
            <a:cxnSpLocks/>
          </p:cNvCxnSpPr>
          <p:nvPr/>
        </p:nvCxnSpPr>
        <p:spPr>
          <a:xfrm flipH="1">
            <a:off x="2346649" y="4534261"/>
            <a:ext cx="1" cy="419100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A1DB9A9B-CA8B-4DF1-ADE8-47534A5CC44A}"/>
                  </a:ext>
                </a:extLst>
              </p:cNvPr>
              <p:cNvSpPr txBox="1"/>
              <p:nvPr/>
            </p:nvSpPr>
            <p:spPr>
              <a:xfrm>
                <a:off x="1858786" y="4895893"/>
                <a:ext cx="82091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25</m:t>
                      </m:r>
                      <m:r>
                        <a:rPr lang="en-GB" b="0" i="1" smtClean="0">
                          <a:solidFill>
                            <a:schemeClr val="accent1"/>
                          </a:solidFill>
                          <a:latin typeface="Cambria Math"/>
                        </a:rPr>
                        <m:t>𝑔</m:t>
                      </m:r>
                    </m:oMath>
                  </m:oMathPara>
                </a14:m>
                <a:endParaRPr lang="en-GB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A1DB9A9B-CA8B-4DF1-ADE8-47534A5CC4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8786" y="4895893"/>
                <a:ext cx="820910" cy="369332"/>
              </a:xfrm>
              <a:prstGeom prst="rect">
                <a:avLst/>
              </a:prstGeom>
              <a:blipFill>
                <a:blip r:embed="rId9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47054097-A003-44DA-A2D9-2556275658F6}"/>
              </a:ext>
            </a:extLst>
          </p:cNvPr>
          <p:cNvCxnSpPr>
            <a:cxnSpLocks/>
          </p:cNvCxnSpPr>
          <p:nvPr/>
        </p:nvCxnSpPr>
        <p:spPr>
          <a:xfrm flipV="1">
            <a:off x="2880588" y="3967225"/>
            <a:ext cx="0" cy="523876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E56EB431-2309-437B-954E-9E500E7F969B}"/>
                  </a:ext>
                </a:extLst>
              </p:cNvPr>
              <p:cNvSpPr txBox="1"/>
              <p:nvPr/>
            </p:nvSpPr>
            <p:spPr>
              <a:xfrm>
                <a:off x="2471027" y="3618409"/>
                <a:ext cx="82091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</m:oMath>
                  </m:oMathPara>
                </a14:m>
                <a:endParaRPr lang="en-GB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E56EB431-2309-437B-954E-9E500E7F96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1027" y="3618409"/>
                <a:ext cx="820910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1306FDCE-7701-4621-80DA-9317D0A8E073}"/>
              </a:ext>
            </a:extLst>
          </p:cNvPr>
          <p:cNvCxnSpPr>
            <a:cxnSpLocks/>
          </p:cNvCxnSpPr>
          <p:nvPr/>
        </p:nvCxnSpPr>
        <p:spPr>
          <a:xfrm flipV="1">
            <a:off x="697258" y="5265420"/>
            <a:ext cx="3539462" cy="14310"/>
          </a:xfrm>
          <a:prstGeom prst="straightConnector1">
            <a:avLst/>
          </a:prstGeom>
          <a:ln>
            <a:prstDash val="dash"/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BA501262-2322-4D38-B23D-CCCAE1DF51A2}"/>
                  </a:ext>
                </a:extLst>
              </p:cNvPr>
              <p:cNvSpPr txBox="1"/>
              <p:nvPr/>
            </p:nvSpPr>
            <p:spPr>
              <a:xfrm>
                <a:off x="2154666" y="5237086"/>
                <a:ext cx="405027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200" dirty="0"/>
                  <a:t>m</a:t>
                </a:r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BA501262-2322-4D38-B23D-CCCAE1DF51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4666" y="5237086"/>
                <a:ext cx="405027" cy="276999"/>
              </a:xfrm>
              <a:prstGeom prst="rect">
                <a:avLst/>
              </a:prstGeom>
              <a:blipFill>
                <a:blip r:embed="rId11"/>
                <a:stretch>
                  <a:fillRect b="-1521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6" name="Group 35">
            <a:extLst>
              <a:ext uri="{FF2B5EF4-FFF2-40B4-BE49-F238E27FC236}">
                <a16:creationId xmlns:a16="http://schemas.microsoft.com/office/drawing/2014/main" id="{81AAA66E-DE18-4F63-B57E-B350CD970E31}"/>
              </a:ext>
            </a:extLst>
          </p:cNvPr>
          <p:cNvGrpSpPr/>
          <p:nvPr/>
        </p:nvGrpSpPr>
        <p:grpSpPr>
          <a:xfrm>
            <a:off x="691357" y="4005480"/>
            <a:ext cx="234780" cy="504597"/>
            <a:chOff x="6948264" y="5366866"/>
            <a:chExt cx="234780" cy="504597"/>
          </a:xfrm>
        </p:grpSpPr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72DAE47C-9FF1-453F-92A5-20510EB76757}"/>
                </a:ext>
              </a:extLst>
            </p:cNvPr>
            <p:cNvCxnSpPr/>
            <p:nvPr/>
          </p:nvCxnSpPr>
          <p:spPr>
            <a:xfrm>
              <a:off x="7053875" y="5733256"/>
              <a:ext cx="129125" cy="138207"/>
            </a:xfrm>
            <a:prstGeom prst="lin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8367FC15-3598-4593-A56F-B1FB09B67C7E}"/>
                </a:ext>
              </a:extLst>
            </p:cNvPr>
            <p:cNvCxnSpPr/>
            <p:nvPr/>
          </p:nvCxnSpPr>
          <p:spPr>
            <a:xfrm flipH="1">
              <a:off x="6948264" y="5733256"/>
              <a:ext cx="105612" cy="138207"/>
            </a:xfrm>
            <a:prstGeom prst="lin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3F3BA0E6-8D23-44A0-A879-AA1EE2D94207}"/>
                </a:ext>
              </a:extLst>
            </p:cNvPr>
            <p:cNvCxnSpPr/>
            <p:nvPr/>
          </p:nvCxnSpPr>
          <p:spPr>
            <a:xfrm>
              <a:off x="7053875" y="5529884"/>
              <a:ext cx="0" cy="203372"/>
            </a:xfrm>
            <a:prstGeom prst="lin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</p:cxn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78F86C79-7B91-48C1-973B-DAA53076C7CF}"/>
                </a:ext>
              </a:extLst>
            </p:cNvPr>
            <p:cNvSpPr/>
            <p:nvPr/>
          </p:nvSpPr>
          <p:spPr>
            <a:xfrm>
              <a:off x="6967447" y="5366866"/>
              <a:ext cx="170173" cy="156668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844CBED9-31A0-4896-B0CA-26F815A10305}"/>
                </a:ext>
              </a:extLst>
            </p:cNvPr>
            <p:cNvCxnSpPr/>
            <p:nvPr/>
          </p:nvCxnSpPr>
          <p:spPr>
            <a:xfrm>
              <a:off x="6948264" y="5631570"/>
              <a:ext cx="234780" cy="0"/>
            </a:xfrm>
            <a:prstGeom prst="lin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</p:cxnSp>
      </p:grp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7AEE42C1-1B32-435C-9E01-EC17A6D3FB0A}"/>
              </a:ext>
            </a:extLst>
          </p:cNvPr>
          <p:cNvCxnSpPr>
            <a:cxnSpLocks/>
          </p:cNvCxnSpPr>
          <p:nvPr/>
        </p:nvCxnSpPr>
        <p:spPr>
          <a:xfrm flipV="1">
            <a:off x="789541" y="4655820"/>
            <a:ext cx="1465979" cy="6059"/>
          </a:xfrm>
          <a:prstGeom prst="straightConnector1">
            <a:avLst/>
          </a:prstGeom>
          <a:ln>
            <a:prstDash val="dash"/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45" name="Picture 2">
            <a:extLst>
              <a:ext uri="{FF2B5EF4-FFF2-40B4-BE49-F238E27FC236}">
                <a16:creationId xmlns:a16="http://schemas.microsoft.com/office/drawing/2014/main" id="{E9942485-1BFA-4E98-B3BF-3CED4D7F95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3835" y="3751713"/>
            <a:ext cx="276086" cy="401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3">
            <a:extLst>
              <a:ext uri="{FF2B5EF4-FFF2-40B4-BE49-F238E27FC236}">
                <a16:creationId xmlns:a16="http://schemas.microsoft.com/office/drawing/2014/main" id="{2A1CDECF-144A-4AB8-BC84-96D30F70B0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492" y="3769380"/>
            <a:ext cx="300349" cy="432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" name="Freeform: Shape 45">
            <a:extLst>
              <a:ext uri="{FF2B5EF4-FFF2-40B4-BE49-F238E27FC236}">
                <a16:creationId xmlns:a16="http://schemas.microsoft.com/office/drawing/2014/main" id="{7086B1CF-A40D-4088-82CE-A1B21295F11E}"/>
              </a:ext>
            </a:extLst>
          </p:cNvPr>
          <p:cNvSpPr/>
          <p:nvPr/>
        </p:nvSpPr>
        <p:spPr>
          <a:xfrm>
            <a:off x="527050" y="3746500"/>
            <a:ext cx="273050" cy="120650"/>
          </a:xfrm>
          <a:custGeom>
            <a:avLst/>
            <a:gdLst>
              <a:gd name="connsiteX0" fmla="*/ 273050 w 273050"/>
              <a:gd name="connsiteY0" fmla="*/ 76200 h 120650"/>
              <a:gd name="connsiteX1" fmla="*/ 203200 w 273050"/>
              <a:gd name="connsiteY1" fmla="*/ 6350 h 120650"/>
              <a:gd name="connsiteX2" fmla="*/ 114300 w 273050"/>
              <a:gd name="connsiteY2" fmla="*/ 0 h 120650"/>
              <a:gd name="connsiteX3" fmla="*/ 38100 w 273050"/>
              <a:gd name="connsiteY3" fmla="*/ 50800 h 120650"/>
              <a:gd name="connsiteX4" fmla="*/ 0 w 273050"/>
              <a:gd name="connsiteY4" fmla="*/ 114300 h 120650"/>
              <a:gd name="connsiteX5" fmla="*/ 50800 w 273050"/>
              <a:gd name="connsiteY5" fmla="*/ 88900 h 120650"/>
              <a:gd name="connsiteX6" fmla="*/ 95250 w 273050"/>
              <a:gd name="connsiteY6" fmla="*/ 76200 h 120650"/>
              <a:gd name="connsiteX7" fmla="*/ 177800 w 273050"/>
              <a:gd name="connsiteY7" fmla="*/ 76200 h 120650"/>
              <a:gd name="connsiteX8" fmla="*/ 234950 w 273050"/>
              <a:gd name="connsiteY8" fmla="*/ 120650 h 120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3050" h="120650">
                <a:moveTo>
                  <a:pt x="273050" y="76200"/>
                </a:moveTo>
                <a:lnTo>
                  <a:pt x="203200" y="6350"/>
                </a:lnTo>
                <a:lnTo>
                  <a:pt x="114300" y="0"/>
                </a:lnTo>
                <a:lnTo>
                  <a:pt x="38100" y="50800"/>
                </a:lnTo>
                <a:lnTo>
                  <a:pt x="0" y="114300"/>
                </a:lnTo>
                <a:lnTo>
                  <a:pt x="50800" y="88900"/>
                </a:lnTo>
                <a:lnTo>
                  <a:pt x="95250" y="76200"/>
                </a:lnTo>
                <a:lnTo>
                  <a:pt x="177800" y="76200"/>
                </a:lnTo>
                <a:lnTo>
                  <a:pt x="234950" y="120650"/>
                </a:lnTo>
              </a:path>
            </a:pathLst>
          </a:custGeom>
          <a:solidFill>
            <a:schemeClr val="tx1"/>
          </a:solidFill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2833150C-F899-41C4-BC9D-305E627134A3}"/>
              </a:ext>
            </a:extLst>
          </p:cNvPr>
          <p:cNvCxnSpPr>
            <a:cxnSpLocks/>
          </p:cNvCxnSpPr>
          <p:nvPr/>
        </p:nvCxnSpPr>
        <p:spPr>
          <a:xfrm flipV="1">
            <a:off x="892878" y="3912394"/>
            <a:ext cx="7235" cy="4219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17F6431A-B726-45E7-B1C7-8C84A2C2C989}"/>
              </a:ext>
            </a:extLst>
          </p:cNvPr>
          <p:cNvCxnSpPr>
            <a:cxnSpLocks/>
          </p:cNvCxnSpPr>
          <p:nvPr/>
        </p:nvCxnSpPr>
        <p:spPr>
          <a:xfrm flipH="1" flipV="1">
            <a:off x="869156" y="3921919"/>
            <a:ext cx="4322" cy="3266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9F04A05A-A735-44F7-B001-813AFF915CDE}"/>
              </a:ext>
            </a:extLst>
          </p:cNvPr>
          <p:cNvCxnSpPr>
            <a:cxnSpLocks/>
          </p:cNvCxnSpPr>
          <p:nvPr/>
        </p:nvCxnSpPr>
        <p:spPr>
          <a:xfrm flipH="1" flipV="1">
            <a:off x="840581" y="3929063"/>
            <a:ext cx="16714" cy="2752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52F06BE7-3BD2-4960-A5BA-19A54E8E440E}"/>
              </a:ext>
            </a:extLst>
          </p:cNvPr>
          <p:cNvCxnSpPr>
            <a:cxnSpLocks/>
          </p:cNvCxnSpPr>
          <p:nvPr/>
        </p:nvCxnSpPr>
        <p:spPr>
          <a:xfrm flipH="1" flipV="1">
            <a:off x="733725" y="3942823"/>
            <a:ext cx="16714" cy="2752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B8CEB7E0-90EC-4BD3-9CD7-599E3EC95ECF}"/>
              </a:ext>
            </a:extLst>
          </p:cNvPr>
          <p:cNvCxnSpPr>
            <a:cxnSpLocks/>
          </p:cNvCxnSpPr>
          <p:nvPr/>
        </p:nvCxnSpPr>
        <p:spPr>
          <a:xfrm flipV="1">
            <a:off x="782306" y="3924633"/>
            <a:ext cx="7235" cy="4219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A63B8DF6-965E-4A74-B764-0AA78F40427E}"/>
              </a:ext>
            </a:extLst>
          </p:cNvPr>
          <p:cNvCxnSpPr>
            <a:cxnSpLocks/>
          </p:cNvCxnSpPr>
          <p:nvPr/>
        </p:nvCxnSpPr>
        <p:spPr>
          <a:xfrm flipH="1" flipV="1">
            <a:off x="762300" y="3931033"/>
            <a:ext cx="4322" cy="3266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9" name="TextBox 58">
            <a:extLst>
              <a:ext uri="{FF2B5EF4-FFF2-40B4-BE49-F238E27FC236}">
                <a16:creationId xmlns:a16="http://schemas.microsoft.com/office/drawing/2014/main" id="{82910BCD-20B3-464F-B4D1-EC877ACC03D9}"/>
              </a:ext>
            </a:extLst>
          </p:cNvPr>
          <p:cNvSpPr txBox="1"/>
          <p:nvPr/>
        </p:nvSpPr>
        <p:spPr>
          <a:xfrm>
            <a:off x="871842" y="3639095"/>
            <a:ext cx="10072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0" i="0" strike="sngStrike" baseline="30000" dirty="0">
                <a:latin typeface="+mj-lt"/>
              </a:rPr>
              <a:t>Tom</a:t>
            </a:r>
            <a:r>
              <a:rPr lang="en-GB" sz="1200" b="0" i="0" dirty="0">
                <a:latin typeface="+mj-lt"/>
              </a:rPr>
              <a:t> Tamsin</a:t>
            </a:r>
            <a:endParaRPr lang="en-GB" sz="1200" dirty="0"/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6574AC1A-2AE4-4027-8B7D-85393991E795}"/>
              </a:ext>
            </a:extLst>
          </p:cNvPr>
          <p:cNvSpPr txBox="1"/>
          <p:nvPr/>
        </p:nvSpPr>
        <p:spPr>
          <a:xfrm>
            <a:off x="4295748" y="3646543"/>
            <a:ext cx="8550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0" i="0" strike="sngStrike" baseline="30000" dirty="0">
                <a:latin typeface="+mj-lt"/>
              </a:rPr>
              <a:t>Lewis</a:t>
            </a:r>
            <a:r>
              <a:rPr lang="en-GB" sz="1200" b="0" i="0" dirty="0">
                <a:latin typeface="+mj-lt"/>
              </a:rPr>
              <a:t> Sam</a:t>
            </a:r>
            <a:endParaRPr lang="en-GB" sz="1200" dirty="0"/>
          </a:p>
        </p:txBody>
      </p: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B3DE292F-8F3F-4169-AD85-4ABBB795E65B}"/>
              </a:ext>
            </a:extLst>
          </p:cNvPr>
          <p:cNvCxnSpPr>
            <a:cxnSpLocks/>
          </p:cNvCxnSpPr>
          <p:nvPr/>
        </p:nvCxnSpPr>
        <p:spPr>
          <a:xfrm>
            <a:off x="2357179" y="4661539"/>
            <a:ext cx="347921" cy="1901"/>
          </a:xfrm>
          <a:prstGeom prst="straightConnector1">
            <a:avLst/>
          </a:prstGeom>
          <a:ln>
            <a:prstDash val="dash"/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2579A7DF-F6E2-445D-854C-BB09ED89E05B}"/>
                  </a:ext>
                </a:extLst>
              </p:cNvPr>
              <p:cNvSpPr txBox="1"/>
              <p:nvPr/>
            </p:nvSpPr>
            <p:spPr>
              <a:xfrm>
                <a:off x="4007945" y="4614748"/>
                <a:ext cx="551734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GB" sz="1200" dirty="0"/>
                  <a:t>m</a:t>
                </a:r>
              </a:p>
            </p:txBody>
          </p:sp>
        </mc:Choice>
        <mc:Fallback xmlns="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2579A7DF-F6E2-445D-854C-BB09ED89E0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7945" y="4614748"/>
                <a:ext cx="551734" cy="276999"/>
              </a:xfrm>
              <a:prstGeom prst="rect">
                <a:avLst/>
              </a:prstGeom>
              <a:blipFill>
                <a:blip r:embed="rId14"/>
                <a:stretch>
                  <a:fillRect b="-177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9C55813B-6622-47AD-807E-EEB6D71701AD}"/>
              </a:ext>
            </a:extLst>
          </p:cNvPr>
          <p:cNvCxnSpPr>
            <a:cxnSpLocks/>
          </p:cNvCxnSpPr>
          <p:nvPr/>
        </p:nvCxnSpPr>
        <p:spPr>
          <a:xfrm flipV="1">
            <a:off x="3086455" y="4648200"/>
            <a:ext cx="2293265" cy="4724"/>
          </a:xfrm>
          <a:prstGeom prst="straightConnector1">
            <a:avLst/>
          </a:prstGeom>
          <a:ln>
            <a:prstDash val="dash"/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F1954563-4CC4-4F75-9688-F4B59DA0006B}"/>
                  </a:ext>
                </a:extLst>
              </p:cNvPr>
              <p:cNvSpPr txBox="1"/>
              <p:nvPr/>
            </p:nvSpPr>
            <p:spPr>
              <a:xfrm>
                <a:off x="5605477" y="3751759"/>
                <a:ext cx="3576176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/>
                  <a:t>Moments about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GB" sz="1600" dirty="0"/>
                  <a:t>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25</m:t>
                          </m:r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×2</m:t>
                          </m:r>
                        </m:e>
                      </m:d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25</m:t>
                          </m:r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×0.2</m:t>
                          </m:r>
                        </m:e>
                      </m:d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=35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</m:e>
                      </m:d>
                    </m:oMath>
                    <m:oMath xmlns:m="http://schemas.openxmlformats.org/officeDocument/2006/math"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…</m:t>
                      </m:r>
                    </m:oMath>
                    <m:oMath xmlns:m="http://schemas.openxmlformats.org/officeDocument/2006/math"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=3.57</m:t>
                      </m:r>
                    </m:oMath>
                  </m:oMathPara>
                </a14:m>
                <a:endParaRPr lang="en-GB" sz="1600" dirty="0"/>
              </a:p>
              <a:p>
                <a:endParaRPr lang="en-GB" sz="1600" dirty="0"/>
              </a:p>
              <a:p>
                <a:r>
                  <a:rPr lang="en-GB" sz="1600" dirty="0"/>
                  <a:t>i.e. Sam should sit 3.57m from end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sz="1600" dirty="0"/>
                  <a:t>.</a:t>
                </a:r>
              </a:p>
            </p:txBody>
          </p:sp>
        </mc:Choice>
        <mc:Fallback xmlns="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F1954563-4CC4-4F75-9688-F4B59DA000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05477" y="3751759"/>
                <a:ext cx="3576176" cy="1569660"/>
              </a:xfrm>
              <a:prstGeom prst="rect">
                <a:avLst/>
              </a:prstGeom>
              <a:blipFill>
                <a:blip r:embed="rId15"/>
                <a:stretch>
                  <a:fillRect l="-1024" t="-1163" b="-387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7" name="Rectangle 66">
            <a:extLst>
              <a:ext uri="{FF2B5EF4-FFF2-40B4-BE49-F238E27FC236}">
                <a16:creationId xmlns:a16="http://schemas.microsoft.com/office/drawing/2014/main" id="{C8F391DE-920F-4BE5-A6C5-F4D64029D2DC}"/>
              </a:ext>
            </a:extLst>
          </p:cNvPr>
          <p:cNvSpPr/>
          <p:nvPr/>
        </p:nvSpPr>
        <p:spPr>
          <a:xfrm>
            <a:off x="427645" y="3544032"/>
            <a:ext cx="5132173" cy="237635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 Diagram</a:t>
            </a: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F23CEC4C-0157-4851-8CD3-E3CECFDC9241}"/>
              </a:ext>
            </a:extLst>
          </p:cNvPr>
          <p:cNvSpPr/>
          <p:nvPr/>
        </p:nvSpPr>
        <p:spPr>
          <a:xfrm>
            <a:off x="5553075" y="3544032"/>
            <a:ext cx="3524249" cy="237635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 Working</a:t>
            </a:r>
          </a:p>
        </p:txBody>
      </p:sp>
    </p:spTree>
    <p:extLst>
      <p:ext uri="{BB962C8B-B14F-4D97-AF65-F5344CB8AC3E}">
        <p14:creationId xmlns:p14="http://schemas.microsoft.com/office/powerpoint/2010/main" val="3346595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9" grpId="0"/>
      <p:bldP spid="31" grpId="0"/>
      <p:bldP spid="35" grpId="0"/>
      <p:bldP spid="67" grpId="0" animBg="1"/>
      <p:bldP spid="6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3E75992-37E3-4455-895D-827AD68D93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504" y="1175957"/>
            <a:ext cx="5132413" cy="318914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C78C698D-0C4F-4F0C-A10B-34B7083900A2}"/>
              </a:ext>
            </a:extLst>
          </p:cNvPr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4" name="TextBox 32">
              <a:extLst>
                <a:ext uri="{FF2B5EF4-FFF2-40B4-BE49-F238E27FC236}">
                  <a16:creationId xmlns:a16="http://schemas.microsoft.com/office/drawing/2014/main" id="{EA2A9608-8582-4DAD-84B8-233717897133}"/>
                </a:ext>
              </a:extLst>
            </p:cNvPr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Test Your Understanding</a:t>
              </a:r>
            </a:p>
          </p:txBody>
        </p: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C0168ACA-63B0-41FD-B841-BF389843C157}"/>
                </a:ext>
              </a:extLst>
            </p:cNvPr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873AF49D-E6F4-4964-8775-1FDA471A9CC0}"/>
              </a:ext>
            </a:extLst>
          </p:cNvPr>
          <p:cNvSpPr txBox="1"/>
          <p:nvPr/>
        </p:nvSpPr>
        <p:spPr>
          <a:xfrm>
            <a:off x="488504" y="798612"/>
            <a:ext cx="3334072" cy="3693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dirty="0"/>
              <a:t>Edexcel M1(Old) May 2012 Q2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4283658-8537-46FC-A3BA-C5083A6669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0531" y="2812530"/>
            <a:ext cx="3362325" cy="155257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A6FD5A8-2495-45A0-9E57-A541993C90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941935"/>
            <a:ext cx="4283968" cy="65907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B4BC641-E24A-470D-A675-29B8E63FD21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55976" y="4706838"/>
            <a:ext cx="4776586" cy="1239991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5839B707-0C01-4F90-9E84-8CB1BDD87D30}"/>
              </a:ext>
            </a:extLst>
          </p:cNvPr>
          <p:cNvSpPr/>
          <p:nvPr/>
        </p:nvSpPr>
        <p:spPr>
          <a:xfrm>
            <a:off x="517873" y="4869129"/>
            <a:ext cx="3766095" cy="10777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5BE2A69-6CE5-45BA-9B78-96A11336EB06}"/>
              </a:ext>
            </a:extLst>
          </p:cNvPr>
          <p:cNvSpPr/>
          <p:nvPr/>
        </p:nvSpPr>
        <p:spPr>
          <a:xfrm>
            <a:off x="4716016" y="4869129"/>
            <a:ext cx="4427984" cy="10777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19DF9A0-8414-4660-BE8E-35EAF05844F5}"/>
              </a:ext>
            </a:extLst>
          </p:cNvPr>
          <p:cNvSpPr/>
          <p:nvPr/>
        </p:nvSpPr>
        <p:spPr>
          <a:xfrm>
            <a:off x="5868144" y="2801148"/>
            <a:ext cx="3024336" cy="170797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 Diagram</a:t>
            </a:r>
          </a:p>
        </p:txBody>
      </p:sp>
    </p:spTree>
    <p:extLst>
      <p:ext uri="{BB962C8B-B14F-4D97-AF65-F5344CB8AC3E}">
        <p14:creationId xmlns:p14="http://schemas.microsoft.com/office/powerpoint/2010/main" val="938132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714CB21-18A3-41C1-8C98-8DE389B33C51}"/>
              </a:ext>
            </a:extLst>
          </p:cNvPr>
          <p:cNvSpPr/>
          <p:nvPr/>
        </p:nvSpPr>
        <p:spPr>
          <a:xfrm>
            <a:off x="12919" y="0"/>
            <a:ext cx="9142856" cy="6858000"/>
          </a:xfrm>
          <a:prstGeom prst="rect">
            <a:avLst/>
          </a:prstGeom>
          <a:pattFill prst="wdDnDiag">
            <a:fgClr>
              <a:schemeClr val="bg2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58741C1-22D1-4D32-BD74-1D551192F37D}"/>
              </a:ext>
            </a:extLst>
          </p:cNvPr>
          <p:cNvSpPr/>
          <p:nvPr/>
        </p:nvSpPr>
        <p:spPr>
          <a:xfrm>
            <a:off x="0" y="0"/>
            <a:ext cx="9155775" cy="1422050"/>
          </a:xfrm>
          <a:prstGeom prst="rect">
            <a:avLst/>
          </a:prstGeom>
          <a:solidFill>
            <a:schemeClr val="tx1">
              <a:alpha val="76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323148" y="217786"/>
            <a:ext cx="3816424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chemeClr val="bg1"/>
                </a:solidFill>
              </a:rPr>
              <a:t>www.drfrostmaths.com</a:t>
            </a:r>
          </a:p>
          <a:p>
            <a:r>
              <a:rPr lang="en-GB" sz="1600" dirty="0">
                <a:solidFill>
                  <a:schemeClr val="bg1"/>
                </a:solidFill>
              </a:rPr>
              <a:t>Everything is </a:t>
            </a:r>
            <a:r>
              <a:rPr lang="en-GB" sz="1600" b="1" dirty="0">
                <a:solidFill>
                  <a:schemeClr val="bg1"/>
                </a:solidFill>
              </a:rPr>
              <a:t>completely free</a:t>
            </a:r>
            <a:r>
              <a:rPr lang="en-GB" sz="1600" dirty="0">
                <a:solidFill>
                  <a:schemeClr val="bg1"/>
                </a:solidFill>
              </a:rPr>
              <a:t>.</a:t>
            </a:r>
          </a:p>
          <a:p>
            <a:r>
              <a:rPr lang="en-GB" sz="1600" dirty="0">
                <a:solidFill>
                  <a:schemeClr val="bg1"/>
                </a:solidFill>
              </a:rPr>
              <a:t>Why not register?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B6719D9-C52A-40F5-8E8A-C5418B569F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499" y="1806461"/>
            <a:ext cx="5829955" cy="338398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4318D00-FABF-4754-8685-0247F6106E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4575" y="2827488"/>
            <a:ext cx="2458051" cy="152835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3F790D7-2484-4BF2-B8CB-B653B6FDC8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2129" y="4873621"/>
            <a:ext cx="2946634" cy="181792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27AEBDF-0ABA-43C2-BCF9-1A0DD8627790}"/>
              </a:ext>
            </a:extLst>
          </p:cNvPr>
          <p:cNvSpPr txBox="1"/>
          <p:nvPr/>
        </p:nvSpPr>
        <p:spPr>
          <a:xfrm>
            <a:off x="743444" y="6239336"/>
            <a:ext cx="1769021" cy="400110"/>
          </a:xfrm>
          <a:prstGeom prst="rect">
            <a:avLst/>
          </a:prstGeom>
          <a:solidFill>
            <a:schemeClr val="dk1">
              <a:alpha val="86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000" dirty="0"/>
              <a:t>Teaching videos with topic tests to check understanding.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191000" y="288231"/>
            <a:ext cx="4686300" cy="8309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200" dirty="0"/>
              <a:t>Register now to interactively practise questions on this topic, including past paper questions and extension questions (including MAT + UKMT).</a:t>
            </a:r>
          </a:p>
          <a:p>
            <a:r>
              <a:rPr lang="en-GB" sz="1200" dirty="0"/>
              <a:t>Teachers: you can create student accounts (or students can register themselves), to set work, monitor progress and even create worksheets.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6D5D0BA-13D4-476F-BDD0-C9E26216F30E}"/>
              </a:ext>
            </a:extLst>
          </p:cNvPr>
          <p:cNvSpPr txBox="1"/>
          <p:nvPr/>
        </p:nvSpPr>
        <p:spPr>
          <a:xfrm>
            <a:off x="7639050" y="3953334"/>
            <a:ext cx="1419225" cy="553998"/>
          </a:xfrm>
          <a:prstGeom prst="rect">
            <a:avLst/>
          </a:prstGeom>
          <a:solidFill>
            <a:schemeClr val="dk1">
              <a:alpha val="86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000" dirty="0"/>
              <a:t>Dashboard with points, trophies, notifications and student progress.</a:t>
            </a:r>
          </a:p>
        </p:txBody>
      </p:sp>
      <p:pic>
        <p:nvPicPr>
          <p:cNvPr id="1028" name="Picture 4" descr="Image result for ocr">
            <a:extLst>
              <a:ext uri="{FF2B5EF4-FFF2-40B4-BE49-F238E27FC236}">
                <a16:creationId xmlns:a16="http://schemas.microsoft.com/office/drawing/2014/main" id="{FAB8D00B-6123-425F-9992-C49EDB5121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7247" y="1970180"/>
            <a:ext cx="682729" cy="277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541D39E7-8923-484F-914A-F735BCCFF80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524" b="94048" l="6356" r="97458">
                        <a14:foregroundMark x1="17373" y1="50000" x2="19068" y2="59524"/>
                        <a14:foregroundMark x1="8051" y1="61905" x2="6356" y2="76190"/>
                        <a14:foregroundMark x1="86441" y1="55952" x2="91102" y2="55952"/>
                        <a14:foregroundMark x1="94068" y1="53571" x2="96186" y2="41667"/>
                        <a14:foregroundMark x1="97034" y1="41667" x2="97458" y2="20238"/>
                        <a14:foregroundMark x1="96186" y1="9524" x2="79237" y2="36905"/>
                        <a14:foregroundMark x1="69915" y1="83333" x2="62712" y2="35714"/>
                        <a14:foregroundMark x1="44492" y1="88095" x2="45763" y2="94048"/>
                      </a14:backgroundRemoval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860710" y="2309414"/>
            <a:ext cx="808401" cy="28773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1F8849A-C314-440F-BFBC-F885AF1FCB6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108726" y="2328005"/>
            <a:ext cx="471556" cy="43226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5D3902F9-D3E5-4D6E-AC01-218BC9FD746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7463" b="88060" l="2649" r="96358">
                        <a14:foregroundMark x1="11921" y1="50746" x2="8940" y2="34328"/>
                        <a14:foregroundMark x1="5298" y1="56716" x2="3642" y2="56716"/>
                        <a14:foregroundMark x1="23841" y1="68657" x2="23179" y2="41791"/>
                        <a14:foregroundMark x1="27483" y1="58209" x2="34437" y2="58209"/>
                        <a14:foregroundMark x1="40728" y1="73134" x2="44371" y2="49254"/>
                        <a14:foregroundMark x1="54967" y1="37313" x2="54967" y2="37313"/>
                        <a14:foregroundMark x1="61258" y1="59701" x2="61258" y2="59701"/>
                        <a14:foregroundMark x1="73510" y1="59701" x2="73510" y2="59701"/>
                        <a14:foregroundMark x1="83444" y1="80597" x2="83444" y2="80597"/>
                        <a14:foregroundMark x1="89735" y1="80597" x2="89735" y2="80597"/>
                        <a14:foregroundMark x1="94371" y1="82090" x2="94371" y2="82090"/>
                        <a14:foregroundMark x1="96358" y1="59701" x2="96358" y2="59701"/>
                        <a14:foregroundMark x1="95695" y1="26866" x2="95695" y2="26866"/>
                        <a14:foregroundMark x1="87417" y1="23881" x2="87417" y2="23881"/>
                        <a14:foregroundMark x1="88742" y1="58209" x2="88742" y2="58209"/>
                        <a14:foregroundMark x1="82781" y1="55224" x2="82781" y2="55224"/>
                        <a14:foregroundMark x1="82119" y1="20896" x2="82119" y2="2089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838323" y="1974048"/>
            <a:ext cx="1061077" cy="235405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5EF2AC65-A3C9-4F2E-AA66-BAB10D3B590C}"/>
              </a:ext>
            </a:extLst>
          </p:cNvPr>
          <p:cNvSpPr txBox="1"/>
          <p:nvPr/>
        </p:nvSpPr>
        <p:spPr>
          <a:xfrm>
            <a:off x="6790698" y="1653183"/>
            <a:ext cx="147809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dirty="0"/>
              <a:t>With questions by: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0436529C-3AB4-47D0-84AE-8CCA7A93F56D}"/>
              </a:ext>
            </a:extLst>
          </p:cNvPr>
          <p:cNvCxnSpPr>
            <a:cxnSpLocks/>
          </p:cNvCxnSpPr>
          <p:nvPr/>
        </p:nvCxnSpPr>
        <p:spPr>
          <a:xfrm flipV="1">
            <a:off x="0" y="1416050"/>
            <a:ext cx="9156700" cy="3176"/>
          </a:xfrm>
          <a:prstGeom prst="line">
            <a:avLst/>
          </a:prstGeom>
          <a:ln w="762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2">
            <a:extLst>
              <a:ext uri="{FF2B5EF4-FFF2-40B4-BE49-F238E27FC236}">
                <a16:creationId xmlns:a16="http://schemas.microsoft.com/office/drawing/2014/main" id="{0DC24947-2898-4E6F-A105-6294769340C4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635827" y="4851044"/>
            <a:ext cx="2572414" cy="131611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FC0DF13-8218-4DFF-AC94-2ABA505101F5}"/>
              </a:ext>
            </a:extLst>
          </p:cNvPr>
          <p:cNvSpPr txBox="1"/>
          <p:nvPr/>
        </p:nvSpPr>
        <p:spPr>
          <a:xfrm>
            <a:off x="7014889" y="5861226"/>
            <a:ext cx="1769021" cy="400110"/>
          </a:xfrm>
          <a:prstGeom prst="rect">
            <a:avLst/>
          </a:prstGeom>
          <a:solidFill>
            <a:schemeClr val="dk1">
              <a:alpha val="86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000" dirty="0"/>
              <a:t>Questions organised by topic, difficulty and past paper.</a:t>
            </a:r>
          </a:p>
        </p:txBody>
      </p:sp>
    </p:spTree>
    <p:extLst>
      <p:ext uri="{BB962C8B-B14F-4D97-AF65-F5344CB8AC3E}">
        <p14:creationId xmlns:p14="http://schemas.microsoft.com/office/powerpoint/2010/main" val="4905000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Exercise 4D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395536" y="725840"/>
            <a:ext cx="7920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Pearson Stats/Mechanics Year 2</a:t>
            </a:r>
          </a:p>
          <a:p>
            <a:r>
              <a:rPr lang="en-GB" sz="2400" dirty="0"/>
              <a:t>Page 81-83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1739717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FF45FCBF-218C-CE48-87A1-0C5C88D757A8}"/>
              </a:ext>
            </a:extLst>
          </p:cNvPr>
          <p:cNvSpPr txBox="1"/>
          <p:nvPr/>
        </p:nvSpPr>
        <p:spPr>
          <a:xfrm>
            <a:off x="611560" y="2682537"/>
            <a:ext cx="770485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Complete before the lesson		Q1-2</a:t>
            </a:r>
          </a:p>
          <a:p>
            <a:endParaRPr lang="en-US" sz="2400" dirty="0"/>
          </a:p>
          <a:p>
            <a:r>
              <a:rPr lang="en-US" sz="2400" dirty="0"/>
              <a:t>In Class:			</a:t>
            </a:r>
          </a:p>
          <a:p>
            <a:r>
              <a:rPr lang="en-US" sz="2400" dirty="0">
                <a:solidFill>
                  <a:srgbClr val="00B050"/>
                </a:solidFill>
              </a:rPr>
              <a:t>Green</a:t>
            </a:r>
            <a:r>
              <a:rPr lang="en-US" sz="2400" dirty="0"/>
              <a:t>					Q3-4</a:t>
            </a:r>
          </a:p>
          <a:p>
            <a:r>
              <a:rPr lang="en-US" sz="2400" dirty="0">
                <a:solidFill>
                  <a:schemeClr val="accent6"/>
                </a:solidFill>
              </a:rPr>
              <a:t>Amber</a:t>
            </a:r>
            <a:r>
              <a:rPr lang="en-US" sz="2400" dirty="0"/>
              <a:t> 					Q5-6</a:t>
            </a:r>
          </a:p>
          <a:p>
            <a:r>
              <a:rPr lang="en-US" sz="2400" dirty="0">
                <a:solidFill>
                  <a:srgbClr val="FF0000"/>
                </a:solidFill>
              </a:rPr>
              <a:t>Red</a:t>
            </a:r>
            <a:r>
              <a:rPr lang="en-US" sz="2400" dirty="0"/>
              <a:t>					Q7-8 &amp; Challenge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224391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08405B8-CD0E-4377-A1EE-1557D4E90CE0}"/>
              </a:ext>
            </a:extLst>
          </p:cNvPr>
          <p:cNvGrpSpPr/>
          <p:nvPr/>
        </p:nvGrpSpPr>
        <p:grpSpPr>
          <a:xfrm rot="21339617">
            <a:off x="-28539" y="68844"/>
            <a:ext cx="9143074" cy="599127"/>
            <a:chOff x="0" y="13335"/>
            <a:chExt cx="9144218" cy="599127"/>
          </a:xfrm>
        </p:grpSpPr>
        <p:sp>
          <p:nvSpPr>
            <p:cNvPr id="3" name="TextBox 32">
              <a:extLst>
                <a:ext uri="{FF2B5EF4-FFF2-40B4-BE49-F238E27FC236}">
                  <a16:creationId xmlns:a16="http://schemas.microsoft.com/office/drawing/2014/main" id="{8A65C303-3047-427A-8548-09BE32761E2D}"/>
                </a:ext>
              </a:extLst>
            </p:cNvPr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Tilting</a:t>
              </a:r>
              <a:endParaRPr lang="en-GB" sz="3200" dirty="0"/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80C42C66-AE09-4F9B-8F1F-CCBBA7EF21CB}"/>
                </a:ext>
              </a:extLst>
            </p:cNvPr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pic>
        <p:nvPicPr>
          <p:cNvPr id="5" name="Picture 2">
            <a:extLst>
              <a:ext uri="{FF2B5EF4-FFF2-40B4-BE49-F238E27FC236}">
                <a16:creationId xmlns:a16="http://schemas.microsoft.com/office/drawing/2014/main" id="{B7FA345B-240F-4700-B1C9-34A2DF819D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7533" y="1635100"/>
            <a:ext cx="462402" cy="671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77E6069-3E11-45EA-A3EB-A966204FF70B}"/>
              </a:ext>
            </a:extLst>
          </p:cNvPr>
          <p:cNvSpPr txBox="1"/>
          <p:nvPr/>
        </p:nvSpPr>
        <p:spPr>
          <a:xfrm>
            <a:off x="867282" y="1457507"/>
            <a:ext cx="7564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/>
              <a:t>Lewis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E49C996C-C5F9-4D08-862F-BBE6BAA38CF8}"/>
              </a:ext>
            </a:extLst>
          </p:cNvPr>
          <p:cNvCxnSpPr>
            <a:cxnSpLocks/>
          </p:cNvCxnSpPr>
          <p:nvPr/>
        </p:nvCxnSpPr>
        <p:spPr>
          <a:xfrm flipV="1">
            <a:off x="1619672" y="2276872"/>
            <a:ext cx="5705053" cy="44515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2E6B9DEE-CB5B-447D-A50B-338C9F076815}"/>
              </a:ext>
            </a:extLst>
          </p:cNvPr>
          <p:cNvSpPr/>
          <p:nvPr/>
        </p:nvSpPr>
        <p:spPr>
          <a:xfrm>
            <a:off x="2637491" y="2327449"/>
            <a:ext cx="329573" cy="215472"/>
          </a:xfrm>
          <a:prstGeom prst="triangl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Isosceles Triangle 26">
            <a:extLst>
              <a:ext uri="{FF2B5EF4-FFF2-40B4-BE49-F238E27FC236}">
                <a16:creationId xmlns:a16="http://schemas.microsoft.com/office/drawing/2014/main" id="{350F6542-9B0C-4BCC-959E-FDE7347B0D1C}"/>
              </a:ext>
            </a:extLst>
          </p:cNvPr>
          <p:cNvSpPr/>
          <p:nvPr/>
        </p:nvSpPr>
        <p:spPr>
          <a:xfrm>
            <a:off x="5488857" y="2340151"/>
            <a:ext cx="329573" cy="215472"/>
          </a:xfrm>
          <a:prstGeom prst="triangl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9F710665-D6E9-4F8B-A46E-37C8F0D441ED}"/>
                  </a:ext>
                </a:extLst>
              </p:cNvPr>
              <p:cNvSpPr txBox="1"/>
              <p:nvPr/>
            </p:nvSpPr>
            <p:spPr>
              <a:xfrm>
                <a:off x="2475566" y="2556520"/>
                <a:ext cx="63836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9F710665-D6E9-4F8B-A46E-37C8F0D441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5566" y="2556520"/>
                <a:ext cx="638365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8E3705CA-C3BD-48B4-AB0C-AFFC21C19CA2}"/>
                  </a:ext>
                </a:extLst>
              </p:cNvPr>
              <p:cNvSpPr txBox="1"/>
              <p:nvPr/>
            </p:nvSpPr>
            <p:spPr>
              <a:xfrm>
                <a:off x="5334460" y="2593827"/>
                <a:ext cx="63836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8E3705CA-C3BD-48B4-AB0C-AFFC21C19C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460" y="2593827"/>
                <a:ext cx="638365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932BEAE8-67B2-4D29-8437-69AAFA3EC9DC}"/>
                  </a:ext>
                </a:extLst>
              </p:cNvPr>
              <p:cNvSpPr txBox="1"/>
              <p:nvPr/>
            </p:nvSpPr>
            <p:spPr>
              <a:xfrm>
                <a:off x="1152575" y="3198118"/>
                <a:ext cx="5976664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Lewis gradually increases the weight he is applying at one end of a beam, until the rod is on the verge of tilting about the support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dirty="0"/>
                  <a:t>. What can we say about the forces at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GB" dirty="0"/>
                  <a:t>?</a:t>
                </a:r>
              </a:p>
              <a:p>
                <a:r>
                  <a:rPr lang="en-GB" b="1" dirty="0"/>
                  <a:t>The rod is about to lift off pivot </a:t>
                </a:r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r>
                  <a:rPr lang="en-GB" b="1" dirty="0"/>
                  <a:t>, so there must be no reaction force from this support being exerted on the rod.</a:t>
                </a: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932BEAE8-67B2-4D29-8437-69AAFA3EC9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2575" y="3198118"/>
                <a:ext cx="5976664" cy="1477328"/>
              </a:xfrm>
              <a:prstGeom prst="rect">
                <a:avLst/>
              </a:prstGeom>
              <a:blipFill>
                <a:blip r:embed="rId5"/>
                <a:stretch>
                  <a:fillRect l="-816" t="-2479" r="-1122" b="-578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TextBox 31">
            <a:extLst>
              <a:ext uri="{FF2B5EF4-FFF2-40B4-BE49-F238E27FC236}">
                <a16:creationId xmlns:a16="http://schemas.microsoft.com/office/drawing/2014/main" id="{A261FCCF-6D3B-46DA-B00F-0148C604247D}"/>
              </a:ext>
            </a:extLst>
          </p:cNvPr>
          <p:cNvSpPr txBox="1"/>
          <p:nvPr/>
        </p:nvSpPr>
        <p:spPr>
          <a:xfrm>
            <a:off x="1605907" y="5222900"/>
            <a:ext cx="5510731" cy="92333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dirty="0">
                <a:latin typeface="Wingdings" panose="05000000000000000000" pitchFamily="2" charset="2"/>
              </a:rPr>
              <a:t>!</a:t>
            </a:r>
            <a:r>
              <a:rPr lang="en-GB" dirty="0"/>
              <a:t> When a rigid body is on the point of tilting about a pivot, the reaction at any other support (or tension in any other wire/string) is zero.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64847BF7-E5B9-47A4-803D-938634D59B48}"/>
              </a:ext>
            </a:extLst>
          </p:cNvPr>
          <p:cNvSpPr/>
          <p:nvPr/>
        </p:nvSpPr>
        <p:spPr>
          <a:xfrm>
            <a:off x="1182902" y="4087947"/>
            <a:ext cx="6122773" cy="67520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349853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1FA2E59F-88E2-4206-BB4F-10D43935C500}"/>
              </a:ext>
            </a:extLst>
          </p:cNvPr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4" name="TextBox 32">
              <a:extLst>
                <a:ext uri="{FF2B5EF4-FFF2-40B4-BE49-F238E27FC236}">
                  <a16:creationId xmlns:a16="http://schemas.microsoft.com/office/drawing/2014/main" id="{D48D3766-0A77-4F89-B1E9-782089D26298}"/>
                </a:ext>
              </a:extLst>
            </p:cNvPr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Example</a:t>
              </a:r>
              <a:endParaRPr lang="en-GB" sz="3200" dirty="0"/>
            </a:p>
          </p:txBody>
        </p: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FBED6CB7-AFCC-4F1F-9F27-BF0F45988F56}"/>
                </a:ext>
              </a:extLst>
            </p:cNvPr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pic>
        <p:nvPicPr>
          <p:cNvPr id="6" name="Picture 2">
            <a:extLst>
              <a:ext uri="{FF2B5EF4-FFF2-40B4-BE49-F238E27FC236}">
                <a16:creationId xmlns:a16="http://schemas.microsoft.com/office/drawing/2014/main" id="{F3466A5E-09E9-41AC-A226-AD4E1F22E1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535" y="989148"/>
            <a:ext cx="462402" cy="671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5D93DB2-E0CA-4000-A6C0-38DEAE949DB8}"/>
              </a:ext>
            </a:extLst>
          </p:cNvPr>
          <p:cNvSpPr txBox="1"/>
          <p:nvPr/>
        </p:nvSpPr>
        <p:spPr>
          <a:xfrm>
            <a:off x="1018284" y="811555"/>
            <a:ext cx="7564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/>
              <a:t>Lewis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F773399-E69C-42A1-9007-FD4A508EBD85}"/>
              </a:ext>
            </a:extLst>
          </p:cNvPr>
          <p:cNvCxnSpPr>
            <a:cxnSpLocks/>
          </p:cNvCxnSpPr>
          <p:nvPr/>
        </p:nvCxnSpPr>
        <p:spPr>
          <a:xfrm>
            <a:off x="1812022" y="1669409"/>
            <a:ext cx="5696125" cy="16778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FB3FBC27-8122-4265-B2E2-D43831446A97}"/>
              </a:ext>
            </a:extLst>
          </p:cNvPr>
          <p:cNvSpPr/>
          <p:nvPr/>
        </p:nvSpPr>
        <p:spPr>
          <a:xfrm>
            <a:off x="2788493" y="1681497"/>
            <a:ext cx="329573" cy="215472"/>
          </a:xfrm>
          <a:prstGeom prst="triangl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9E8DA504-5D0F-4801-971A-406595516F5C}"/>
              </a:ext>
            </a:extLst>
          </p:cNvPr>
          <p:cNvSpPr/>
          <p:nvPr/>
        </p:nvSpPr>
        <p:spPr>
          <a:xfrm>
            <a:off x="5639859" y="1694199"/>
            <a:ext cx="329573" cy="215472"/>
          </a:xfrm>
          <a:prstGeom prst="triangl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23E872C-7364-40C3-9509-C63BBB43CB45}"/>
              </a:ext>
            </a:extLst>
          </p:cNvPr>
          <p:cNvSpPr txBox="1"/>
          <p:nvPr/>
        </p:nvSpPr>
        <p:spPr>
          <a:xfrm>
            <a:off x="2084863" y="1303171"/>
            <a:ext cx="7560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5m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9D43B249-4AEF-4F19-BC9C-760C4F774F01}"/>
                  </a:ext>
                </a:extLst>
              </p:cNvPr>
              <p:cNvSpPr txBox="1"/>
              <p:nvPr/>
            </p:nvSpPr>
            <p:spPr>
              <a:xfrm>
                <a:off x="1513822" y="1927833"/>
                <a:ext cx="67186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GB" b="0" i="1" smtClean="0">
                          <a:solidFill>
                            <a:schemeClr val="accent1"/>
                          </a:solidFill>
                          <a:latin typeface="Cambria Math"/>
                        </a:rPr>
                        <m:t>𝑔</m:t>
                      </m:r>
                    </m:oMath>
                  </m:oMathPara>
                </a14:m>
                <a:endParaRPr lang="en-GB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9D43B249-4AEF-4F19-BC9C-760C4F774F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3822" y="1927833"/>
                <a:ext cx="671861" cy="369332"/>
              </a:xfrm>
              <a:prstGeom prst="rect">
                <a:avLst/>
              </a:prstGeom>
              <a:blipFill>
                <a:blip r:embed="rId3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>
            <a:extLst>
              <a:ext uri="{FF2B5EF4-FFF2-40B4-BE49-F238E27FC236}">
                <a16:creationId xmlns:a16="http://schemas.microsoft.com/office/drawing/2014/main" id="{C7146C33-2C52-43ED-B9C1-75BD81101F6B}"/>
              </a:ext>
            </a:extLst>
          </p:cNvPr>
          <p:cNvSpPr txBox="1"/>
          <p:nvPr/>
        </p:nvSpPr>
        <p:spPr>
          <a:xfrm>
            <a:off x="4040421" y="1293710"/>
            <a:ext cx="7560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9m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5F0F804-250E-4510-A3A5-3C75EED84784}"/>
              </a:ext>
            </a:extLst>
          </p:cNvPr>
          <p:cNvSpPr txBox="1"/>
          <p:nvPr/>
        </p:nvSpPr>
        <p:spPr>
          <a:xfrm>
            <a:off x="6407947" y="1310271"/>
            <a:ext cx="7560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2m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8B07A082-0A70-478B-A16B-BB027DE4A7D0}"/>
                  </a:ext>
                </a:extLst>
              </p:cNvPr>
              <p:cNvSpPr txBox="1"/>
              <p:nvPr/>
            </p:nvSpPr>
            <p:spPr>
              <a:xfrm>
                <a:off x="2754306" y="1872111"/>
                <a:ext cx="42512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8B07A082-0A70-478B-A16B-BB027DE4A7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4306" y="1872111"/>
                <a:ext cx="425122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ECD63FF5-5186-4774-B653-5A25D753E4EF}"/>
                  </a:ext>
                </a:extLst>
              </p:cNvPr>
              <p:cNvSpPr txBox="1"/>
              <p:nvPr/>
            </p:nvSpPr>
            <p:spPr>
              <a:xfrm>
                <a:off x="5600814" y="1896969"/>
                <a:ext cx="42512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𝐷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ECD63FF5-5186-4774-B653-5A25D753E4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00814" y="1896969"/>
                <a:ext cx="425122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5B033801-392A-42CA-9BB3-04162FFDCF84}"/>
                  </a:ext>
                </a:extLst>
              </p:cNvPr>
              <p:cNvSpPr txBox="1"/>
              <p:nvPr/>
            </p:nvSpPr>
            <p:spPr>
              <a:xfrm>
                <a:off x="386672" y="2365120"/>
                <a:ext cx="8546824" cy="1077218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/>
                  <a:t>A uniform beam </a:t>
                </a:r>
                <a:r>
                  <a:rPr lang="en-GB" sz="1600" dirty="0" err="1"/>
                  <a:t>beam</a:t>
                </a:r>
                <a:r>
                  <a:rPr lang="en-GB" sz="1600" dirty="0"/>
                  <a:t>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𝐴𝐵</m:t>
                    </m:r>
                  </m:oMath>
                </a14:m>
                <a:r>
                  <a:rPr lang="en-GB" sz="1600" dirty="0"/>
                  <a:t>, of mass 45kg and length 16m, rests horizontally on supports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GB" sz="1600" dirty="0"/>
                  <a:t> and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GB" sz="1600" dirty="0"/>
                  <a:t> where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𝐴𝐶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=5</m:t>
                    </m:r>
                  </m:oMath>
                </a14:m>
                <a:r>
                  <a:rPr lang="en-GB" sz="1600" dirty="0"/>
                  <a:t> m and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𝐶𝐷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=9</m:t>
                    </m:r>
                  </m:oMath>
                </a14:m>
                <a:r>
                  <a:rPr lang="en-GB" sz="1600" dirty="0"/>
                  <a:t> m.</a:t>
                </a:r>
              </a:p>
              <a:p>
                <a:r>
                  <a:rPr lang="en-GB" sz="1600" dirty="0"/>
                  <a:t>When Lewis stands at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sz="1600" dirty="0"/>
                  <a:t>, the beam is on the point of tilting about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GB" sz="1600" dirty="0"/>
                  <a:t>.</a:t>
                </a:r>
              </a:p>
              <a:p>
                <a:r>
                  <a:rPr lang="en-GB" sz="1600" dirty="0"/>
                  <a:t>Determine Lewis’ mass.</a:t>
                </a: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5B033801-392A-42CA-9BB3-04162FFDCF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672" y="2365120"/>
                <a:ext cx="8546824" cy="107721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B95B8879-0983-4BD0-8887-13F6429EA663}"/>
              </a:ext>
            </a:extLst>
          </p:cNvPr>
          <p:cNvCxnSpPr>
            <a:cxnSpLocks/>
          </p:cNvCxnSpPr>
          <p:nvPr/>
        </p:nvCxnSpPr>
        <p:spPr>
          <a:xfrm flipV="1">
            <a:off x="2962450" y="1147457"/>
            <a:ext cx="0" cy="523876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AF5826CE-E822-4CA0-B598-FE533ABFB093}"/>
                  </a:ext>
                </a:extLst>
              </p:cNvPr>
              <p:cNvSpPr txBox="1"/>
              <p:nvPr/>
            </p:nvSpPr>
            <p:spPr>
              <a:xfrm>
                <a:off x="2552889" y="798641"/>
                <a:ext cx="82091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GB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en-GB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AF5826CE-E822-4CA0-B598-FE533ABFB0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2889" y="798641"/>
                <a:ext cx="820910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B0BBA589-DDA3-4593-949A-D3C26D2CDAFC}"/>
              </a:ext>
            </a:extLst>
          </p:cNvPr>
          <p:cNvCxnSpPr>
            <a:cxnSpLocks/>
          </p:cNvCxnSpPr>
          <p:nvPr/>
        </p:nvCxnSpPr>
        <p:spPr>
          <a:xfrm>
            <a:off x="3052956" y="1281588"/>
            <a:ext cx="940204" cy="18706"/>
          </a:xfrm>
          <a:prstGeom prst="straightConnector1">
            <a:avLst/>
          </a:prstGeom>
          <a:ln>
            <a:prstDash val="dash"/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3CDB8352-06E5-4726-923A-CE73648CE25E}"/>
              </a:ext>
            </a:extLst>
          </p:cNvPr>
          <p:cNvSpPr txBox="1"/>
          <p:nvPr/>
        </p:nvSpPr>
        <p:spPr>
          <a:xfrm>
            <a:off x="3342899" y="949328"/>
            <a:ext cx="7560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3m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2EFD12A6-1883-4A29-9248-003B662264E3}"/>
              </a:ext>
            </a:extLst>
          </p:cNvPr>
          <p:cNvCxnSpPr>
            <a:cxnSpLocks/>
          </p:cNvCxnSpPr>
          <p:nvPr/>
        </p:nvCxnSpPr>
        <p:spPr>
          <a:xfrm flipH="1">
            <a:off x="4035105" y="1664532"/>
            <a:ext cx="5316" cy="315270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64F30738-5677-4420-B62F-CC38BC16E373}"/>
                  </a:ext>
                </a:extLst>
              </p:cNvPr>
              <p:cNvSpPr txBox="1"/>
              <p:nvPr/>
            </p:nvSpPr>
            <p:spPr>
              <a:xfrm>
                <a:off x="3636414" y="1956342"/>
                <a:ext cx="82091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45</m:t>
                      </m:r>
                      <m:r>
                        <a:rPr lang="en-GB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GB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en-GB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64F30738-5677-4420-B62F-CC38BC16E3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6414" y="1956342"/>
                <a:ext cx="820910" cy="369332"/>
              </a:xfrm>
              <a:prstGeom prst="rect">
                <a:avLst/>
              </a:prstGeom>
              <a:blipFill>
                <a:blip r:embed="rId8"/>
                <a:stretch>
                  <a:fillRect l="-1493" b="-114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DA91A065-A189-4FCE-80A1-966B8A76AA5D}"/>
              </a:ext>
            </a:extLst>
          </p:cNvPr>
          <p:cNvCxnSpPr>
            <a:cxnSpLocks/>
          </p:cNvCxnSpPr>
          <p:nvPr/>
        </p:nvCxnSpPr>
        <p:spPr>
          <a:xfrm flipH="1">
            <a:off x="1821618" y="1673449"/>
            <a:ext cx="5316" cy="315270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5EF450FB-21D6-41FC-B5D5-BEBA5DC83A90}"/>
                  </a:ext>
                </a:extLst>
              </p:cNvPr>
              <p:cNvSpPr txBox="1"/>
              <p:nvPr/>
            </p:nvSpPr>
            <p:spPr>
              <a:xfrm>
                <a:off x="7457646" y="727666"/>
                <a:ext cx="1368409" cy="646331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sz="1200" dirty="0"/>
                  <a:t>No reaction force here as on point of tiling about </a:t>
                </a:r>
                <a14:m>
                  <m:oMath xmlns:m="http://schemas.openxmlformats.org/officeDocument/2006/math"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GB" sz="1200" dirty="0"/>
                  <a:t>.</a:t>
                </a: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5EF450FB-21D6-41FC-B5D5-BEBA5DC83A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57646" y="727666"/>
                <a:ext cx="1368409" cy="646331"/>
              </a:xfrm>
              <a:prstGeom prst="rect">
                <a:avLst/>
              </a:prstGeom>
              <a:blipFill>
                <a:blip r:embed="rId9"/>
                <a:stretch>
                  <a:fillRect r="-437" b="-454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AF5BCF1C-4A06-4C88-AD63-DE4AEB462960}"/>
              </a:ext>
            </a:extLst>
          </p:cNvPr>
          <p:cNvCxnSpPr/>
          <p:nvPr/>
        </p:nvCxnSpPr>
        <p:spPr>
          <a:xfrm flipH="1">
            <a:off x="6090407" y="798641"/>
            <a:ext cx="1348249" cy="5687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1018527A-D566-4824-A093-C1AC94E8BF8B}"/>
                  </a:ext>
                </a:extLst>
              </p:cNvPr>
              <p:cNvSpPr txBox="1"/>
              <p:nvPr/>
            </p:nvSpPr>
            <p:spPr>
              <a:xfrm>
                <a:off x="2029110" y="3527578"/>
                <a:ext cx="3440512" cy="646331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sz="1200" dirty="0"/>
                  <a:t>Best to take moments about </a:t>
                </a:r>
                <a14:m>
                  <m:oMath xmlns:m="http://schemas.openxmlformats.org/officeDocument/2006/math"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GB" sz="1200" dirty="0"/>
                  <a:t> as we don’t require the value of </a:t>
                </a:r>
                <a14:m>
                  <m:oMath xmlns:m="http://schemas.openxmlformats.org/officeDocument/2006/math"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GB" sz="1200" dirty="0"/>
                  <a:t>. In general, take moments about points that avoids variables you don’t want.</a:t>
                </a: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1018527A-D566-4824-A093-C1AC94E8BF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9110" y="3527578"/>
                <a:ext cx="3440512" cy="646331"/>
              </a:xfrm>
              <a:prstGeom prst="rect">
                <a:avLst/>
              </a:prstGeom>
              <a:blipFill>
                <a:blip r:embed="rId10"/>
                <a:stretch>
                  <a:fillRect b="-454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A5B57339-6EAE-41E7-957A-0C43045CF071}"/>
                  </a:ext>
                </a:extLst>
              </p:cNvPr>
              <p:cNvSpPr txBox="1"/>
              <p:nvPr/>
            </p:nvSpPr>
            <p:spPr>
              <a:xfrm>
                <a:off x="755576" y="4293096"/>
                <a:ext cx="3816424" cy="20519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Take moments about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GB" dirty="0"/>
                  <a:t>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𝑚𝑔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×5=3×45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𝑔</m:t>
                      </m:r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𝑚𝑔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=135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𝑔</m:t>
                      </m:r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135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=27</m:t>
                      </m:r>
                    </m:oMath>
                  </m:oMathPara>
                </a14:m>
                <a:r>
                  <a:rPr lang="en-GB" b="0" dirty="0"/>
                  <a:t/>
                </a:r>
                <a:br>
                  <a:rPr lang="en-GB" b="0" dirty="0"/>
                </a:br>
                <a:r>
                  <a:rPr lang="en-GB" b="0" dirty="0"/>
                  <a:t>Lewis is 27kg.</a:t>
                </a:r>
                <a:endParaRPr lang="en-GB" dirty="0"/>
              </a:p>
              <a:p>
                <a:endParaRPr lang="en-GB" dirty="0"/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A5B57339-6EAE-41E7-957A-0C43045CF0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6" y="4293096"/>
                <a:ext cx="3816424" cy="2051908"/>
              </a:xfrm>
              <a:prstGeom prst="rect">
                <a:avLst/>
              </a:prstGeom>
              <a:blipFill>
                <a:blip r:embed="rId11"/>
                <a:stretch>
                  <a:fillRect l="-1438" t="-148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Rectangle 33">
            <a:extLst>
              <a:ext uri="{FF2B5EF4-FFF2-40B4-BE49-F238E27FC236}">
                <a16:creationId xmlns:a16="http://schemas.microsoft.com/office/drawing/2014/main" id="{370D89A6-7EE9-418E-AC38-56CBFE4DD062}"/>
              </a:ext>
            </a:extLst>
          </p:cNvPr>
          <p:cNvSpPr/>
          <p:nvPr/>
        </p:nvSpPr>
        <p:spPr>
          <a:xfrm>
            <a:off x="400643" y="4259149"/>
            <a:ext cx="8425411" cy="226619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885846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</p:childTnLst>
        </p:cTn>
      </p:par>
    </p:tnLst>
    <p:bldLst>
      <p:bldP spid="14" grpId="0"/>
      <p:bldP spid="21" grpId="0"/>
      <p:bldP spid="24" grpId="0"/>
      <p:bldP spid="27" grpId="0"/>
      <p:bldP spid="29" grpId="0" animBg="1"/>
      <p:bldP spid="3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A613484C-78A0-49E7-9DB6-63CECE6F0D4B}"/>
              </a:ext>
            </a:extLst>
          </p:cNvPr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>
              <a:extLst>
                <a:ext uri="{FF2B5EF4-FFF2-40B4-BE49-F238E27FC236}">
                  <a16:creationId xmlns:a16="http://schemas.microsoft.com/office/drawing/2014/main" id="{A48D8B1D-139F-4E00-BFD5-D11C471FD658}"/>
                </a:ext>
              </a:extLst>
            </p:cNvPr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Suspended System Example</a:t>
              </a:r>
              <a:endParaRPr lang="en-GB" sz="3200" dirty="0"/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4383A999-2A13-4C50-96DC-B057103E5E55}"/>
                </a:ext>
              </a:extLst>
            </p:cNvPr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487D413-41B4-4A14-9C93-3A63517AB183}"/>
                  </a:ext>
                </a:extLst>
              </p:cNvPr>
              <p:cNvSpPr txBox="1"/>
              <p:nvPr/>
            </p:nvSpPr>
            <p:spPr>
              <a:xfrm>
                <a:off x="245071" y="804689"/>
                <a:ext cx="8546824" cy="1077218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/>
                  <a:t>[Textbook] A non-uniform rod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𝐴𝐵</m:t>
                    </m:r>
                  </m:oMath>
                </a14:m>
                <a:r>
                  <a:rPr lang="en-GB" sz="1600" dirty="0"/>
                  <a:t>, of length 10 m and weight 40 N, is suspended from a pair of light cables attached to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GB" sz="1600" dirty="0"/>
                  <a:t> and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GB" sz="1600" dirty="0"/>
                  <a:t> where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𝐴𝐶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r>
                  <a:rPr lang="en-GB" sz="1600" dirty="0"/>
                  <a:t> m and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𝐵𝐷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GB" sz="1600" dirty="0"/>
                  <a:t> m.</a:t>
                </a:r>
              </a:p>
              <a:p>
                <a:r>
                  <a:rPr lang="en-GB" sz="1600" dirty="0"/>
                  <a:t>When a weight of 25 N is hung from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sz="1600" dirty="0"/>
                  <a:t> the rod is on the point of rotating.</a:t>
                </a:r>
              </a:p>
              <a:p>
                <a:r>
                  <a:rPr lang="en-GB" sz="1600" dirty="0"/>
                  <a:t>Find the distance of the centre of mass of the rod from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sz="1600" dirty="0"/>
                  <a:t>.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487D413-41B4-4A14-9C93-3A63517AB1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071" y="804689"/>
                <a:ext cx="8546824" cy="107721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452EC93-CA60-4844-A668-AB863DF1C3AD}"/>
              </a:ext>
            </a:extLst>
          </p:cNvPr>
          <p:cNvCxnSpPr>
            <a:cxnSpLocks/>
          </p:cNvCxnSpPr>
          <p:nvPr/>
        </p:nvCxnSpPr>
        <p:spPr>
          <a:xfrm flipV="1">
            <a:off x="1939362" y="3163689"/>
            <a:ext cx="4680520" cy="32195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380618DB-73E7-4E8A-9489-BA78648E72B6}"/>
                  </a:ext>
                </a:extLst>
              </p:cNvPr>
              <p:cNvSpPr txBox="1"/>
              <p:nvPr/>
            </p:nvSpPr>
            <p:spPr>
              <a:xfrm>
                <a:off x="2845874" y="3151432"/>
                <a:ext cx="35088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380618DB-73E7-4E8A-9489-BA78648E72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5874" y="3151432"/>
                <a:ext cx="350880" cy="27699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58C3E33-E354-44A9-8781-4D2BE7CE9363}"/>
                  </a:ext>
                </a:extLst>
              </p:cNvPr>
              <p:cNvSpPr txBox="1"/>
              <p:nvPr/>
            </p:nvSpPr>
            <p:spPr>
              <a:xfrm>
                <a:off x="6447391" y="3168848"/>
                <a:ext cx="35088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58C3E33-E354-44A9-8781-4D2BE7CE93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7391" y="3168848"/>
                <a:ext cx="350880" cy="27699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0A183AD-E781-42D0-9F90-42F5352BBD96}"/>
                  </a:ext>
                </a:extLst>
              </p:cNvPr>
              <p:cNvSpPr txBox="1"/>
              <p:nvPr/>
            </p:nvSpPr>
            <p:spPr>
              <a:xfrm>
                <a:off x="5473082" y="3149372"/>
                <a:ext cx="35088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𝐷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0A183AD-E781-42D0-9F90-42F5352BBD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73082" y="3149372"/>
                <a:ext cx="350880" cy="27699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9B295932-1167-4992-82CE-DDDF979DE1F2}"/>
                  </a:ext>
                </a:extLst>
              </p:cNvPr>
              <p:cNvSpPr txBox="1"/>
              <p:nvPr/>
            </p:nvSpPr>
            <p:spPr>
              <a:xfrm>
                <a:off x="1724722" y="2935705"/>
                <a:ext cx="35088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9B295932-1167-4992-82CE-DDDF979DE1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4722" y="2935705"/>
                <a:ext cx="350880" cy="27699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FBD9EBEB-F496-4803-9246-B9EAC814662A}"/>
                  </a:ext>
                </a:extLst>
              </p:cNvPr>
              <p:cNvSpPr txBox="1"/>
              <p:nvPr/>
            </p:nvSpPr>
            <p:spPr>
              <a:xfrm>
                <a:off x="2342181" y="2883211"/>
                <a:ext cx="405027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GB" sz="1200" dirty="0"/>
                  <a:t>m</a:t>
                </a: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FBD9EBEB-F496-4803-9246-B9EAC81466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2181" y="2883211"/>
                <a:ext cx="405027" cy="276999"/>
              </a:xfrm>
              <a:prstGeom prst="rect">
                <a:avLst/>
              </a:prstGeom>
              <a:blipFill>
                <a:blip r:embed="rId7"/>
                <a:stretch>
                  <a:fillRect t="-2222" b="-177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74269C0F-241E-4025-BF5A-02E7859C8BED}"/>
                  </a:ext>
                </a:extLst>
              </p:cNvPr>
              <p:cNvSpPr txBox="1"/>
              <p:nvPr/>
            </p:nvSpPr>
            <p:spPr>
              <a:xfrm>
                <a:off x="5968853" y="2891537"/>
                <a:ext cx="405027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GB" sz="1200" dirty="0"/>
                  <a:t>m</a:t>
                </a: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74269C0F-241E-4025-BF5A-02E7859C8B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68853" y="2891537"/>
                <a:ext cx="405027" cy="276999"/>
              </a:xfrm>
              <a:prstGeom prst="rect">
                <a:avLst/>
              </a:prstGeom>
              <a:blipFill>
                <a:blip r:embed="rId8"/>
                <a:stretch>
                  <a:fillRect b="-1521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AB0FEBEC-E728-4406-94EC-B02D1B30719D}"/>
              </a:ext>
            </a:extLst>
          </p:cNvPr>
          <p:cNvCxnSpPr>
            <a:cxnSpLocks/>
          </p:cNvCxnSpPr>
          <p:nvPr/>
        </p:nvCxnSpPr>
        <p:spPr>
          <a:xfrm flipH="1">
            <a:off x="1952625" y="3190875"/>
            <a:ext cx="1" cy="419100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874ACF5D-3420-40BF-8D23-AA5A6DDC6C72}"/>
              </a:ext>
            </a:extLst>
          </p:cNvPr>
          <p:cNvCxnSpPr>
            <a:cxnSpLocks/>
          </p:cNvCxnSpPr>
          <p:nvPr/>
        </p:nvCxnSpPr>
        <p:spPr>
          <a:xfrm flipH="1">
            <a:off x="4687666" y="3194031"/>
            <a:ext cx="1" cy="419100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0C589186-86BF-4B94-964F-3717C41B4B1B}"/>
              </a:ext>
            </a:extLst>
          </p:cNvPr>
          <p:cNvCxnSpPr>
            <a:cxnSpLocks/>
          </p:cNvCxnSpPr>
          <p:nvPr/>
        </p:nvCxnSpPr>
        <p:spPr>
          <a:xfrm flipV="1">
            <a:off x="3038475" y="2667000"/>
            <a:ext cx="0" cy="523876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F7E346F5-44A2-4158-A5A7-EEC38628AF2C}"/>
                  </a:ext>
                </a:extLst>
              </p:cNvPr>
              <p:cNvSpPr txBox="1"/>
              <p:nvPr/>
            </p:nvSpPr>
            <p:spPr>
              <a:xfrm>
                <a:off x="2610859" y="2350287"/>
                <a:ext cx="82091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GB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en-GB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F7E346F5-44A2-4158-A5A7-EEC38628AF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0859" y="2350287"/>
                <a:ext cx="820910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60E6F592-CDDD-4B98-B7FC-CD03E513820C}"/>
              </a:ext>
            </a:extLst>
          </p:cNvPr>
          <p:cNvCxnSpPr>
            <a:cxnSpLocks/>
          </p:cNvCxnSpPr>
          <p:nvPr/>
        </p:nvCxnSpPr>
        <p:spPr>
          <a:xfrm flipV="1">
            <a:off x="5644532" y="2630662"/>
            <a:ext cx="0" cy="523876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A5B3875C-9927-4941-9A31-D1AA3BC89B11}"/>
              </a:ext>
            </a:extLst>
          </p:cNvPr>
          <p:cNvCxnSpPr>
            <a:cxnSpLocks/>
          </p:cNvCxnSpPr>
          <p:nvPr/>
        </p:nvCxnSpPr>
        <p:spPr>
          <a:xfrm>
            <a:off x="1895275" y="2263100"/>
            <a:ext cx="2791025" cy="13375"/>
          </a:xfrm>
          <a:prstGeom prst="straightConnector1">
            <a:avLst/>
          </a:prstGeom>
          <a:ln>
            <a:prstDash val="dash"/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B18DB3AA-05E1-4850-BCCE-822668B9F8E3}"/>
                  </a:ext>
                </a:extLst>
              </p:cNvPr>
              <p:cNvSpPr txBox="1"/>
              <p:nvPr/>
            </p:nvSpPr>
            <p:spPr>
              <a:xfrm>
                <a:off x="3154563" y="1961376"/>
                <a:ext cx="405027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200" dirty="0"/>
                  <a:t>m</a:t>
                </a: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B18DB3AA-05E1-4850-BCCE-822668B9F8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4563" y="1961376"/>
                <a:ext cx="405027" cy="276999"/>
              </a:xfrm>
              <a:prstGeom prst="rect">
                <a:avLst/>
              </a:prstGeom>
              <a:blipFill>
                <a:blip r:embed="rId10"/>
                <a:stretch>
                  <a:fillRect t="-2222" b="-177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94B9B013-DE78-48DB-B265-6BA6038E8838}"/>
                  </a:ext>
                </a:extLst>
              </p:cNvPr>
              <p:cNvSpPr txBox="1"/>
              <p:nvPr/>
            </p:nvSpPr>
            <p:spPr>
              <a:xfrm>
                <a:off x="7279729" y="2072154"/>
                <a:ext cx="1512167" cy="954107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sz="1400" dirty="0"/>
                  <a:t>No tension here as rod is on verge of tilting about pivot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GB" sz="1400" dirty="0"/>
                  <a:t>.</a:t>
                </a: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94B9B013-DE78-48DB-B265-6BA6038E88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79729" y="2072154"/>
                <a:ext cx="1512167" cy="954107"/>
              </a:xfrm>
              <a:prstGeom prst="rect">
                <a:avLst/>
              </a:prstGeom>
              <a:blipFill>
                <a:blip r:embed="rId11"/>
                <a:stretch>
                  <a:fillRect l="-397" b="-43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449A7046-153B-47DD-AAD6-D87F20D461DE}"/>
                  </a:ext>
                </a:extLst>
              </p:cNvPr>
              <p:cNvSpPr txBox="1"/>
              <p:nvPr/>
            </p:nvSpPr>
            <p:spPr>
              <a:xfrm>
                <a:off x="1521271" y="3604374"/>
                <a:ext cx="82091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25 </m:t>
                      </m:r>
                      <m:r>
                        <a:rPr lang="en-GB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en-GB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449A7046-153B-47DD-AAD6-D87F20D461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1271" y="3604374"/>
                <a:ext cx="820910" cy="36933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8D91BFE0-7E28-484C-B339-C04D66591130}"/>
                  </a:ext>
                </a:extLst>
              </p:cNvPr>
              <p:cNvSpPr txBox="1"/>
              <p:nvPr/>
            </p:nvSpPr>
            <p:spPr>
              <a:xfrm>
                <a:off x="4275845" y="3613131"/>
                <a:ext cx="82091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40 </m:t>
                      </m:r>
                      <m:r>
                        <a:rPr lang="en-GB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en-GB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8D91BFE0-7E28-484C-B339-C04D665911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5845" y="3613131"/>
                <a:ext cx="820910" cy="36933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D8F7EA8E-2364-440A-B1D6-E18BDE500BE3}"/>
              </a:ext>
            </a:extLst>
          </p:cNvPr>
          <p:cNvCxnSpPr/>
          <p:nvPr/>
        </p:nvCxnSpPr>
        <p:spPr>
          <a:xfrm flipH="1">
            <a:off x="5895342" y="2296864"/>
            <a:ext cx="1353383" cy="3701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C7E4F9FB-7EEE-4B6A-A503-5654B4202843}"/>
                  </a:ext>
                </a:extLst>
              </p:cNvPr>
              <p:cNvSpPr txBox="1"/>
              <p:nvPr/>
            </p:nvSpPr>
            <p:spPr>
              <a:xfrm>
                <a:off x="2352675" y="3596462"/>
                <a:ext cx="1827287" cy="954107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sz="1400" dirty="0"/>
                  <a:t>Makes sense to take moments about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GB" sz="1400" dirty="0"/>
                  <a:t> is we don’t require the value of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GB" sz="1400" dirty="0"/>
                  <a:t>.</a:t>
                </a:r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C7E4F9FB-7EEE-4B6A-A503-5654B42028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2675" y="3596462"/>
                <a:ext cx="1827287" cy="954107"/>
              </a:xfrm>
              <a:prstGeom prst="rect">
                <a:avLst/>
              </a:prstGeom>
              <a:blipFill>
                <a:blip r:embed="rId14"/>
                <a:stretch>
                  <a:fillRect l="-329" b="-43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1C2FBAC5-787B-4E32-A8B1-4DF4A66B9F1E}"/>
              </a:ext>
            </a:extLst>
          </p:cNvPr>
          <p:cNvCxnSpPr>
            <a:cxnSpLocks/>
          </p:cNvCxnSpPr>
          <p:nvPr/>
        </p:nvCxnSpPr>
        <p:spPr>
          <a:xfrm flipH="1" flipV="1">
            <a:off x="3219450" y="3305175"/>
            <a:ext cx="485775" cy="3143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2464FBFD-9E38-4703-8C7E-0A5AFC0AA225}"/>
                  </a:ext>
                </a:extLst>
              </p:cNvPr>
              <p:cNvSpPr txBox="1"/>
              <p:nvPr/>
            </p:nvSpPr>
            <p:spPr>
              <a:xfrm>
                <a:off x="619944" y="4780260"/>
                <a:ext cx="3712418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Taking moments about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GB" dirty="0"/>
                  <a:t>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25×3=40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−3</m:t>
                          </m:r>
                        </m:e>
                      </m:d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…</m:t>
                      </m:r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=4.875</m:t>
                      </m:r>
                    </m:oMath>
                  </m:oMathPara>
                </a14:m>
                <a:endParaRPr lang="en-GB" dirty="0"/>
              </a:p>
              <a:p>
                <a:r>
                  <a:rPr lang="en-GB" dirty="0"/>
                  <a:t>So centre of mass from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dirty="0"/>
                  <a:t> is 4.875 m</a:t>
                </a:r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2464FBFD-9E38-4703-8C7E-0A5AFC0AA2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944" y="4780260"/>
                <a:ext cx="3712418" cy="1477328"/>
              </a:xfrm>
              <a:prstGeom prst="rect">
                <a:avLst/>
              </a:prstGeom>
              <a:blipFill>
                <a:blip r:embed="rId15"/>
                <a:stretch>
                  <a:fillRect l="-1478" t="-2058" b="-535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Rectangle 43">
            <a:extLst>
              <a:ext uri="{FF2B5EF4-FFF2-40B4-BE49-F238E27FC236}">
                <a16:creationId xmlns:a16="http://schemas.microsoft.com/office/drawing/2014/main" id="{5D36F304-6F8E-4C6E-AEDD-0E583686989E}"/>
              </a:ext>
            </a:extLst>
          </p:cNvPr>
          <p:cNvSpPr/>
          <p:nvPr/>
        </p:nvSpPr>
        <p:spPr>
          <a:xfrm>
            <a:off x="229036" y="4689446"/>
            <a:ext cx="8562859" cy="176388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 Working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36CAC545-AEC1-464C-AB74-0DCDDAC8B133}"/>
              </a:ext>
            </a:extLst>
          </p:cNvPr>
          <p:cNvSpPr/>
          <p:nvPr/>
        </p:nvSpPr>
        <p:spPr>
          <a:xfrm>
            <a:off x="229036" y="1979802"/>
            <a:ext cx="8562859" cy="271302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 Diagram</a:t>
            </a:r>
          </a:p>
        </p:txBody>
      </p:sp>
    </p:spTree>
    <p:extLst>
      <p:ext uri="{BB962C8B-B14F-4D97-AF65-F5344CB8AC3E}">
        <p14:creationId xmlns:p14="http://schemas.microsoft.com/office/powerpoint/2010/main" val="2314451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</p:childTnLst>
        </p:cTn>
      </p:par>
    </p:tnLst>
    <p:bldLst>
      <p:bldP spid="44" grpId="0" animBg="1"/>
      <p:bldP spid="4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6E09AF72-4E76-4977-869B-0993DE47D8C8}"/>
              </a:ext>
            </a:extLst>
          </p:cNvPr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>
              <a:extLst>
                <a:ext uri="{FF2B5EF4-FFF2-40B4-BE49-F238E27FC236}">
                  <a16:creationId xmlns:a16="http://schemas.microsoft.com/office/drawing/2014/main" id="{7CE9D9E4-7A86-4105-A709-4B829F20D2B2}"/>
                </a:ext>
              </a:extLst>
            </p:cNvPr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Test Your Understanding</a:t>
              </a:r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AA0C8128-2074-4C8C-9896-49AA292D3E33}"/>
                </a:ext>
              </a:extLst>
            </p:cNvPr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74821C76-E40D-40C2-A07A-4EDB5424E36C}"/>
              </a:ext>
            </a:extLst>
          </p:cNvPr>
          <p:cNvSpPr txBox="1"/>
          <p:nvPr/>
        </p:nvSpPr>
        <p:spPr>
          <a:xfrm>
            <a:off x="488504" y="798612"/>
            <a:ext cx="3334072" cy="3693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dirty="0"/>
              <a:t>Edexcel M1(Old) May 2013 Q6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3B2ACB0-DA5E-4DC4-B90D-6F588A29E9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504" y="1167944"/>
            <a:ext cx="5046258" cy="2849561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FBE14A9-782B-4025-B766-5947B051DE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213" y="4382490"/>
            <a:ext cx="4459558" cy="2423158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D1362F7F-F653-4E9C-8379-551B1FD2A194}"/>
              </a:ext>
            </a:extLst>
          </p:cNvPr>
          <p:cNvSpPr/>
          <p:nvPr/>
        </p:nvSpPr>
        <p:spPr>
          <a:xfrm>
            <a:off x="188962" y="4485159"/>
            <a:ext cx="216024" cy="216024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a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77AC20FF-F480-466B-869A-414E0CA214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32040" y="4489351"/>
            <a:ext cx="4210816" cy="1626906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49534B0A-C6E5-478F-9B02-FFDFF5A46DF0}"/>
              </a:ext>
            </a:extLst>
          </p:cNvPr>
          <p:cNvSpPr/>
          <p:nvPr/>
        </p:nvSpPr>
        <p:spPr>
          <a:xfrm>
            <a:off x="4687037" y="4403425"/>
            <a:ext cx="216024" cy="216024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b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CBE2453-B48D-421E-BE48-C6E252E0B3D8}"/>
              </a:ext>
            </a:extLst>
          </p:cNvPr>
          <p:cNvSpPr/>
          <p:nvPr/>
        </p:nvSpPr>
        <p:spPr>
          <a:xfrm>
            <a:off x="420902" y="4420332"/>
            <a:ext cx="4227298" cy="238051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EE521F2-1B71-4915-9A3C-4579F55CDE9F}"/>
              </a:ext>
            </a:extLst>
          </p:cNvPr>
          <p:cNvSpPr/>
          <p:nvPr/>
        </p:nvSpPr>
        <p:spPr>
          <a:xfrm>
            <a:off x="4919611" y="4399013"/>
            <a:ext cx="4210816" cy="205432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130908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Exercise 4E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395536" y="725840"/>
            <a:ext cx="7920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Pearson Stats/Mechanics Year 2</a:t>
            </a:r>
          </a:p>
          <a:p>
            <a:r>
              <a:rPr lang="en-GB" sz="2400" dirty="0"/>
              <a:t>Page 84-85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1739717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A8F08A96-CAAF-9542-A676-81DC66DE9FEA}"/>
              </a:ext>
            </a:extLst>
          </p:cNvPr>
          <p:cNvSpPr txBox="1"/>
          <p:nvPr/>
        </p:nvSpPr>
        <p:spPr>
          <a:xfrm>
            <a:off x="611560" y="2682537"/>
            <a:ext cx="633670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Complete before the lesson		Q1-3</a:t>
            </a:r>
          </a:p>
          <a:p>
            <a:endParaRPr lang="en-US" sz="2400" dirty="0"/>
          </a:p>
          <a:p>
            <a:r>
              <a:rPr lang="en-US" sz="2400" dirty="0"/>
              <a:t>In Class:			</a:t>
            </a:r>
          </a:p>
          <a:p>
            <a:r>
              <a:rPr lang="en-US" sz="2400" dirty="0">
                <a:solidFill>
                  <a:srgbClr val="00B050"/>
                </a:solidFill>
              </a:rPr>
              <a:t>Green</a:t>
            </a:r>
            <a:r>
              <a:rPr lang="en-US" sz="2400" dirty="0"/>
              <a:t>					Q4</a:t>
            </a:r>
          </a:p>
          <a:p>
            <a:r>
              <a:rPr lang="en-US" sz="2400" dirty="0">
                <a:solidFill>
                  <a:schemeClr val="accent6"/>
                </a:solidFill>
              </a:rPr>
              <a:t>Amber</a:t>
            </a:r>
            <a:r>
              <a:rPr lang="en-US" sz="2400" dirty="0"/>
              <a:t> 					Q5</a:t>
            </a:r>
          </a:p>
          <a:p>
            <a:r>
              <a:rPr lang="en-US" sz="2400" dirty="0">
                <a:solidFill>
                  <a:srgbClr val="FF0000"/>
                </a:solidFill>
              </a:rPr>
              <a:t>Red</a:t>
            </a:r>
            <a:r>
              <a:rPr lang="en-US" sz="2400" dirty="0"/>
              <a:t>					Q6-7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866077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4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Motivating problem</a:t>
              </a:r>
            </a:p>
          </p:txBody>
        </p:sp>
        <p:cxnSp>
          <p:nvCxnSpPr>
            <p:cNvPr id="5" name="Straight Connector 4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6" name="TextBox 5"/>
          <p:cNvSpPr txBox="1"/>
          <p:nvPr/>
        </p:nvSpPr>
        <p:spPr>
          <a:xfrm>
            <a:off x="3369598" y="925497"/>
            <a:ext cx="2160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/>
              <a:t>This… is a door.</a:t>
            </a:r>
          </a:p>
        </p:txBody>
      </p:sp>
      <p:pic>
        <p:nvPicPr>
          <p:cNvPr id="1028" name="Picture 4" descr="close, door, exit, logout ic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7256" y="1628800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66936" y="4593129"/>
            <a:ext cx="409952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Why do you think the handle is put on the other side of the door from the hinge?</a:t>
            </a:r>
          </a:p>
          <a:p>
            <a:pPr algn="ctr"/>
            <a:endParaRPr lang="en-GB" dirty="0"/>
          </a:p>
          <a:p>
            <a:pPr algn="ctr"/>
            <a:r>
              <a:rPr lang="en-GB" sz="1600" b="1" dirty="0"/>
              <a:t>Increasing the distance of the force applied from the point of rotation increases the ‘turning effect’ of the force.</a:t>
            </a:r>
          </a:p>
        </p:txBody>
      </p:sp>
      <p:sp>
        <p:nvSpPr>
          <p:cNvPr id="10" name="Rectangle 9"/>
          <p:cNvSpPr/>
          <p:nvPr/>
        </p:nvSpPr>
        <p:spPr>
          <a:xfrm>
            <a:off x="350417" y="5424125"/>
            <a:ext cx="4048968" cy="83099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860032" y="4563458"/>
            <a:ext cx="409952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If I double the distance of my finger from the hinge, what happens to the force required to keep the door open?</a:t>
            </a:r>
          </a:p>
          <a:p>
            <a:pPr algn="ctr"/>
            <a:endParaRPr lang="en-GB" dirty="0"/>
          </a:p>
          <a:p>
            <a:pPr algn="ctr"/>
            <a:r>
              <a:rPr lang="en-GB" sz="1600" b="1" dirty="0"/>
              <a:t>As the distance doubles, the force required halves (we’ll see why).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910584" y="5589240"/>
            <a:ext cx="4048968" cy="83099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4644008" y="4437112"/>
            <a:ext cx="0" cy="216024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6736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12FB8003-1D4F-40CE-93C9-8E90EE965EFA}"/>
              </a:ext>
            </a:extLst>
          </p:cNvPr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>
              <a:extLst>
                <a:ext uri="{FF2B5EF4-FFF2-40B4-BE49-F238E27FC236}">
                  <a16:creationId xmlns:a16="http://schemas.microsoft.com/office/drawing/2014/main" id="{8AE116DB-3CD0-4C61-80B9-DE967D743255}"/>
                </a:ext>
              </a:extLst>
            </p:cNvPr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Rigid Bodies and Overview</a:t>
              </a:r>
              <a:endParaRPr lang="en-GB" sz="3200" dirty="0"/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8640B3DC-ECB5-44A0-9634-D5D84E41C660}"/>
                </a:ext>
              </a:extLst>
            </p:cNvPr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4756BC0C-89C2-4024-9D5B-A1591B0FD5D8}"/>
              </a:ext>
            </a:extLst>
          </p:cNvPr>
          <p:cNvCxnSpPr>
            <a:cxnSpLocks/>
          </p:cNvCxnSpPr>
          <p:nvPr/>
        </p:nvCxnSpPr>
        <p:spPr>
          <a:xfrm flipH="1" flipV="1">
            <a:off x="1129438" y="1328886"/>
            <a:ext cx="9168" cy="3918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7D77FC10-D722-40C5-BF34-362A3484150A}"/>
              </a:ext>
            </a:extLst>
          </p:cNvPr>
          <p:cNvCxnSpPr>
            <a:cxnSpLocks/>
          </p:cNvCxnSpPr>
          <p:nvPr/>
        </p:nvCxnSpPr>
        <p:spPr>
          <a:xfrm>
            <a:off x="1129438" y="1847046"/>
            <a:ext cx="7620" cy="4572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>
            <a:extLst>
              <a:ext uri="{FF2B5EF4-FFF2-40B4-BE49-F238E27FC236}">
                <a16:creationId xmlns:a16="http://schemas.microsoft.com/office/drawing/2014/main" id="{1419C454-373F-4999-AEAD-1AD459D69F27}"/>
              </a:ext>
            </a:extLst>
          </p:cNvPr>
          <p:cNvSpPr/>
          <p:nvPr/>
        </p:nvSpPr>
        <p:spPr>
          <a:xfrm>
            <a:off x="982674" y="1705466"/>
            <a:ext cx="281384" cy="2762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9AEE3880-778A-4BDA-817A-558E0A039468}"/>
                  </a:ext>
                </a:extLst>
              </p:cNvPr>
              <p:cNvSpPr txBox="1"/>
              <p:nvPr/>
            </p:nvSpPr>
            <p:spPr>
              <a:xfrm>
                <a:off x="848302" y="983734"/>
                <a:ext cx="55772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en-GB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9AEE3880-778A-4BDA-817A-558E0A0394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8302" y="983734"/>
                <a:ext cx="557728" cy="3693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AED91BCB-F436-4A31-A437-2AA4B69F7158}"/>
                  </a:ext>
                </a:extLst>
              </p:cNvPr>
              <p:cNvSpPr txBox="1"/>
              <p:nvPr/>
            </p:nvSpPr>
            <p:spPr>
              <a:xfrm>
                <a:off x="854384" y="2304246"/>
                <a:ext cx="55772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𝑚𝑔</m:t>
                      </m:r>
                    </m:oMath>
                  </m:oMathPara>
                </a14:m>
                <a:endParaRPr lang="en-GB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AED91BCB-F436-4A31-A437-2AA4B69F71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4384" y="2304246"/>
                <a:ext cx="557728" cy="369332"/>
              </a:xfrm>
              <a:prstGeom prst="rect">
                <a:avLst/>
              </a:prstGeom>
              <a:blipFill>
                <a:blip r:embed="rId3"/>
                <a:stretch>
                  <a:fillRect b="-491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TextBox 41">
            <a:extLst>
              <a:ext uri="{FF2B5EF4-FFF2-40B4-BE49-F238E27FC236}">
                <a16:creationId xmlns:a16="http://schemas.microsoft.com/office/drawing/2014/main" id="{34670DC6-B97C-4AE3-BCA3-B6844BC6C9E8}"/>
              </a:ext>
            </a:extLst>
          </p:cNvPr>
          <p:cNvSpPr txBox="1"/>
          <p:nvPr/>
        </p:nvSpPr>
        <p:spPr>
          <a:xfrm>
            <a:off x="1540254" y="1017090"/>
            <a:ext cx="236471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We previously dealt with particles, where each object was modelled just as a single point, and considered forces acting on each point separately.</a:t>
            </a:r>
          </a:p>
        </p:txBody>
      </p:sp>
      <p:sp>
        <p:nvSpPr>
          <p:cNvPr id="49" name="Arrow: Right 48">
            <a:extLst>
              <a:ext uri="{FF2B5EF4-FFF2-40B4-BE49-F238E27FC236}">
                <a16:creationId xmlns:a16="http://schemas.microsoft.com/office/drawing/2014/main" id="{508043AE-3568-4E4A-9911-A8DD1B3BCDA3}"/>
              </a:ext>
            </a:extLst>
          </p:cNvPr>
          <p:cNvSpPr/>
          <p:nvPr/>
        </p:nvSpPr>
        <p:spPr>
          <a:xfrm>
            <a:off x="4183300" y="1637189"/>
            <a:ext cx="792088" cy="432048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F0241EAC-DEB2-4A97-9598-46AAF8E11E79}"/>
              </a:ext>
            </a:extLst>
          </p:cNvPr>
          <p:cNvCxnSpPr/>
          <p:nvPr/>
        </p:nvCxnSpPr>
        <p:spPr>
          <a:xfrm>
            <a:off x="5575216" y="1645394"/>
            <a:ext cx="2653222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E1D0E19C-D1BF-4C7C-A0CC-C53E14096997}"/>
              </a:ext>
            </a:extLst>
          </p:cNvPr>
          <p:cNvCxnSpPr>
            <a:cxnSpLocks/>
          </p:cNvCxnSpPr>
          <p:nvPr/>
        </p:nvCxnSpPr>
        <p:spPr>
          <a:xfrm>
            <a:off x="6850435" y="1646743"/>
            <a:ext cx="3371" cy="4085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Isosceles Triangle 52">
            <a:extLst>
              <a:ext uri="{FF2B5EF4-FFF2-40B4-BE49-F238E27FC236}">
                <a16:creationId xmlns:a16="http://schemas.microsoft.com/office/drawing/2014/main" id="{A3376913-2328-4C08-9472-23C2DC1C3385}"/>
              </a:ext>
            </a:extLst>
          </p:cNvPr>
          <p:cNvSpPr/>
          <p:nvPr/>
        </p:nvSpPr>
        <p:spPr>
          <a:xfrm>
            <a:off x="5995815" y="1653783"/>
            <a:ext cx="329573" cy="243990"/>
          </a:xfrm>
          <a:prstGeom prst="triangl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BCEAAE4D-3134-41FB-A31D-15842CB2F1B8}"/>
              </a:ext>
            </a:extLst>
          </p:cNvPr>
          <p:cNvCxnSpPr>
            <a:cxnSpLocks/>
          </p:cNvCxnSpPr>
          <p:nvPr/>
        </p:nvCxnSpPr>
        <p:spPr>
          <a:xfrm flipV="1">
            <a:off x="6174297" y="1149292"/>
            <a:ext cx="0" cy="4865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D3904F80-3713-4A45-993E-B98A6A847D1B}"/>
                  </a:ext>
                </a:extLst>
              </p:cNvPr>
              <p:cNvSpPr txBox="1"/>
              <p:nvPr/>
            </p:nvSpPr>
            <p:spPr>
              <a:xfrm>
                <a:off x="5895433" y="740145"/>
                <a:ext cx="55772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</m:oMath>
                  </m:oMathPara>
                </a14:m>
                <a:endParaRPr lang="en-GB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D3904F80-3713-4A45-993E-B98A6A847D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95433" y="740145"/>
                <a:ext cx="557728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BE579840-478C-4DE0-8CBD-1EE4CE87009F}"/>
                  </a:ext>
                </a:extLst>
              </p:cNvPr>
              <p:cNvSpPr txBox="1"/>
              <p:nvPr/>
            </p:nvSpPr>
            <p:spPr>
              <a:xfrm>
                <a:off x="6588349" y="1982418"/>
                <a:ext cx="55772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𝑚𝑔</m:t>
                      </m:r>
                    </m:oMath>
                  </m:oMathPara>
                </a14:m>
                <a:endParaRPr lang="en-GB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BE579840-478C-4DE0-8CBD-1EE4CE8700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8349" y="1982418"/>
                <a:ext cx="557728" cy="369332"/>
              </a:xfrm>
              <a:prstGeom prst="rect">
                <a:avLst/>
              </a:prstGeom>
              <a:blipFill>
                <a:blip r:embed="rId5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" name="TextBox 60">
            <a:extLst>
              <a:ext uri="{FF2B5EF4-FFF2-40B4-BE49-F238E27FC236}">
                <a16:creationId xmlns:a16="http://schemas.microsoft.com/office/drawing/2014/main" id="{7C7C9F3F-ADC1-4F8A-B385-BD7D33874415}"/>
              </a:ext>
            </a:extLst>
          </p:cNvPr>
          <p:cNvSpPr txBox="1"/>
          <p:nvPr/>
        </p:nvSpPr>
        <p:spPr>
          <a:xfrm>
            <a:off x="5271767" y="2363185"/>
            <a:ext cx="33963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In this chapter we consider rigid bodies (in this case </a:t>
            </a:r>
            <a:r>
              <a:rPr lang="en-GB" sz="1600" b="1" dirty="0"/>
              <a:t>rods</a:t>
            </a:r>
            <a:r>
              <a:rPr lang="en-GB" sz="1600" dirty="0"/>
              <a:t>), which takes into account the size of the object.</a:t>
            </a:r>
          </a:p>
          <a:p>
            <a:r>
              <a:rPr lang="en-GB" sz="1600" dirty="0"/>
              <a:t>This means we can consider other properties, e.g. </a:t>
            </a:r>
            <a:r>
              <a:rPr lang="en-GB" sz="1600" b="1" dirty="0"/>
              <a:t>rotation</a:t>
            </a:r>
            <a:r>
              <a:rPr lang="en-GB" sz="1600" dirty="0"/>
              <a:t> of the body.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F5B921B5-2F92-4BBB-9812-BDEFFD26B3A7}"/>
              </a:ext>
            </a:extLst>
          </p:cNvPr>
          <p:cNvSpPr txBox="1"/>
          <p:nvPr/>
        </p:nvSpPr>
        <p:spPr>
          <a:xfrm>
            <a:off x="749068" y="3975526"/>
            <a:ext cx="3880768" cy="338554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GB" sz="1600" dirty="0"/>
              <a:t>Clockwise moment = Anticlockwise moment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26E236AF-43E4-49A8-B9C8-3FB178E605AC}"/>
              </a:ext>
            </a:extLst>
          </p:cNvPr>
          <p:cNvSpPr txBox="1"/>
          <p:nvPr/>
        </p:nvSpPr>
        <p:spPr>
          <a:xfrm>
            <a:off x="749068" y="3616667"/>
            <a:ext cx="3880768" cy="3693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b="1" dirty="0"/>
              <a:t>1</a:t>
            </a:r>
            <a:r>
              <a:rPr lang="en-GB" dirty="0"/>
              <a:t>:: Moments in equilibrium</a:t>
            </a:r>
            <a:endParaRPr lang="en-GB" b="1" dirty="0"/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004C3151-222A-47D3-B696-1D2E8A1E55D9}"/>
              </a:ext>
            </a:extLst>
          </p:cNvPr>
          <p:cNvSpPr txBox="1"/>
          <p:nvPr/>
        </p:nvSpPr>
        <p:spPr>
          <a:xfrm>
            <a:off x="755466" y="4878828"/>
            <a:ext cx="3880767" cy="1754326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GB" sz="1600" dirty="0"/>
              <a:t>For a ‘non-uniform’ rod we can’t model its weight as acting at the centre. 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7E256CD8-BDD8-4F3A-9424-AE9854204C95}"/>
              </a:ext>
            </a:extLst>
          </p:cNvPr>
          <p:cNvSpPr txBox="1"/>
          <p:nvPr/>
        </p:nvSpPr>
        <p:spPr>
          <a:xfrm>
            <a:off x="755466" y="4509496"/>
            <a:ext cx="3876661" cy="3693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b="1" dirty="0"/>
              <a:t>2</a:t>
            </a:r>
            <a:r>
              <a:rPr lang="en-GB" dirty="0"/>
              <a:t>:: Centre of Mass</a:t>
            </a:r>
            <a:endParaRPr lang="en-GB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DE49C021-E47B-4036-9EAF-46A75A8229C4}"/>
                  </a:ext>
                </a:extLst>
              </p:cNvPr>
              <p:cNvSpPr txBox="1"/>
              <p:nvPr/>
            </p:nvSpPr>
            <p:spPr>
              <a:xfrm>
                <a:off x="4932177" y="4823601"/>
                <a:ext cx="3967288" cy="1815882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/>
                  <a:t>“A non uniform wooden plank of mass </a:t>
                </a:r>
                <a14:m>
                  <m:oMath xmlns:m="http://schemas.openxmlformats.org/officeDocument/2006/math">
                    <m:r>
                      <a:rPr lang="en-GB" sz="1600" i="1" dirty="0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GB" sz="1600" dirty="0"/>
                  <a:t> kg rests horizontally on supports at A and B, as shown. When a bucket of water of mass 18kg is placed at point C, the plank is in equilibrium, and is </a:t>
                </a:r>
                <a:r>
                  <a:rPr lang="en-GB" sz="1600" b="1" dirty="0"/>
                  <a:t>on the point of tilting </a:t>
                </a:r>
                <a:r>
                  <a:rPr lang="en-GB" sz="1600" dirty="0"/>
                  <a:t>about B. Find the value of </a:t>
                </a:r>
                <a14:m>
                  <m:oMath xmlns:m="http://schemas.openxmlformats.org/officeDocument/2006/math">
                    <m:r>
                      <a:rPr lang="en-GB" sz="1600" i="1" dirty="0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GB" sz="1600" dirty="0"/>
                  <a:t> and the magnitude of the reaction at B.”</a:t>
                </a:r>
              </a:p>
            </p:txBody>
          </p:sp>
        </mc:Choice>
        <mc:Fallback xmlns="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DE49C021-E47B-4036-9EAF-46A75A8229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2177" y="4823601"/>
                <a:ext cx="3967288" cy="181588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7" name="TextBox 66">
            <a:extLst>
              <a:ext uri="{FF2B5EF4-FFF2-40B4-BE49-F238E27FC236}">
                <a16:creationId xmlns:a16="http://schemas.microsoft.com/office/drawing/2014/main" id="{5CBDE39F-7323-4D83-BBC7-BDC06977E980}"/>
              </a:ext>
            </a:extLst>
          </p:cNvPr>
          <p:cNvSpPr txBox="1"/>
          <p:nvPr/>
        </p:nvSpPr>
        <p:spPr>
          <a:xfrm>
            <a:off x="4932176" y="4429247"/>
            <a:ext cx="3967287" cy="3693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b="1" dirty="0"/>
              <a:t>3</a:t>
            </a:r>
            <a:r>
              <a:rPr lang="en-GB" dirty="0"/>
              <a:t>:: On the point of Tilting</a:t>
            </a:r>
            <a:endParaRPr lang="en-GB" b="1" dirty="0"/>
          </a:p>
        </p:txBody>
      </p:sp>
      <p:sp>
        <p:nvSpPr>
          <p:cNvPr id="79" name="Freeform: Shape 78">
            <a:extLst>
              <a:ext uri="{FF2B5EF4-FFF2-40B4-BE49-F238E27FC236}">
                <a16:creationId xmlns:a16="http://schemas.microsoft.com/office/drawing/2014/main" id="{AF4A587A-A631-480F-8F6C-C9F3EBECF88F}"/>
              </a:ext>
            </a:extLst>
          </p:cNvPr>
          <p:cNvSpPr/>
          <p:nvPr/>
        </p:nvSpPr>
        <p:spPr>
          <a:xfrm>
            <a:off x="7086600" y="933450"/>
            <a:ext cx="409575" cy="542925"/>
          </a:xfrm>
          <a:custGeom>
            <a:avLst/>
            <a:gdLst>
              <a:gd name="connsiteX0" fmla="*/ 0 w 409575"/>
              <a:gd name="connsiteY0" fmla="*/ 0 h 542925"/>
              <a:gd name="connsiteX1" fmla="*/ 209550 w 409575"/>
              <a:gd name="connsiteY1" fmla="*/ 152400 h 542925"/>
              <a:gd name="connsiteX2" fmla="*/ 371475 w 409575"/>
              <a:gd name="connsiteY2" fmla="*/ 400050 h 542925"/>
              <a:gd name="connsiteX3" fmla="*/ 409575 w 409575"/>
              <a:gd name="connsiteY3" fmla="*/ 542925 h 542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9575" h="542925">
                <a:moveTo>
                  <a:pt x="0" y="0"/>
                </a:moveTo>
                <a:cubicBezTo>
                  <a:pt x="73819" y="42862"/>
                  <a:pt x="147638" y="85725"/>
                  <a:pt x="209550" y="152400"/>
                </a:cubicBezTo>
                <a:cubicBezTo>
                  <a:pt x="271463" y="219075"/>
                  <a:pt x="338137" y="334962"/>
                  <a:pt x="371475" y="400050"/>
                </a:cubicBezTo>
                <a:cubicBezTo>
                  <a:pt x="404813" y="465138"/>
                  <a:pt x="407194" y="504031"/>
                  <a:pt x="409575" y="542925"/>
                </a:cubicBezTo>
              </a:path>
            </a:pathLst>
          </a:custGeom>
          <a:ln>
            <a:prstDash val="dash"/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83B5EDC8-BA1B-4858-9CAA-A121407A0600}"/>
              </a:ext>
            </a:extLst>
          </p:cNvPr>
          <p:cNvSpPr txBox="1"/>
          <p:nvPr/>
        </p:nvSpPr>
        <p:spPr>
          <a:xfrm>
            <a:off x="7426027" y="931189"/>
            <a:ext cx="108454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/>
              <a:t>Body rotating about pivot.</a:t>
            </a:r>
          </a:p>
        </p:txBody>
      </p: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374B54A8-FD95-4D54-AAB6-6696C7FF19DA}"/>
              </a:ext>
            </a:extLst>
          </p:cNvPr>
          <p:cNvCxnSpPr/>
          <p:nvPr/>
        </p:nvCxnSpPr>
        <p:spPr>
          <a:xfrm>
            <a:off x="1202276" y="6154350"/>
            <a:ext cx="2653222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2" name="Straight Arrow Connector 81">
            <a:extLst>
              <a:ext uri="{FF2B5EF4-FFF2-40B4-BE49-F238E27FC236}">
                <a16:creationId xmlns:a16="http://schemas.microsoft.com/office/drawing/2014/main" id="{D6A7DE15-1232-4B7B-B6CE-1B06EA9D5F60}"/>
              </a:ext>
            </a:extLst>
          </p:cNvPr>
          <p:cNvCxnSpPr>
            <a:cxnSpLocks/>
          </p:cNvCxnSpPr>
          <p:nvPr/>
        </p:nvCxnSpPr>
        <p:spPr>
          <a:xfrm>
            <a:off x="3149008" y="6160462"/>
            <a:ext cx="3371" cy="4085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Isosceles Triangle 82">
            <a:extLst>
              <a:ext uri="{FF2B5EF4-FFF2-40B4-BE49-F238E27FC236}">
                <a16:creationId xmlns:a16="http://schemas.microsoft.com/office/drawing/2014/main" id="{997B6EF7-0886-49D3-9E8B-8154ECE9F168}"/>
              </a:ext>
            </a:extLst>
          </p:cNvPr>
          <p:cNvSpPr/>
          <p:nvPr/>
        </p:nvSpPr>
        <p:spPr>
          <a:xfrm>
            <a:off x="1608588" y="6162739"/>
            <a:ext cx="329573" cy="243990"/>
          </a:xfrm>
          <a:prstGeom prst="triangl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84" name="Straight Arrow Connector 83">
            <a:extLst>
              <a:ext uri="{FF2B5EF4-FFF2-40B4-BE49-F238E27FC236}">
                <a16:creationId xmlns:a16="http://schemas.microsoft.com/office/drawing/2014/main" id="{F7D89770-79DC-4AEF-B84C-656243B87B38}"/>
              </a:ext>
            </a:extLst>
          </p:cNvPr>
          <p:cNvCxnSpPr>
            <a:cxnSpLocks/>
          </p:cNvCxnSpPr>
          <p:nvPr/>
        </p:nvCxnSpPr>
        <p:spPr>
          <a:xfrm flipV="1">
            <a:off x="1787070" y="5753498"/>
            <a:ext cx="0" cy="4865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19D29412-296C-4566-B597-A8F5A914B207}"/>
                  </a:ext>
                </a:extLst>
              </p:cNvPr>
              <p:cNvSpPr txBox="1"/>
              <p:nvPr/>
            </p:nvSpPr>
            <p:spPr>
              <a:xfrm>
                <a:off x="1508206" y="5415788"/>
                <a:ext cx="55772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GB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GB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19D29412-296C-4566-B597-A8F5A914B2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8206" y="5415788"/>
                <a:ext cx="557728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DB246697-80B0-40B4-A893-B3A5D50B4E8E}"/>
                  </a:ext>
                </a:extLst>
              </p:cNvPr>
              <p:cNvSpPr txBox="1"/>
              <p:nvPr/>
            </p:nvSpPr>
            <p:spPr>
              <a:xfrm>
                <a:off x="2641544" y="6255302"/>
                <a:ext cx="55772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𝑚𝑔</m:t>
                      </m:r>
                    </m:oMath>
                  </m:oMathPara>
                </a14:m>
                <a:endParaRPr lang="en-GB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DB246697-80B0-40B4-A893-B3A5D50B4E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1544" y="6255302"/>
                <a:ext cx="557728" cy="369332"/>
              </a:xfrm>
              <a:prstGeom prst="rect">
                <a:avLst/>
              </a:prstGeom>
              <a:blipFill>
                <a:blip r:embed="rId8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7" name="Isosceles Triangle 86">
            <a:extLst>
              <a:ext uri="{FF2B5EF4-FFF2-40B4-BE49-F238E27FC236}">
                <a16:creationId xmlns:a16="http://schemas.microsoft.com/office/drawing/2014/main" id="{AE3BFC42-1529-4850-91FD-E686D012111F}"/>
              </a:ext>
            </a:extLst>
          </p:cNvPr>
          <p:cNvSpPr/>
          <p:nvPr/>
        </p:nvSpPr>
        <p:spPr>
          <a:xfrm>
            <a:off x="3658047" y="6162739"/>
            <a:ext cx="329573" cy="243990"/>
          </a:xfrm>
          <a:prstGeom prst="triangl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77C4F844-7342-4862-8133-94F34D515934}"/>
                  </a:ext>
                </a:extLst>
              </p:cNvPr>
              <p:cNvSpPr txBox="1"/>
              <p:nvPr/>
            </p:nvSpPr>
            <p:spPr>
              <a:xfrm>
                <a:off x="3503198" y="5443576"/>
                <a:ext cx="55772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GB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GB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77C4F844-7342-4862-8133-94F34D5159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3198" y="5443576"/>
                <a:ext cx="557728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9" name="Straight Arrow Connector 88">
            <a:extLst>
              <a:ext uri="{FF2B5EF4-FFF2-40B4-BE49-F238E27FC236}">
                <a16:creationId xmlns:a16="http://schemas.microsoft.com/office/drawing/2014/main" id="{22971E83-FCB0-4F01-8A21-5E0A714D14CA}"/>
              </a:ext>
            </a:extLst>
          </p:cNvPr>
          <p:cNvCxnSpPr>
            <a:cxnSpLocks/>
          </p:cNvCxnSpPr>
          <p:nvPr/>
        </p:nvCxnSpPr>
        <p:spPr>
          <a:xfrm flipV="1">
            <a:off x="3843015" y="5762625"/>
            <a:ext cx="323" cy="3917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>
            <a:extLst>
              <a:ext uri="{FF2B5EF4-FFF2-40B4-BE49-F238E27FC236}">
                <a16:creationId xmlns:a16="http://schemas.microsoft.com/office/drawing/2014/main" id="{CAAD190A-7328-462C-90BF-8A005CB5FF3F}"/>
              </a:ext>
            </a:extLst>
          </p:cNvPr>
          <p:cNvCxnSpPr/>
          <p:nvPr/>
        </p:nvCxnSpPr>
        <p:spPr>
          <a:xfrm>
            <a:off x="1202276" y="5996779"/>
            <a:ext cx="1946732" cy="0"/>
          </a:xfrm>
          <a:prstGeom prst="straightConnector1">
            <a:avLst/>
          </a:prstGeom>
          <a:ln>
            <a:prstDash val="dash"/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2A001228-4E4A-455B-BB44-99CB3600EB32}"/>
                  </a:ext>
                </a:extLst>
              </p:cNvPr>
              <p:cNvSpPr txBox="1"/>
              <p:nvPr/>
            </p:nvSpPr>
            <p:spPr>
              <a:xfrm>
                <a:off x="2007378" y="5678576"/>
                <a:ext cx="55772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dirty="0"/>
                  <a:t>?</a:t>
                </a:r>
              </a:p>
            </p:txBody>
          </p:sp>
        </mc:Choice>
        <mc:Fallback xmlns=""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2A001228-4E4A-455B-BB44-99CB3600EB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7378" y="5678576"/>
                <a:ext cx="557728" cy="369332"/>
              </a:xfrm>
              <a:prstGeom prst="rect">
                <a:avLst/>
              </a:prstGeom>
              <a:blipFill>
                <a:blip r:embed="rId10"/>
                <a:stretch>
                  <a:fillRect t="-10000" b="-2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67384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53" grpId="0" animBg="1"/>
      <p:bldP spid="59" grpId="0"/>
      <p:bldP spid="60" grpId="0"/>
      <p:bldP spid="61" grpId="0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79" grpId="0" animBg="1"/>
      <p:bldP spid="80" grpId="0"/>
      <p:bldP spid="83" grpId="0" animBg="1"/>
      <p:bldP spid="85" grpId="0"/>
      <p:bldP spid="86" grpId="0"/>
      <p:bldP spid="87" grpId="0" animBg="1"/>
      <p:bldP spid="88" grpId="0"/>
      <p:bldP spid="9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4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Moments</a:t>
              </a:r>
            </a:p>
          </p:txBody>
        </p:sp>
        <p:cxnSp>
          <p:nvCxnSpPr>
            <p:cNvPr id="5" name="Straight Connector 4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064692" y="864096"/>
                <a:ext cx="6696744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The ‘moment’ of a force:</a:t>
                </a:r>
              </a:p>
              <a:p>
                <a:r>
                  <a:rPr lang="en-GB" dirty="0"/>
                  <a:t>… measures the </a:t>
                </a:r>
                <a:r>
                  <a:rPr lang="en-GB" b="1" dirty="0"/>
                  <a:t>turning effect </a:t>
                </a:r>
                <a:r>
                  <a:rPr lang="en-GB" dirty="0"/>
                  <a:t>of the force on the body on which it is acting.</a:t>
                </a:r>
              </a:p>
              <a:p>
                <a:endParaRPr lang="en-GB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smtClean="0">
                          <a:latin typeface="Cambria Math"/>
                        </a:rPr>
                        <m:t>𝒎𝒐𝒎𝒆𝒏𝒕</m:t>
                      </m:r>
                      <m:r>
                        <a:rPr lang="en-GB" b="1" i="1" smtClean="0">
                          <a:latin typeface="Cambria Math"/>
                        </a:rPr>
                        <m:t> </m:t>
                      </m:r>
                      <m:r>
                        <a:rPr lang="en-GB" b="1" i="1" smtClean="0">
                          <a:latin typeface="Cambria Math"/>
                        </a:rPr>
                        <m:t>𝒐𝒇</m:t>
                      </m:r>
                      <m:r>
                        <a:rPr lang="en-GB" b="1" i="1" smtClean="0">
                          <a:latin typeface="Cambria Math"/>
                        </a:rPr>
                        <m:t> </m:t>
                      </m:r>
                      <m:r>
                        <a:rPr lang="en-GB" b="1" i="1" smtClean="0">
                          <a:latin typeface="Cambria Math"/>
                        </a:rPr>
                        <m:t>𝒇𝒐𝒓𝒄𝒆</m:t>
                      </m:r>
                      <m:r>
                        <a:rPr lang="en-GB" b="1" i="1" smtClean="0">
                          <a:latin typeface="Cambria Math"/>
                        </a:rPr>
                        <m:t>=</m:t>
                      </m:r>
                      <m:r>
                        <a:rPr lang="en-GB" b="1" i="1" smtClean="0">
                          <a:latin typeface="Cambria Math"/>
                        </a:rPr>
                        <m:t>𝒇𝒐𝒓𝒄𝒆</m:t>
                      </m:r>
                      <m:r>
                        <a:rPr lang="en-GB" b="1" i="1" smtClean="0">
                          <a:latin typeface="Cambria Math"/>
                        </a:rPr>
                        <m:t>×</m:t>
                      </m:r>
                      <m:r>
                        <a:rPr lang="en-GB" b="1" i="1" smtClean="0">
                          <a:latin typeface="Cambria Math"/>
                        </a:rPr>
                        <m:t>𝒅𝒊𝒔𝒕𝒂𝒏𝒄𝒆</m:t>
                      </m:r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4692" y="864096"/>
                <a:ext cx="6696744" cy="1477328"/>
              </a:xfrm>
              <a:prstGeom prst="rect">
                <a:avLst/>
              </a:prstGeom>
              <a:blipFill>
                <a:blip r:embed="rId2"/>
                <a:stretch>
                  <a:fillRect l="-820" t="-2479" b="-247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2177457" y="2625995"/>
            <a:ext cx="12961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about a point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264208" y="2569724"/>
            <a:ext cx="21602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perpendicular distance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2936900" y="2308894"/>
            <a:ext cx="216024" cy="27121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 flipV="1">
            <a:off x="6020292" y="2298506"/>
            <a:ext cx="324036" cy="27121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6147" y="3811834"/>
            <a:ext cx="609600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3800475"/>
            <a:ext cx="628650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3195263" y="4324369"/>
            <a:ext cx="7560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10m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873254" y="5464653"/>
                <a:ext cx="301232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b="1" dirty="0"/>
                  <a:t>Moment about </a:t>
                </a:r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GB" b="1" dirty="0"/>
                  <a:t>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smtClean="0">
                          <a:latin typeface="Cambria Math"/>
                        </a:rPr>
                        <m:t>=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𝟕𝟎𝟎</m:t>
                      </m:r>
                      <m:r>
                        <a:rPr lang="en-GB" b="1" i="1" smtClean="0">
                          <a:latin typeface="Cambria Math"/>
                        </a:rPr>
                        <m:t>×</m:t>
                      </m:r>
                      <m:r>
                        <a:rPr lang="en-GB" b="1" i="1" smtClean="0">
                          <a:latin typeface="Cambria Math"/>
                        </a:rPr>
                        <m:t>𝟏𝟎</m:t>
                      </m:r>
                      <m:r>
                        <a:rPr lang="en-GB" b="1" i="1" smtClean="0">
                          <a:latin typeface="Cambria Math"/>
                        </a:rPr>
                        <m:t>=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𝟕𝟎𝟎</m:t>
                      </m:r>
                      <m:r>
                        <a:rPr lang="en-GB" b="1" i="1" smtClean="0">
                          <a:latin typeface="Cambria Math"/>
                        </a:rPr>
                        <m:t>𝟎</m:t>
                      </m:r>
                      <m:r>
                        <a:rPr lang="en-GB" b="1" i="1" smtClean="0">
                          <a:latin typeface="Cambria Math"/>
                        </a:rPr>
                        <m:t> </m:t>
                      </m:r>
                      <m:r>
                        <a:rPr lang="en-GB" b="1" i="1" smtClean="0">
                          <a:latin typeface="Cambria Math"/>
                        </a:rPr>
                        <m:t>𝑵𝒎</m:t>
                      </m:r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3254" y="5464653"/>
                <a:ext cx="3012322" cy="646331"/>
              </a:xfrm>
              <a:prstGeom prst="rect">
                <a:avLst/>
              </a:prstGeom>
              <a:blipFill>
                <a:blip r:embed="rId5"/>
                <a:stretch>
                  <a:fillRect l="-1619" t="-471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Rectangle 33"/>
          <p:cNvSpPr/>
          <p:nvPr/>
        </p:nvSpPr>
        <p:spPr>
          <a:xfrm>
            <a:off x="1376447" y="5783595"/>
            <a:ext cx="2335889" cy="36276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22" name="Rectangle 21"/>
          <p:cNvSpPr/>
          <p:nvPr/>
        </p:nvSpPr>
        <p:spPr>
          <a:xfrm>
            <a:off x="1042732" y="1224136"/>
            <a:ext cx="6718704" cy="50405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44612" y="849063"/>
            <a:ext cx="432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Wingdings" panose="05000000000000000000" pitchFamily="2" charset="2"/>
              </a:rPr>
              <a:t>!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5206AB1A-35B2-46F2-8005-840790A1D66C}"/>
              </a:ext>
            </a:extLst>
          </p:cNvPr>
          <p:cNvCxnSpPr>
            <a:cxnSpLocks/>
          </p:cNvCxnSpPr>
          <p:nvPr/>
        </p:nvCxnSpPr>
        <p:spPr>
          <a:xfrm>
            <a:off x="1892320" y="4815286"/>
            <a:ext cx="5683095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2" name="Isosceles Triangle 31">
            <a:extLst>
              <a:ext uri="{FF2B5EF4-FFF2-40B4-BE49-F238E27FC236}">
                <a16:creationId xmlns:a16="http://schemas.microsoft.com/office/drawing/2014/main" id="{1010D23D-CBBE-4EF0-8A04-4FC6B6918A87}"/>
              </a:ext>
            </a:extLst>
          </p:cNvPr>
          <p:cNvSpPr/>
          <p:nvPr/>
        </p:nvSpPr>
        <p:spPr>
          <a:xfrm>
            <a:off x="4643689" y="4816614"/>
            <a:ext cx="329573" cy="243990"/>
          </a:xfrm>
          <a:prstGeom prst="triangl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4AC8C961-6525-4282-B69D-38D78F42B096}"/>
              </a:ext>
            </a:extLst>
          </p:cNvPr>
          <p:cNvCxnSpPr>
            <a:cxnSpLocks/>
          </p:cNvCxnSpPr>
          <p:nvPr/>
        </p:nvCxnSpPr>
        <p:spPr>
          <a:xfrm>
            <a:off x="1931755" y="4732495"/>
            <a:ext cx="2857996" cy="1349"/>
          </a:xfrm>
          <a:prstGeom prst="straightConnector1">
            <a:avLst/>
          </a:prstGeom>
          <a:ln>
            <a:prstDash val="dash"/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BBDB7501-868D-4502-A8D7-A3F7FF1802DB}"/>
                  </a:ext>
                </a:extLst>
              </p:cNvPr>
              <p:cNvSpPr txBox="1"/>
              <p:nvPr/>
            </p:nvSpPr>
            <p:spPr>
              <a:xfrm>
                <a:off x="4236529" y="5072228"/>
                <a:ext cx="110360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dirty="0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BBDB7501-868D-4502-A8D7-A3F7FF1802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6529" y="5072228"/>
                <a:ext cx="1103606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42A9227B-EED2-444B-B0DB-CA9E1C89D081}"/>
                  </a:ext>
                </a:extLst>
              </p:cNvPr>
              <p:cNvSpPr txBox="1"/>
              <p:nvPr/>
            </p:nvSpPr>
            <p:spPr>
              <a:xfrm>
                <a:off x="5345262" y="5563132"/>
                <a:ext cx="301232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b="1" dirty="0"/>
                  <a:t>Moment about </a:t>
                </a:r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GB" b="1" dirty="0"/>
                  <a:t>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smtClean="0">
                          <a:latin typeface="Cambria Math"/>
                        </a:rPr>
                        <m:t>=</m:t>
                      </m:r>
                      <m:r>
                        <a:rPr lang="en-GB" b="1" i="1" smtClean="0">
                          <a:latin typeface="Cambria Math"/>
                        </a:rPr>
                        <m:t>𝟕𝟓</m:t>
                      </m:r>
                      <m:r>
                        <a:rPr lang="en-GB" b="1" i="1" smtClean="0">
                          <a:latin typeface="Cambria Math"/>
                        </a:rPr>
                        <m:t>𝒈</m:t>
                      </m:r>
                      <m:r>
                        <a:rPr lang="en-GB" b="1" i="1" smtClean="0">
                          <a:latin typeface="Cambria Math"/>
                        </a:rPr>
                        <m:t>×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𝟖</m:t>
                      </m:r>
                      <m:r>
                        <a:rPr lang="en-GB" b="1" i="1" smtClean="0">
                          <a:latin typeface="Cambria Math"/>
                        </a:rPr>
                        <m:t>=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𝟓𝟖𝟖𝟎</m:t>
                      </m:r>
                      <m:r>
                        <a:rPr lang="en-GB" b="1" i="1" smtClean="0">
                          <a:latin typeface="Cambria Math"/>
                        </a:rPr>
                        <m:t> </m:t>
                      </m:r>
                      <m:r>
                        <a:rPr lang="en-GB" b="1" i="1" smtClean="0">
                          <a:latin typeface="Cambria Math"/>
                        </a:rPr>
                        <m:t>𝑵𝒎</m:t>
                      </m:r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42A9227B-EED2-444B-B0DB-CA9E1C89D0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5262" y="5563132"/>
                <a:ext cx="3012322" cy="646331"/>
              </a:xfrm>
              <a:prstGeom prst="rect">
                <a:avLst/>
              </a:prstGeom>
              <a:blipFill>
                <a:blip r:embed="rId7"/>
                <a:stretch>
                  <a:fillRect l="-1822" t="-5660" b="-283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Rectangle 37">
            <a:extLst>
              <a:ext uri="{FF2B5EF4-FFF2-40B4-BE49-F238E27FC236}">
                <a16:creationId xmlns:a16="http://schemas.microsoft.com/office/drawing/2014/main" id="{D500B081-4116-4510-A8F7-CBB5A298D382}"/>
              </a:ext>
            </a:extLst>
          </p:cNvPr>
          <p:cNvSpPr/>
          <p:nvPr/>
        </p:nvSpPr>
        <p:spPr>
          <a:xfrm>
            <a:off x="5927593" y="5867526"/>
            <a:ext cx="2335889" cy="36276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46E46F67-BF76-4D34-973A-AF6163F1D432}"/>
              </a:ext>
            </a:extLst>
          </p:cNvPr>
          <p:cNvCxnSpPr>
            <a:cxnSpLocks/>
          </p:cNvCxnSpPr>
          <p:nvPr/>
        </p:nvCxnSpPr>
        <p:spPr>
          <a:xfrm>
            <a:off x="4903876" y="4722309"/>
            <a:ext cx="2657475" cy="19050"/>
          </a:xfrm>
          <a:prstGeom prst="straightConnector1">
            <a:avLst/>
          </a:prstGeom>
          <a:ln>
            <a:prstDash val="dash"/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AA0CFC20-E7D7-4CE1-9996-029D07DEEB92}"/>
              </a:ext>
            </a:extLst>
          </p:cNvPr>
          <p:cNvSpPr txBox="1"/>
          <p:nvPr/>
        </p:nvSpPr>
        <p:spPr>
          <a:xfrm>
            <a:off x="5739844" y="4345889"/>
            <a:ext cx="7560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8m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DBDEF3E-E1BE-4B26-BECF-4440C44492FE}"/>
              </a:ext>
            </a:extLst>
          </p:cNvPr>
          <p:cNvSpPr txBox="1"/>
          <p:nvPr/>
        </p:nvSpPr>
        <p:spPr>
          <a:xfrm>
            <a:off x="7715250" y="3588391"/>
            <a:ext cx="12918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Tom has a mass of 75kg.</a:t>
            </a:r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9F420B03-6A4A-4978-99B8-1C90779ADFEC}"/>
              </a:ext>
            </a:extLst>
          </p:cNvPr>
          <p:cNvCxnSpPr>
            <a:cxnSpLocks/>
          </p:cNvCxnSpPr>
          <p:nvPr/>
        </p:nvCxnSpPr>
        <p:spPr>
          <a:xfrm>
            <a:off x="1894869" y="4806716"/>
            <a:ext cx="1043" cy="5286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BB0BDE55-6F09-430A-89D3-CB1789EA70AA}"/>
              </a:ext>
            </a:extLst>
          </p:cNvPr>
          <p:cNvSpPr txBox="1"/>
          <p:nvPr/>
        </p:nvSpPr>
        <p:spPr>
          <a:xfrm>
            <a:off x="1953272" y="5079896"/>
            <a:ext cx="7560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accent1"/>
                </a:solidFill>
              </a:rPr>
              <a:t>700 N</a:t>
            </a:r>
          </a:p>
        </p:txBody>
      </p: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DDD05D9E-E409-4703-A3FA-C15B16CEC50F}"/>
              </a:ext>
            </a:extLst>
          </p:cNvPr>
          <p:cNvCxnSpPr>
            <a:cxnSpLocks/>
          </p:cNvCxnSpPr>
          <p:nvPr/>
        </p:nvCxnSpPr>
        <p:spPr>
          <a:xfrm>
            <a:off x="7561939" y="4798327"/>
            <a:ext cx="1043" cy="5286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98DB8273-0755-47F9-83EF-B9F1B6402B93}"/>
                  </a:ext>
                </a:extLst>
              </p:cNvPr>
              <p:cNvSpPr txBox="1"/>
              <p:nvPr/>
            </p:nvSpPr>
            <p:spPr>
              <a:xfrm>
                <a:off x="7589986" y="5073156"/>
                <a:ext cx="75608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dirty="0" smtClean="0">
                          <a:latin typeface="Cambria Math" panose="02040503050406030204" pitchFamily="18" charset="0"/>
                        </a:rPr>
                        <m:t>75</m:t>
                      </m:r>
                      <m:r>
                        <a:rPr lang="en-GB" i="1" dirty="0" smtClean="0">
                          <a:latin typeface="Cambria Math" panose="02040503050406030204" pitchFamily="18" charset="0"/>
                        </a:rPr>
                        <m:t>𝑔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98DB8273-0755-47F9-83EF-B9F1B6402B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89986" y="5073156"/>
                <a:ext cx="756084" cy="369332"/>
              </a:xfrm>
              <a:prstGeom prst="rect">
                <a:avLst/>
              </a:prstGeom>
              <a:blipFill>
                <a:blip r:embed="rId8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Rectangle 45">
            <a:extLst>
              <a:ext uri="{FF2B5EF4-FFF2-40B4-BE49-F238E27FC236}">
                <a16:creationId xmlns:a16="http://schemas.microsoft.com/office/drawing/2014/main" id="{6E3E965A-82B7-40CB-B7B1-9FEC8A4CF771}"/>
              </a:ext>
            </a:extLst>
          </p:cNvPr>
          <p:cNvSpPr/>
          <p:nvPr/>
        </p:nvSpPr>
        <p:spPr>
          <a:xfrm>
            <a:off x="7654510" y="5067405"/>
            <a:ext cx="1013240" cy="40947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42820DA-3431-4842-9A77-DBF07CA017C7}"/>
              </a:ext>
            </a:extLst>
          </p:cNvPr>
          <p:cNvSpPr txBox="1"/>
          <p:nvPr/>
        </p:nvSpPr>
        <p:spPr>
          <a:xfrm>
            <a:off x="533400" y="6349615"/>
            <a:ext cx="8600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The anticlockwise moment is greater, so the seesaw will tilt in an anticlockwise direction.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15E60D3-02DE-48B4-B996-716F03D9AF56}"/>
              </a:ext>
            </a:extLst>
          </p:cNvPr>
          <p:cNvSpPr txBox="1"/>
          <p:nvPr/>
        </p:nvSpPr>
        <p:spPr>
          <a:xfrm>
            <a:off x="2749391" y="3479869"/>
            <a:ext cx="2310408" cy="73866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400" dirty="0"/>
              <a:t>Notice that the measured distance is </a:t>
            </a:r>
            <a:r>
              <a:rPr lang="en-GB" sz="1400" b="1" dirty="0"/>
              <a:t>perpendicular</a:t>
            </a:r>
            <a:r>
              <a:rPr lang="en-GB" sz="1400" dirty="0"/>
              <a:t> to the force being considered.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7C516E5-B6A0-4BC9-8001-BEF95458B21B}"/>
              </a:ext>
            </a:extLst>
          </p:cNvPr>
          <p:cNvSpPr txBox="1"/>
          <p:nvPr/>
        </p:nvSpPr>
        <p:spPr>
          <a:xfrm>
            <a:off x="129062" y="3244519"/>
            <a:ext cx="17737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/>
              <a:t>(Disclaimer: ex-</a:t>
            </a:r>
            <a:r>
              <a:rPr lang="en-GB" sz="1100" dirty="0" err="1"/>
              <a:t>Tiffinians</a:t>
            </a:r>
            <a:r>
              <a:rPr lang="en-GB" sz="1100" dirty="0"/>
              <a:t> featured with their permission, and much to their delight)</a:t>
            </a:r>
          </a:p>
        </p:txBody>
      </p:sp>
    </p:spTree>
    <p:extLst>
      <p:ext uri="{BB962C8B-B14F-4D97-AF65-F5344CB8AC3E}">
        <p14:creationId xmlns:p14="http://schemas.microsoft.com/office/powerpoint/2010/main" val="2693172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</p:childTnLst>
        </p:cTn>
      </p:par>
    </p:tnLst>
    <p:bldLst>
      <p:bldP spid="34" grpId="0" animBg="1"/>
      <p:bldP spid="22" grpId="0" animBg="1"/>
      <p:bldP spid="38" grpId="0" animBg="1"/>
      <p:bldP spid="46" grpId="0" animBg="1"/>
      <p:bldP spid="15" grpId="0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Quickfire Examples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cxnSp>
        <p:nvCxnSpPr>
          <p:cNvPr id="6" name="Straight Arrow Connector 5"/>
          <p:cNvCxnSpPr/>
          <p:nvPr/>
        </p:nvCxnSpPr>
        <p:spPr>
          <a:xfrm flipV="1">
            <a:off x="539552" y="1196752"/>
            <a:ext cx="2160240" cy="648072"/>
          </a:xfrm>
          <a:prstGeom prst="straightConnector1">
            <a:avLst/>
          </a:prstGeom>
          <a:ln w="76200"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" name="Oval 6"/>
          <p:cNvSpPr/>
          <p:nvPr/>
        </p:nvSpPr>
        <p:spPr>
          <a:xfrm>
            <a:off x="1619672" y="2312876"/>
            <a:ext cx="216024" cy="21602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043608" y="980728"/>
                <a:ext cx="108012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/>
                        </a:rPr>
                        <m:t>𝐹</m:t>
                      </m:r>
                      <m:r>
                        <a:rPr lang="en-GB" b="0" i="1" smtClean="0">
                          <a:latin typeface="Cambria Math"/>
                        </a:rPr>
                        <m:t>=20</m:t>
                      </m:r>
                      <m:r>
                        <a:rPr lang="en-GB" b="0" i="1" smtClean="0">
                          <a:latin typeface="Cambria Math"/>
                        </a:rPr>
                        <m:t>𝑁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608" y="980728"/>
                <a:ext cx="1080120" cy="369332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Connector 9"/>
          <p:cNvCxnSpPr/>
          <p:nvPr/>
        </p:nvCxnSpPr>
        <p:spPr>
          <a:xfrm flipH="1" flipV="1">
            <a:off x="1468582" y="1570182"/>
            <a:ext cx="230909" cy="775854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1493842" y="1660158"/>
                <a:ext cx="68370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/>
                        </a:rPr>
                        <m:t>10</m:t>
                      </m:r>
                      <m:r>
                        <a:rPr lang="en-GB" b="0" i="1" smtClean="0">
                          <a:latin typeface="Cambria Math"/>
                        </a:rPr>
                        <m:t>𝑚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3842" y="1660158"/>
                <a:ext cx="683708" cy="36933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1835696" y="2312876"/>
                <a:ext cx="4320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/>
                        </a:rPr>
                        <m:t>𝑃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5696" y="2312876"/>
                <a:ext cx="432048" cy="36933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 15"/>
          <p:cNvSpPr/>
          <p:nvPr/>
        </p:nvSpPr>
        <p:spPr>
          <a:xfrm>
            <a:off x="359532" y="916805"/>
            <a:ext cx="360040" cy="36004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719572" y="2924944"/>
                <a:ext cx="2196244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Moment of force F about point P</a:t>
                </a:r>
              </a:p>
              <a:p>
                <a14:m>
                  <m:oMath xmlns:m="http://schemas.openxmlformats.org/officeDocument/2006/math">
                    <m:r>
                      <a:rPr lang="en-GB" b="1" i="1" smtClean="0">
                        <a:latin typeface="Cambria Math"/>
                      </a:rPr>
                      <m:t>=</m:t>
                    </m:r>
                    <m:r>
                      <a:rPr lang="en-GB" b="1" i="1" smtClean="0">
                        <a:latin typeface="Cambria Math"/>
                      </a:rPr>
                      <m:t>𝟐𝟎𝟎</m:t>
                    </m:r>
                    <m:r>
                      <a:rPr lang="en-GB" b="1" i="1" smtClean="0">
                        <a:latin typeface="Cambria Math"/>
                      </a:rPr>
                      <m:t>𝑵𝒎</m:t>
                    </m:r>
                  </m:oMath>
                </a14:m>
                <a:r>
                  <a:rPr lang="en-GB" b="1" dirty="0"/>
                  <a:t> clockwise</a:t>
                </a: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9572" y="2924944"/>
                <a:ext cx="2196244" cy="923330"/>
              </a:xfrm>
              <a:prstGeom prst="rect">
                <a:avLst/>
              </a:prstGeom>
              <a:blipFill rotWithShape="1">
                <a:blip r:embed="rId5"/>
                <a:stretch>
                  <a:fillRect l="-2222" t="-3311" r="-1944" b="-993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Straight Arrow Connector 17"/>
          <p:cNvCxnSpPr>
            <a:cxnSpLocks/>
          </p:cNvCxnSpPr>
          <p:nvPr/>
        </p:nvCxnSpPr>
        <p:spPr>
          <a:xfrm flipV="1">
            <a:off x="4448175" y="980728"/>
            <a:ext cx="627881" cy="1419572"/>
          </a:xfrm>
          <a:prstGeom prst="straightConnector1">
            <a:avLst/>
          </a:prstGeom>
          <a:ln w="76200"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9" name="Oval 18"/>
          <p:cNvSpPr/>
          <p:nvPr/>
        </p:nvSpPr>
        <p:spPr>
          <a:xfrm>
            <a:off x="4319972" y="2312876"/>
            <a:ext cx="216024" cy="21602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3779912" y="1269282"/>
                <a:ext cx="108012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/>
                        </a:rPr>
                        <m:t>𝐹</m:t>
                      </m:r>
                      <m:r>
                        <a:rPr lang="en-GB" b="0" i="1" smtClean="0">
                          <a:latin typeface="Cambria Math"/>
                        </a:rPr>
                        <m:t>=20</m:t>
                      </m:r>
                      <m:r>
                        <a:rPr lang="en-GB" b="0" i="1" smtClean="0">
                          <a:latin typeface="Cambria Math"/>
                        </a:rPr>
                        <m:t>𝑁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9912" y="1269282"/>
                <a:ext cx="1080120" cy="369332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4535996" y="2312876"/>
                <a:ext cx="4320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/>
                        </a:rPr>
                        <m:t>𝑃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5996" y="2312876"/>
                <a:ext cx="432048" cy="369332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Rectangle 23"/>
          <p:cNvSpPr/>
          <p:nvPr/>
        </p:nvSpPr>
        <p:spPr>
          <a:xfrm>
            <a:off x="3059832" y="916805"/>
            <a:ext cx="360040" cy="36004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3419872" y="2924944"/>
                <a:ext cx="1980220" cy="1107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Moment of force F about point P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smtClean="0">
                          <a:latin typeface="Cambria Math"/>
                        </a:rPr>
                        <m:t>=</m:t>
                      </m:r>
                      <m:r>
                        <a:rPr lang="en-GB" b="1" i="1" smtClean="0">
                          <a:latin typeface="Cambria Math"/>
                        </a:rPr>
                        <m:t>𝟎</m:t>
                      </m:r>
                      <m:r>
                        <a:rPr lang="en-GB" b="1" i="1" smtClean="0">
                          <a:latin typeface="Cambria Math"/>
                        </a:rPr>
                        <m:t>𝑵𝒎</m:t>
                      </m:r>
                    </m:oMath>
                  </m:oMathPara>
                </a14:m>
                <a:endParaRPr lang="en-GB" b="1" dirty="0"/>
              </a:p>
              <a:p>
                <a:r>
                  <a:rPr lang="en-GB" sz="1200" dirty="0"/>
                  <a:t>There is no ‘turning’ effect.</a:t>
                </a: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9872" y="2924944"/>
                <a:ext cx="1980220" cy="1107996"/>
              </a:xfrm>
              <a:prstGeom prst="rect">
                <a:avLst/>
              </a:prstGeom>
              <a:blipFill rotWithShape="1">
                <a:blip r:embed="rId8"/>
                <a:stretch>
                  <a:fillRect l="-2462" t="-2747" r="-2154" b="-329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8" name="Straight Arrow Connector 27"/>
          <p:cNvCxnSpPr/>
          <p:nvPr/>
        </p:nvCxnSpPr>
        <p:spPr>
          <a:xfrm flipV="1">
            <a:off x="6228184" y="980728"/>
            <a:ext cx="1728192" cy="1152128"/>
          </a:xfrm>
          <a:prstGeom prst="straightConnector1">
            <a:avLst/>
          </a:prstGeom>
          <a:ln w="76200"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9" name="Oval 28"/>
          <p:cNvSpPr/>
          <p:nvPr/>
        </p:nvSpPr>
        <p:spPr>
          <a:xfrm>
            <a:off x="7001902" y="2528900"/>
            <a:ext cx="216024" cy="21602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6850812" y="980728"/>
                <a:ext cx="65514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/>
                        </a:rPr>
                        <m:t>10</m:t>
                      </m:r>
                      <m:r>
                        <a:rPr lang="en-GB" b="0" i="1" smtClean="0">
                          <a:latin typeface="Cambria Math"/>
                        </a:rPr>
                        <m:t>𝑁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0812" y="980728"/>
                <a:ext cx="655146" cy="369332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1" name="Straight Connector 30"/>
          <p:cNvCxnSpPr/>
          <p:nvPr/>
        </p:nvCxnSpPr>
        <p:spPr>
          <a:xfrm flipH="1" flipV="1">
            <a:off x="7081722" y="1556792"/>
            <a:ext cx="12498" cy="1011148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7001902" y="1763524"/>
                <a:ext cx="68370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/>
                        </a:rPr>
                        <m:t>5</m:t>
                      </m:r>
                      <m:r>
                        <a:rPr lang="en-GB" b="0" i="1" smtClean="0">
                          <a:latin typeface="Cambria Math"/>
                        </a:rPr>
                        <m:t>𝑚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01902" y="1763524"/>
                <a:ext cx="683708" cy="369332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7217926" y="2312876"/>
                <a:ext cx="4320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/>
                        </a:rPr>
                        <m:t>𝑃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17926" y="2312876"/>
                <a:ext cx="432048" cy="369332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Rectangle 33"/>
          <p:cNvSpPr/>
          <p:nvPr/>
        </p:nvSpPr>
        <p:spPr>
          <a:xfrm>
            <a:off x="5741762" y="916805"/>
            <a:ext cx="360040" cy="36004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5574752" y="2797944"/>
                <a:ext cx="1980220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Moment of force F about point P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smtClean="0">
                          <a:latin typeface="Cambria Math"/>
                        </a:rPr>
                        <m:t>=</m:t>
                      </m:r>
                      <m:r>
                        <a:rPr lang="en-GB" b="1" i="1" smtClean="0">
                          <a:latin typeface="Cambria Math"/>
                        </a:rPr>
                        <m:t>𝟓𝟎</m:t>
                      </m:r>
                      <m:r>
                        <a:rPr lang="en-GB" b="1" i="1" smtClean="0">
                          <a:latin typeface="Cambria Math"/>
                        </a:rPr>
                        <m:t>𝒔𝒊𝒏</m:t>
                      </m:r>
                      <m:r>
                        <a:rPr lang="en-GB" b="1" i="1" smtClean="0">
                          <a:latin typeface="Cambria Math"/>
                        </a:rPr>
                        <m:t>𝟔𝟎</m:t>
                      </m:r>
                      <m:r>
                        <a:rPr lang="en-GB" b="1" i="1" smtClean="0">
                          <a:latin typeface="Cambria Math"/>
                        </a:rPr>
                        <m:t> </m:t>
                      </m:r>
                      <m:r>
                        <a:rPr lang="en-GB" b="1" i="1" smtClean="0">
                          <a:latin typeface="Cambria Math"/>
                        </a:rPr>
                        <m:t>𝑵𝒎</m:t>
                      </m:r>
                    </m:oMath>
                  </m:oMathPara>
                </a14:m>
                <a:endParaRPr lang="en-GB" b="1" dirty="0"/>
              </a:p>
              <a:p>
                <a:r>
                  <a:rPr lang="en-GB" b="1" dirty="0"/>
                  <a:t>       clockwise</a:t>
                </a:r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4752" y="2797944"/>
                <a:ext cx="1980220" cy="1200329"/>
              </a:xfrm>
              <a:prstGeom prst="rect">
                <a:avLst/>
              </a:prstGeom>
              <a:blipFill>
                <a:blip r:embed="rId12"/>
                <a:stretch>
                  <a:fillRect l="-2462" t="-3046" r="-2154" b="-710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Freeform 38"/>
          <p:cNvSpPr/>
          <p:nvPr/>
        </p:nvSpPr>
        <p:spPr>
          <a:xfrm>
            <a:off x="6761018" y="1791855"/>
            <a:ext cx="323273" cy="147781"/>
          </a:xfrm>
          <a:custGeom>
            <a:avLst/>
            <a:gdLst>
              <a:gd name="connsiteX0" fmla="*/ 323273 w 323273"/>
              <a:gd name="connsiteY0" fmla="*/ 147781 h 147781"/>
              <a:gd name="connsiteX1" fmla="*/ 175491 w 323273"/>
              <a:gd name="connsiteY1" fmla="*/ 129309 h 147781"/>
              <a:gd name="connsiteX2" fmla="*/ 55418 w 323273"/>
              <a:gd name="connsiteY2" fmla="*/ 64654 h 147781"/>
              <a:gd name="connsiteX3" fmla="*/ 0 w 323273"/>
              <a:gd name="connsiteY3" fmla="*/ 0 h 147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3273" h="147781">
                <a:moveTo>
                  <a:pt x="323273" y="147781"/>
                </a:moveTo>
                <a:cubicBezTo>
                  <a:pt x="271703" y="145472"/>
                  <a:pt x="220133" y="143163"/>
                  <a:pt x="175491" y="129309"/>
                </a:cubicBezTo>
                <a:cubicBezTo>
                  <a:pt x="130848" y="115454"/>
                  <a:pt x="84666" y="86205"/>
                  <a:pt x="55418" y="64654"/>
                </a:cubicBezTo>
                <a:cubicBezTo>
                  <a:pt x="26169" y="43102"/>
                  <a:pt x="13084" y="21551"/>
                  <a:pt x="0" y="0"/>
                </a:cubicBez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6592708" y="1855857"/>
                <a:ext cx="507225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b="0" i="1" smtClean="0">
                          <a:latin typeface="Cambria Math"/>
                        </a:rPr>
                        <m:t>60°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2708" y="1855857"/>
                <a:ext cx="507225" cy="276999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7" name="Group 46"/>
          <p:cNvGrpSpPr/>
          <p:nvPr/>
        </p:nvGrpSpPr>
        <p:grpSpPr>
          <a:xfrm>
            <a:off x="6272254" y="1897380"/>
            <a:ext cx="806726" cy="731520"/>
            <a:chOff x="6272254" y="1897380"/>
            <a:chExt cx="806726" cy="731520"/>
          </a:xfrm>
        </p:grpSpPr>
        <p:cxnSp>
          <p:nvCxnSpPr>
            <p:cNvPr id="42" name="Straight Connector 41"/>
            <p:cNvCxnSpPr/>
            <p:nvPr/>
          </p:nvCxnSpPr>
          <p:spPr>
            <a:xfrm flipH="1" flipV="1">
              <a:off x="6545580" y="1897380"/>
              <a:ext cx="533400" cy="73152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TextBox 45"/>
                <p:cNvSpPr txBox="1"/>
                <p:nvPr/>
              </p:nvSpPr>
              <p:spPr>
                <a:xfrm>
                  <a:off x="6272254" y="2251901"/>
                  <a:ext cx="683708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200" b="0" i="1" smtClean="0">
                            <a:latin typeface="Cambria Math"/>
                          </a:rPr>
                          <m:t>5</m:t>
                        </m:r>
                        <m:r>
                          <a:rPr lang="en-GB" sz="1200" b="0" i="1" smtClean="0">
                            <a:latin typeface="Cambria Math"/>
                          </a:rPr>
                          <m:t>𝑠𝑖𝑛</m:t>
                        </m:r>
                        <m:r>
                          <a:rPr lang="en-GB" sz="1200" b="0" i="1" smtClean="0">
                            <a:latin typeface="Cambria Math"/>
                          </a:rPr>
                          <m:t>60 </m:t>
                        </m:r>
                      </m:oMath>
                    </m:oMathPara>
                  </a14:m>
                  <a:endParaRPr lang="en-GB" sz="1200" dirty="0"/>
                </a:p>
              </p:txBody>
            </p:sp>
          </mc:Choice>
          <mc:Fallback xmlns="">
            <p:sp>
              <p:nvSpPr>
                <p:cNvPr id="46" name="TextBox 4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72254" y="2251901"/>
                  <a:ext cx="683708" cy="276999"/>
                </a:xfrm>
                <a:prstGeom prst="rect">
                  <a:avLst/>
                </a:prstGeom>
                <a:blipFill rotWithShape="1"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8" name="Rectangle 47"/>
          <p:cNvSpPr/>
          <p:nvPr/>
        </p:nvSpPr>
        <p:spPr>
          <a:xfrm>
            <a:off x="1045432" y="3527083"/>
            <a:ext cx="1870383" cy="27322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49" name="Rectangle 48"/>
          <p:cNvSpPr/>
          <p:nvPr/>
        </p:nvSpPr>
        <p:spPr>
          <a:xfrm>
            <a:off x="3527801" y="3527083"/>
            <a:ext cx="1764362" cy="52746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50" name="Rectangle 49"/>
          <p:cNvSpPr/>
          <p:nvPr/>
        </p:nvSpPr>
        <p:spPr>
          <a:xfrm>
            <a:off x="5986862" y="3405076"/>
            <a:ext cx="1357227" cy="52943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7649974" y="1897380"/>
            <a:ext cx="149288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We see what force is acting perpendicularly.</a:t>
            </a:r>
          </a:p>
        </p:txBody>
      </p:sp>
      <p:cxnSp>
        <p:nvCxnSpPr>
          <p:cNvPr id="52" name="Straight Arrow Connector 51"/>
          <p:cNvCxnSpPr>
            <a:cxnSpLocks/>
          </p:cNvCxnSpPr>
          <p:nvPr/>
        </p:nvCxnSpPr>
        <p:spPr>
          <a:xfrm flipH="1" flipV="1">
            <a:off x="1073150" y="4222751"/>
            <a:ext cx="1670050" cy="1347539"/>
          </a:xfrm>
          <a:prstGeom prst="straightConnector1">
            <a:avLst/>
          </a:prstGeom>
          <a:ln w="76200"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3" name="Oval 52"/>
          <p:cNvSpPr/>
          <p:nvPr/>
        </p:nvSpPr>
        <p:spPr>
          <a:xfrm>
            <a:off x="1648746" y="5710328"/>
            <a:ext cx="216024" cy="21602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2066491" y="4531488"/>
                <a:ext cx="65514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/>
                        </a:rPr>
                        <m:t>10</m:t>
                      </m:r>
                      <m:r>
                        <a:rPr lang="en-GB" b="0" i="1" smtClean="0">
                          <a:latin typeface="Cambria Math"/>
                        </a:rPr>
                        <m:t>𝑁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6491" y="4531488"/>
                <a:ext cx="655146" cy="369332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5" name="Straight Connector 54"/>
          <p:cNvCxnSpPr/>
          <p:nvPr/>
        </p:nvCxnSpPr>
        <p:spPr>
          <a:xfrm flipH="1" flipV="1">
            <a:off x="1473200" y="4559300"/>
            <a:ext cx="267864" cy="1190068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1050506" y="5146970"/>
                <a:ext cx="68370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/>
                        </a:rPr>
                        <m:t>2</m:t>
                      </m:r>
                      <m:r>
                        <a:rPr lang="en-GB" b="0" i="1" smtClean="0">
                          <a:latin typeface="Cambria Math"/>
                        </a:rPr>
                        <m:t>𝑚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0506" y="5146970"/>
                <a:ext cx="683708" cy="369332"/>
              </a:xfrm>
              <a:prstGeom prst="rect">
                <a:avLst/>
              </a:prstGeom>
              <a:blipFill rotWithShape="1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/>
              <p:cNvSpPr txBox="1"/>
              <p:nvPr/>
            </p:nvSpPr>
            <p:spPr>
              <a:xfrm>
                <a:off x="1864770" y="5494304"/>
                <a:ext cx="4320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/>
                        </a:rPr>
                        <m:t>𝑃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4770" y="5494304"/>
                <a:ext cx="432048" cy="369332"/>
              </a:xfrm>
              <a:prstGeom prst="rect">
                <a:avLst/>
              </a:prstGeom>
              <a:blipFill rotWithShape="1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8" name="Rectangle 57"/>
          <p:cNvSpPr/>
          <p:nvPr/>
        </p:nvSpPr>
        <p:spPr>
          <a:xfrm>
            <a:off x="388606" y="4098233"/>
            <a:ext cx="360040" cy="36004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/>
              <p:cNvSpPr txBox="1"/>
              <p:nvPr/>
            </p:nvSpPr>
            <p:spPr>
              <a:xfrm>
                <a:off x="428075" y="6030809"/>
                <a:ext cx="324729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Moment:</a:t>
                </a:r>
                <a:endParaRPr lang="en-GB" b="1" i="1" dirty="0">
                  <a:latin typeface="Cambria Math"/>
                </a:endParaRPr>
              </a:p>
              <a:p>
                <a14:m>
                  <m:oMath xmlns:m="http://schemas.openxmlformats.org/officeDocument/2006/math">
                    <m:r>
                      <a:rPr lang="en-GB" b="1" i="1" smtClean="0">
                        <a:latin typeface="Cambria Math"/>
                      </a:rPr>
                      <m:t>𝟐𝟎</m:t>
                    </m:r>
                    <m:r>
                      <a:rPr lang="en-GB" b="1" i="1" smtClean="0">
                        <a:latin typeface="Cambria Math"/>
                      </a:rPr>
                      <m:t>𝒔𝒊𝒏</m:t>
                    </m:r>
                    <m:r>
                      <a:rPr lang="en-GB" b="1" i="1" smtClean="0">
                        <a:latin typeface="Cambria Math"/>
                      </a:rPr>
                      <m:t>𝟑𝟎</m:t>
                    </m:r>
                    <m:r>
                      <a:rPr lang="en-GB" b="1" i="1" smtClean="0">
                        <a:latin typeface="Cambria Math"/>
                      </a:rPr>
                      <m:t> </m:t>
                    </m:r>
                    <m:r>
                      <a:rPr lang="en-GB" b="1" i="1" smtClean="0">
                        <a:latin typeface="Cambria Math"/>
                      </a:rPr>
                      <m:t>𝑵𝒎</m:t>
                    </m:r>
                    <m:r>
                      <a:rPr lang="en-GB" b="1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n-GB" b="1" i="0" dirty="0">
                    <a:latin typeface="+mj-lt"/>
                  </a:rPr>
                  <a:t>anticlockwise</a:t>
                </a:r>
                <a:endParaRPr lang="en-GB" b="1" dirty="0"/>
              </a:p>
            </p:txBody>
          </p:sp>
        </mc:Choice>
        <mc:Fallback xmlns="">
          <p:sp>
            <p:nvSpPr>
              <p:cNvPr id="59" name="TextBox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075" y="6030809"/>
                <a:ext cx="3247290" cy="646331"/>
              </a:xfrm>
              <a:prstGeom prst="rect">
                <a:avLst/>
              </a:prstGeom>
              <a:blipFill>
                <a:blip r:embed="rId18"/>
                <a:stretch>
                  <a:fillRect l="-1501" t="-4717" b="-1415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/>
              <p:cNvSpPr txBox="1"/>
              <p:nvPr/>
            </p:nvSpPr>
            <p:spPr>
              <a:xfrm>
                <a:off x="1544495" y="4908463"/>
                <a:ext cx="507225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b="0" i="1" smtClean="0">
                          <a:latin typeface="Cambria Math"/>
                        </a:rPr>
                        <m:t>30°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61" name="TextBox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4495" y="4908463"/>
                <a:ext cx="507225" cy="276999"/>
              </a:xfrm>
              <a:prstGeom prst="rect">
                <a:avLst/>
              </a:prstGeom>
              <a:blipFill rotWithShape="1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5" name="Rectangle 64"/>
          <p:cNvSpPr/>
          <p:nvPr/>
        </p:nvSpPr>
        <p:spPr>
          <a:xfrm>
            <a:off x="478601" y="6357430"/>
            <a:ext cx="2988249" cy="38739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71" name="Freeform 70"/>
          <p:cNvSpPr/>
          <p:nvPr/>
        </p:nvSpPr>
        <p:spPr>
          <a:xfrm>
            <a:off x="1555750" y="4838700"/>
            <a:ext cx="222250" cy="107950"/>
          </a:xfrm>
          <a:custGeom>
            <a:avLst/>
            <a:gdLst>
              <a:gd name="connsiteX0" fmla="*/ 0 w 222250"/>
              <a:gd name="connsiteY0" fmla="*/ 107950 h 107950"/>
              <a:gd name="connsiteX1" fmla="*/ 101600 w 222250"/>
              <a:gd name="connsiteY1" fmla="*/ 88900 h 107950"/>
              <a:gd name="connsiteX2" fmla="*/ 222250 w 222250"/>
              <a:gd name="connsiteY2" fmla="*/ 0 h 107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2250" h="107950">
                <a:moveTo>
                  <a:pt x="0" y="107950"/>
                </a:moveTo>
                <a:cubicBezTo>
                  <a:pt x="32279" y="107421"/>
                  <a:pt x="64558" y="106892"/>
                  <a:pt x="101600" y="88900"/>
                </a:cubicBezTo>
                <a:cubicBezTo>
                  <a:pt x="138642" y="70908"/>
                  <a:pt x="180446" y="35454"/>
                  <a:pt x="222250" y="0"/>
                </a:cubicBez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72" name="Straight Arrow Connector 71"/>
          <p:cNvCxnSpPr>
            <a:cxnSpLocks/>
          </p:cNvCxnSpPr>
          <p:nvPr/>
        </p:nvCxnSpPr>
        <p:spPr>
          <a:xfrm flipH="1" flipV="1">
            <a:off x="5488716" y="4290941"/>
            <a:ext cx="1625148" cy="1371628"/>
          </a:xfrm>
          <a:prstGeom prst="straightConnector1">
            <a:avLst/>
          </a:prstGeom>
          <a:ln w="76200"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3" name="Oval 72"/>
          <p:cNvSpPr/>
          <p:nvPr/>
        </p:nvSpPr>
        <p:spPr>
          <a:xfrm>
            <a:off x="6064312" y="5778517"/>
            <a:ext cx="216024" cy="21602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/>
              <p:cNvSpPr txBox="1"/>
              <p:nvPr/>
            </p:nvSpPr>
            <p:spPr>
              <a:xfrm>
                <a:off x="6454768" y="4742050"/>
                <a:ext cx="65514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/>
                        </a:rPr>
                        <m:t>5</m:t>
                      </m:r>
                      <m:r>
                        <a:rPr lang="en-GB" b="0" i="1" smtClean="0">
                          <a:latin typeface="Cambria Math"/>
                        </a:rPr>
                        <m:t>𝑁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74" name="TextBox 7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4768" y="4742050"/>
                <a:ext cx="655146" cy="369332"/>
              </a:xfrm>
              <a:prstGeom prst="rect">
                <a:avLst/>
              </a:prstGeom>
              <a:blipFill rotWithShape="1"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5" name="Straight Connector 74"/>
          <p:cNvCxnSpPr/>
          <p:nvPr/>
        </p:nvCxnSpPr>
        <p:spPr>
          <a:xfrm flipH="1" flipV="1">
            <a:off x="5888766" y="4627489"/>
            <a:ext cx="267864" cy="1190068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/>
              <p:cNvSpPr txBox="1"/>
              <p:nvPr/>
            </p:nvSpPr>
            <p:spPr>
              <a:xfrm>
                <a:off x="5466072" y="5215159"/>
                <a:ext cx="68370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/>
                        </a:rPr>
                        <m:t>3</m:t>
                      </m:r>
                      <m:r>
                        <a:rPr lang="en-GB" b="0" i="1" smtClean="0">
                          <a:latin typeface="Cambria Math"/>
                        </a:rPr>
                        <m:t>𝑚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76" name="TextBox 7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6072" y="5215159"/>
                <a:ext cx="683708" cy="369332"/>
              </a:xfrm>
              <a:prstGeom prst="rect">
                <a:avLst/>
              </a:prstGeom>
              <a:blipFill rotWithShape="1"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76"/>
              <p:cNvSpPr txBox="1"/>
              <p:nvPr/>
            </p:nvSpPr>
            <p:spPr>
              <a:xfrm>
                <a:off x="6280336" y="5562493"/>
                <a:ext cx="4320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/>
                        </a:rPr>
                        <m:t>𝑃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77" name="TextBox 7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0336" y="5562493"/>
                <a:ext cx="432048" cy="369332"/>
              </a:xfrm>
              <a:prstGeom prst="rect">
                <a:avLst/>
              </a:prstGeom>
              <a:blipFill rotWithShape="1"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8" name="Rectangle 77"/>
          <p:cNvSpPr/>
          <p:nvPr/>
        </p:nvSpPr>
        <p:spPr>
          <a:xfrm>
            <a:off x="4804172" y="4166422"/>
            <a:ext cx="360040" cy="36004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Box 78"/>
              <p:cNvSpPr txBox="1"/>
              <p:nvPr/>
            </p:nvSpPr>
            <p:spPr>
              <a:xfrm>
                <a:off x="4843641" y="6098998"/>
                <a:ext cx="324729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Moment:</a:t>
                </a:r>
                <a:endParaRPr lang="en-GB" b="1" i="1" dirty="0">
                  <a:latin typeface="Cambria Math"/>
                </a:endParaRPr>
              </a:p>
              <a:p>
                <a14:m>
                  <m:oMath xmlns:m="http://schemas.openxmlformats.org/officeDocument/2006/math">
                    <m:r>
                      <a:rPr lang="en-GB" b="1" i="1" smtClean="0">
                        <a:latin typeface="Cambria Math"/>
                      </a:rPr>
                      <m:t>𝟏𝟓</m:t>
                    </m:r>
                    <m:r>
                      <a:rPr lang="en-GB" b="1" i="1" smtClean="0">
                        <a:latin typeface="Cambria Math"/>
                      </a:rPr>
                      <m:t>𝒄𝒐𝒔</m:t>
                    </m:r>
                    <m:r>
                      <a:rPr lang="en-GB" b="1" i="1" smtClean="0">
                        <a:latin typeface="Cambria Math"/>
                      </a:rPr>
                      <m:t>𝟔𝟓</m:t>
                    </m:r>
                    <m:r>
                      <a:rPr lang="en-GB" b="1" i="1" smtClean="0">
                        <a:latin typeface="Cambria Math"/>
                      </a:rPr>
                      <m:t> </m:t>
                    </m:r>
                    <m:r>
                      <a:rPr lang="en-GB" b="1" i="1" smtClean="0">
                        <a:latin typeface="Cambria Math"/>
                      </a:rPr>
                      <m:t>𝑵𝒎</m:t>
                    </m:r>
                    <m:r>
                      <a:rPr lang="en-GB" b="1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n-GB" b="1" i="0" dirty="0">
                    <a:latin typeface="+mj-lt"/>
                  </a:rPr>
                  <a:t>anticlockwise</a:t>
                </a:r>
                <a:endParaRPr lang="en-GB" b="1" dirty="0"/>
              </a:p>
            </p:txBody>
          </p:sp>
        </mc:Choice>
        <mc:Fallback xmlns="">
          <p:sp>
            <p:nvSpPr>
              <p:cNvPr id="79" name="TextBox 7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3641" y="6098998"/>
                <a:ext cx="3247290" cy="646331"/>
              </a:xfrm>
              <a:prstGeom prst="rect">
                <a:avLst/>
              </a:prstGeom>
              <a:blipFill>
                <a:blip r:embed="rId23"/>
                <a:stretch>
                  <a:fillRect l="-1692" t="-4673" b="-1308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Box 79"/>
              <p:cNvSpPr txBox="1"/>
              <p:nvPr/>
            </p:nvSpPr>
            <p:spPr>
              <a:xfrm>
                <a:off x="6037178" y="5355804"/>
                <a:ext cx="507225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b="0" i="1" smtClean="0">
                          <a:latin typeface="Cambria Math"/>
                        </a:rPr>
                        <m:t>65°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80" name="TextBox 7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7178" y="5355804"/>
                <a:ext cx="507225" cy="276999"/>
              </a:xfrm>
              <a:prstGeom prst="rect">
                <a:avLst/>
              </a:prstGeom>
              <a:blipFill rotWithShape="1"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1" name="Rectangle 80"/>
          <p:cNvSpPr/>
          <p:nvPr/>
        </p:nvSpPr>
        <p:spPr>
          <a:xfrm>
            <a:off x="4874451" y="6389862"/>
            <a:ext cx="2988249" cy="38739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cxnSp>
        <p:nvCxnSpPr>
          <p:cNvPr id="83" name="Straight Connector 82"/>
          <p:cNvCxnSpPr/>
          <p:nvPr/>
        </p:nvCxnSpPr>
        <p:spPr>
          <a:xfrm flipV="1">
            <a:off x="6216650" y="5314950"/>
            <a:ext cx="457200" cy="520701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6" name="Freeform 85"/>
          <p:cNvSpPr/>
          <p:nvPr/>
        </p:nvSpPr>
        <p:spPr>
          <a:xfrm>
            <a:off x="6108700" y="5607050"/>
            <a:ext cx="247650" cy="69850"/>
          </a:xfrm>
          <a:custGeom>
            <a:avLst/>
            <a:gdLst>
              <a:gd name="connsiteX0" fmla="*/ 0 w 247650"/>
              <a:gd name="connsiteY0" fmla="*/ 0 h 69850"/>
              <a:gd name="connsiteX1" fmla="*/ 76200 w 247650"/>
              <a:gd name="connsiteY1" fmla="*/ 6350 h 69850"/>
              <a:gd name="connsiteX2" fmla="*/ 165100 w 247650"/>
              <a:gd name="connsiteY2" fmla="*/ 25400 h 69850"/>
              <a:gd name="connsiteX3" fmla="*/ 247650 w 247650"/>
              <a:gd name="connsiteY3" fmla="*/ 69850 h 69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7650" h="69850">
                <a:moveTo>
                  <a:pt x="0" y="0"/>
                </a:moveTo>
                <a:cubicBezTo>
                  <a:pt x="24341" y="1058"/>
                  <a:pt x="48683" y="2117"/>
                  <a:pt x="76200" y="6350"/>
                </a:cubicBezTo>
                <a:cubicBezTo>
                  <a:pt x="103717" y="10583"/>
                  <a:pt x="136525" y="14817"/>
                  <a:pt x="165100" y="25400"/>
                </a:cubicBezTo>
                <a:cubicBezTo>
                  <a:pt x="193675" y="35983"/>
                  <a:pt x="220662" y="52916"/>
                  <a:pt x="247650" y="69850"/>
                </a:cubicBez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C989A52-0AB3-4945-9B12-322D13DEA7B1}"/>
                  </a:ext>
                </a:extLst>
              </p:cNvPr>
              <p:cNvSpPr txBox="1"/>
              <p:nvPr/>
            </p:nvSpPr>
            <p:spPr>
              <a:xfrm>
                <a:off x="7686676" y="2679599"/>
                <a:ext cx="1371600" cy="2862322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sz="1200" b="1" dirty="0"/>
                  <a:t>Fro Tip</a:t>
                </a:r>
                <a:r>
                  <a:rPr lang="en-GB" sz="1200" dirty="0"/>
                  <a:t>: Recall that if the hypotenuse of a right-angled triangle is </a:t>
                </a:r>
                <a14:m>
                  <m:oMath xmlns:m="http://schemas.openxmlformats.org/officeDocument/2006/math"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200" dirty="0"/>
                  <a:t> then the side opposite the angle is of length </a:t>
                </a:r>
                <a14:m>
                  <m:oMath xmlns:m="http://schemas.openxmlformats.org/officeDocument/2006/math"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𝑥</m:t>
                    </m:r>
                    <m:func>
                      <m:funcPr>
                        <m:ctrlPr>
                          <a:rPr lang="en-GB" sz="12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1200" b="0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GB" sz="1200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func>
                  </m:oMath>
                </a14:m>
                <a:r>
                  <a:rPr lang="en-GB" sz="1200" dirty="0"/>
                  <a:t> and the adjacent to it </a:t>
                </a:r>
                <a14:m>
                  <m:oMath xmlns:m="http://schemas.openxmlformats.org/officeDocument/2006/math"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𝑥</m:t>
                    </m:r>
                    <m:func>
                      <m:funcPr>
                        <m:ctrlPr>
                          <a:rPr lang="en-GB" sz="12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1200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GB" sz="1200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func>
                  </m:oMath>
                </a14:m>
                <a:r>
                  <a:rPr lang="en-GB" sz="1200" dirty="0"/>
                  <a:t>. You should be able to determine these lengths instantly without piddling about with soh-</a:t>
                </a:r>
                <a:r>
                  <a:rPr lang="en-GB" sz="1200" dirty="0" err="1"/>
                  <a:t>cah</a:t>
                </a:r>
                <a:r>
                  <a:rPr lang="en-GB" sz="1200" dirty="0"/>
                  <a:t>-</a:t>
                </a:r>
                <a:r>
                  <a:rPr lang="en-GB" sz="1200" dirty="0" err="1"/>
                  <a:t>toa</a:t>
                </a:r>
                <a:r>
                  <a:rPr lang="en-GB" sz="1200" dirty="0"/>
                  <a:t> each time.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C989A52-0AB3-4945-9B12-322D13DEA7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86676" y="2679599"/>
                <a:ext cx="1371600" cy="2862322"/>
              </a:xfrm>
              <a:prstGeom prst="rect">
                <a:avLst/>
              </a:prstGeom>
              <a:blipFill>
                <a:blip r:embed="rId25"/>
                <a:stretch>
                  <a:fillRect r="-1310" b="-42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9971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</p:childTnLst>
        </p:cTn>
      </p:par>
    </p:tnLst>
    <p:bldLst>
      <p:bldP spid="48" grpId="0" animBg="1"/>
      <p:bldP spid="49" grpId="0" animBg="1"/>
      <p:bldP spid="50" grpId="0" animBg="1"/>
      <p:bldP spid="51" grpId="0"/>
      <p:bldP spid="65" grpId="0" animBg="1"/>
      <p:bldP spid="8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9EAD64B5-EAB4-48A4-B861-CA75021C70DE}"/>
              </a:ext>
            </a:extLst>
          </p:cNvPr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>
              <a:extLst>
                <a:ext uri="{FF2B5EF4-FFF2-40B4-BE49-F238E27FC236}">
                  <a16:creationId xmlns:a16="http://schemas.microsoft.com/office/drawing/2014/main" id="{B4232D36-13FA-40B9-91EE-5F64E268DF21}"/>
                </a:ext>
              </a:extLst>
            </p:cNvPr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Test Your Understanding</a:t>
              </a:r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9B703757-3DAC-4ABA-9589-DDA8729849CF}"/>
                </a:ext>
              </a:extLst>
            </p:cNvPr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0FB6AFC-0633-41F1-9890-512B14D9D39A}"/>
                  </a:ext>
                </a:extLst>
              </p:cNvPr>
              <p:cNvSpPr txBox="1"/>
              <p:nvPr/>
            </p:nvSpPr>
            <p:spPr>
              <a:xfrm>
                <a:off x="899592" y="1052736"/>
                <a:ext cx="6480720" cy="2308324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[Textbook] The diagram shows two forces acting on a lamina. Find the moment of each of the forces about the point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GB" dirty="0"/>
                  <a:t>.</a:t>
                </a:r>
              </a:p>
              <a:p>
                <a:endParaRPr lang="en-GB" dirty="0"/>
              </a:p>
              <a:p>
                <a:endParaRPr lang="en-GB" dirty="0"/>
              </a:p>
              <a:p>
                <a:endParaRPr lang="en-GB" dirty="0"/>
              </a:p>
              <a:p>
                <a:endParaRPr lang="en-GB" dirty="0"/>
              </a:p>
              <a:p>
                <a:endParaRPr lang="en-GB" dirty="0"/>
              </a:p>
              <a:p>
                <a:endParaRPr lang="en-GB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0FB6AFC-0633-41F1-9890-512B14D9D3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592" y="1052736"/>
                <a:ext cx="6480720" cy="230832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451D17C5-FE69-4A1C-9C95-601E316CAA1E}"/>
              </a:ext>
            </a:extLst>
          </p:cNvPr>
          <p:cNvCxnSpPr/>
          <p:nvPr/>
        </p:nvCxnSpPr>
        <p:spPr>
          <a:xfrm flipV="1">
            <a:off x="2945117" y="1922245"/>
            <a:ext cx="0" cy="115212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3853E563-F5F6-4EAE-B14A-60B0420270DE}"/>
              </a:ext>
            </a:extLst>
          </p:cNvPr>
          <p:cNvCxnSpPr>
            <a:cxnSpLocks/>
          </p:cNvCxnSpPr>
          <p:nvPr/>
        </p:nvCxnSpPr>
        <p:spPr>
          <a:xfrm flipV="1">
            <a:off x="4457533" y="2187903"/>
            <a:ext cx="605532" cy="96254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Oval 10">
            <a:extLst>
              <a:ext uri="{FF2B5EF4-FFF2-40B4-BE49-F238E27FC236}">
                <a16:creationId xmlns:a16="http://schemas.microsoft.com/office/drawing/2014/main" id="{5A6ED701-E95D-4D36-82E6-1DD7ED8D021D}"/>
              </a:ext>
            </a:extLst>
          </p:cNvPr>
          <p:cNvSpPr/>
          <p:nvPr/>
        </p:nvSpPr>
        <p:spPr>
          <a:xfrm>
            <a:off x="3853439" y="2139186"/>
            <a:ext cx="72005" cy="7200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4952AA2-5567-409E-B802-794B704AECE0}"/>
              </a:ext>
            </a:extLst>
          </p:cNvPr>
          <p:cNvCxnSpPr>
            <a:cxnSpLocks/>
          </p:cNvCxnSpPr>
          <p:nvPr/>
        </p:nvCxnSpPr>
        <p:spPr>
          <a:xfrm>
            <a:off x="2972329" y="2157741"/>
            <a:ext cx="900111" cy="14287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C389C34-7909-4197-A02A-B72D54460837}"/>
              </a:ext>
            </a:extLst>
          </p:cNvPr>
          <p:cNvCxnSpPr>
            <a:cxnSpLocks/>
          </p:cNvCxnSpPr>
          <p:nvPr/>
        </p:nvCxnSpPr>
        <p:spPr>
          <a:xfrm>
            <a:off x="3878790" y="2175203"/>
            <a:ext cx="641350" cy="838200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F931C04C-85C4-47DE-84F8-12DE3216FC15}"/>
              </a:ext>
            </a:extLst>
          </p:cNvPr>
          <p:cNvCxnSpPr>
            <a:cxnSpLocks/>
          </p:cNvCxnSpPr>
          <p:nvPr/>
        </p:nvCxnSpPr>
        <p:spPr>
          <a:xfrm>
            <a:off x="2945117" y="2066261"/>
            <a:ext cx="13347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3F9834EA-19BA-4B42-84FB-3A9FE04DB51E}"/>
              </a:ext>
            </a:extLst>
          </p:cNvPr>
          <p:cNvCxnSpPr>
            <a:cxnSpLocks/>
          </p:cNvCxnSpPr>
          <p:nvPr/>
        </p:nvCxnSpPr>
        <p:spPr>
          <a:xfrm>
            <a:off x="3078591" y="2066261"/>
            <a:ext cx="0" cy="9148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BA5D906B-1B95-41EC-AD87-D24DB29C092E}"/>
              </a:ext>
            </a:extLst>
          </p:cNvPr>
          <p:cNvSpPr/>
          <p:nvPr/>
        </p:nvSpPr>
        <p:spPr>
          <a:xfrm>
            <a:off x="4332815" y="2727612"/>
            <a:ext cx="355600" cy="44491"/>
          </a:xfrm>
          <a:custGeom>
            <a:avLst/>
            <a:gdLst>
              <a:gd name="connsiteX0" fmla="*/ 0 w 355600"/>
              <a:gd name="connsiteY0" fmla="*/ 38141 h 44491"/>
              <a:gd name="connsiteX1" fmla="*/ 203200 w 355600"/>
              <a:gd name="connsiteY1" fmla="*/ 41 h 44491"/>
              <a:gd name="connsiteX2" fmla="*/ 355600 w 355600"/>
              <a:gd name="connsiteY2" fmla="*/ 44491 h 444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55600" h="44491">
                <a:moveTo>
                  <a:pt x="0" y="38141"/>
                </a:moveTo>
                <a:cubicBezTo>
                  <a:pt x="71966" y="18562"/>
                  <a:pt x="143933" y="-1017"/>
                  <a:pt x="203200" y="41"/>
                </a:cubicBezTo>
                <a:cubicBezTo>
                  <a:pt x="262467" y="1099"/>
                  <a:pt x="309033" y="22795"/>
                  <a:pt x="355600" y="44491"/>
                </a:cubicBez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67C7E6A8-4596-485B-9BE9-B45D2F46E3AA}"/>
                  </a:ext>
                </a:extLst>
              </p:cNvPr>
              <p:cNvSpPr txBox="1"/>
              <p:nvPr/>
            </p:nvSpPr>
            <p:spPr>
              <a:xfrm>
                <a:off x="4341397" y="2488214"/>
                <a:ext cx="288032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50°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67C7E6A8-4596-485B-9BE9-B45D2F46E3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1397" y="2488214"/>
                <a:ext cx="288032" cy="276999"/>
              </a:xfrm>
              <a:prstGeom prst="rect">
                <a:avLst/>
              </a:prstGeom>
              <a:blipFill>
                <a:blip r:embed="rId3"/>
                <a:stretch>
                  <a:fillRect r="-3191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B6A809EF-BDAB-40B2-8ACF-92513D58E2C5}"/>
                  </a:ext>
                </a:extLst>
              </p:cNvPr>
              <p:cNvSpPr txBox="1"/>
              <p:nvPr/>
            </p:nvSpPr>
            <p:spPr>
              <a:xfrm>
                <a:off x="3811370" y="2484363"/>
                <a:ext cx="43095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2 </m:t>
                    </m:r>
                  </m:oMath>
                </a14:m>
                <a:r>
                  <a:rPr lang="en-GB" sz="1200" b="0" i="0" dirty="0">
                    <a:latin typeface="+mj-lt"/>
                  </a:rPr>
                  <a:t>m</a:t>
                </a:r>
                <a:endParaRPr lang="en-GB" sz="1200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B6A809EF-BDAB-40B2-8ACF-92513D58E2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1370" y="2484363"/>
                <a:ext cx="430958" cy="276999"/>
              </a:xfrm>
              <a:prstGeom prst="rect">
                <a:avLst/>
              </a:prstGeom>
              <a:blipFill>
                <a:blip r:embed="rId4"/>
                <a:stretch>
                  <a:fillRect t="-2222" b="-177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432B14B1-0512-4FF7-B168-FA5CA4823121}"/>
                  </a:ext>
                </a:extLst>
              </p:cNvPr>
              <p:cNvSpPr txBox="1"/>
              <p:nvPr/>
            </p:nvSpPr>
            <p:spPr>
              <a:xfrm>
                <a:off x="3252505" y="1880742"/>
                <a:ext cx="43095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2 </m:t>
                    </m:r>
                  </m:oMath>
                </a14:m>
                <a:r>
                  <a:rPr lang="en-GB" sz="1200" b="0" i="0" dirty="0">
                    <a:latin typeface="+mj-lt"/>
                  </a:rPr>
                  <a:t>m</a:t>
                </a:r>
                <a:endParaRPr lang="en-GB" sz="1200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432B14B1-0512-4FF7-B168-FA5CA48231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2505" y="1880742"/>
                <a:ext cx="430958" cy="276999"/>
              </a:xfrm>
              <a:prstGeom prst="rect">
                <a:avLst/>
              </a:prstGeom>
              <a:blipFill>
                <a:blip r:embed="rId5"/>
                <a:stretch>
                  <a:fillRect t="-2222" b="-177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35BB6B18-3C65-4F06-8317-4B95C0CC6251}"/>
                  </a:ext>
                </a:extLst>
              </p:cNvPr>
              <p:cNvSpPr txBox="1"/>
              <p:nvPr/>
            </p:nvSpPr>
            <p:spPr>
              <a:xfrm>
                <a:off x="2573791" y="1744901"/>
                <a:ext cx="43095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35BB6B18-3C65-4F06-8317-4B95C0CC62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3791" y="1744901"/>
                <a:ext cx="430958" cy="27699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5F8FC34D-944E-463D-AAE9-65108C76AB42}"/>
                  </a:ext>
                </a:extLst>
              </p:cNvPr>
              <p:cNvSpPr txBox="1"/>
              <p:nvPr/>
            </p:nvSpPr>
            <p:spPr>
              <a:xfrm>
                <a:off x="5031147" y="2011571"/>
                <a:ext cx="43095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8</m:t>
                      </m:r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5F8FC34D-944E-463D-AAE9-65108C76AB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1147" y="2011571"/>
                <a:ext cx="430958" cy="27699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34E27072-0720-4BEF-8E84-90C772A19EAF}"/>
                  </a:ext>
                </a:extLst>
              </p:cNvPr>
              <p:cNvSpPr txBox="1"/>
              <p:nvPr/>
            </p:nvSpPr>
            <p:spPr>
              <a:xfrm>
                <a:off x="3706608" y="1844178"/>
                <a:ext cx="43095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𝑃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34E27072-0720-4BEF-8E84-90C772A19E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6608" y="1844178"/>
                <a:ext cx="430958" cy="27699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1EBD65F0-A168-40FF-8CCD-5CA5A060D870}"/>
                  </a:ext>
                </a:extLst>
              </p:cNvPr>
              <p:cNvSpPr txBox="1"/>
              <p:nvPr/>
            </p:nvSpPr>
            <p:spPr>
              <a:xfrm>
                <a:off x="1556630" y="3675604"/>
                <a:ext cx="4968552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Moment of 5N force:</a:t>
                </a:r>
              </a:p>
              <a:p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=5×2=10 </m:t>
                    </m:r>
                  </m:oMath>
                </a14:m>
                <a:r>
                  <a:rPr lang="en-GB" dirty="0"/>
                  <a:t>Nm clockwise</a:t>
                </a:r>
              </a:p>
              <a:p>
                <a:endParaRPr lang="en-GB" dirty="0"/>
              </a:p>
              <a:p>
                <a:r>
                  <a:rPr lang="en-GB" dirty="0"/>
                  <a:t>Moment of 8N force:</a:t>
                </a:r>
              </a:p>
              <a:p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=8×2</m:t>
                    </m:r>
                    <m:func>
                      <m:func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50°</m:t>
                        </m:r>
                      </m:e>
                    </m:func>
                    <m:r>
                      <a:rPr lang="en-GB" b="0" i="1" smtClean="0">
                        <a:latin typeface="Cambria Math" panose="02040503050406030204" pitchFamily="18" charset="0"/>
                      </a:rPr>
                      <m:t>=12.3 </m:t>
                    </m:r>
                  </m:oMath>
                </a14:m>
                <a:r>
                  <a:rPr lang="en-GB" dirty="0"/>
                  <a:t>Nm anticlockwise (3sf)</a:t>
                </a: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1EBD65F0-A168-40FF-8CCD-5CA5A060D8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6630" y="3675604"/>
                <a:ext cx="4968552" cy="1477328"/>
              </a:xfrm>
              <a:prstGeom prst="rect">
                <a:avLst/>
              </a:prstGeom>
              <a:blipFill>
                <a:blip r:embed="rId9"/>
                <a:stretch>
                  <a:fillRect l="-982" t="-2479" b="-578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Rectangle 32">
            <a:extLst>
              <a:ext uri="{FF2B5EF4-FFF2-40B4-BE49-F238E27FC236}">
                <a16:creationId xmlns:a16="http://schemas.microsoft.com/office/drawing/2014/main" id="{33336F4E-3CF5-4E14-B4DD-BC2423C50312}"/>
              </a:ext>
            </a:extLst>
          </p:cNvPr>
          <p:cNvSpPr/>
          <p:nvPr/>
        </p:nvSpPr>
        <p:spPr>
          <a:xfrm>
            <a:off x="1878640" y="4001593"/>
            <a:ext cx="4508079" cy="39896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1D699D6B-D131-4E00-A6AE-8DB035A9662C}"/>
              </a:ext>
            </a:extLst>
          </p:cNvPr>
          <p:cNvSpPr/>
          <p:nvPr/>
        </p:nvSpPr>
        <p:spPr>
          <a:xfrm>
            <a:off x="1885912" y="4854302"/>
            <a:ext cx="4508079" cy="39896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CAF91CF0-0C3D-4915-9483-85F22A6FE10C}"/>
              </a:ext>
            </a:extLst>
          </p:cNvPr>
          <p:cNvSpPr txBox="1"/>
          <p:nvPr/>
        </p:nvSpPr>
        <p:spPr>
          <a:xfrm>
            <a:off x="6513107" y="2818438"/>
            <a:ext cx="2260757" cy="73866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400" b="1" dirty="0"/>
              <a:t>Terminology</a:t>
            </a:r>
            <a:r>
              <a:rPr lang="en-GB" sz="1400" dirty="0"/>
              <a:t>: A </a:t>
            </a:r>
            <a:r>
              <a:rPr lang="en-GB" sz="1400" i="1" dirty="0"/>
              <a:t>lamina</a:t>
            </a:r>
            <a:r>
              <a:rPr lang="en-GB" sz="1400" dirty="0"/>
              <a:t> is a 2D object whose thickness can be ignored.</a:t>
            </a:r>
          </a:p>
        </p:txBody>
      </p:sp>
    </p:spTree>
    <p:extLst>
      <p:ext uri="{BB962C8B-B14F-4D97-AF65-F5344CB8AC3E}">
        <p14:creationId xmlns:p14="http://schemas.microsoft.com/office/powerpoint/2010/main" val="1506948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Exercise 4A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395536" y="725840"/>
            <a:ext cx="7920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Pearson Stats/Mechanics Year 2</a:t>
            </a:r>
          </a:p>
          <a:p>
            <a:r>
              <a:rPr lang="en-GB" sz="2400" dirty="0"/>
              <a:t>Page 72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1739717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FCA177B3-2BF3-45CA-B6AB-0F4837F6A9B9}"/>
              </a:ext>
            </a:extLst>
          </p:cNvPr>
          <p:cNvSpPr txBox="1"/>
          <p:nvPr/>
        </p:nvSpPr>
        <p:spPr>
          <a:xfrm>
            <a:off x="383436" y="1946321"/>
            <a:ext cx="5040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(Classes in a rush may wish to skip this exercise)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912F082-0390-7B47-B24B-7CAD44571368}"/>
              </a:ext>
            </a:extLst>
          </p:cNvPr>
          <p:cNvSpPr txBox="1"/>
          <p:nvPr/>
        </p:nvSpPr>
        <p:spPr>
          <a:xfrm>
            <a:off x="611560" y="2682537"/>
            <a:ext cx="633670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Complete before the lesson		Q1-2</a:t>
            </a:r>
          </a:p>
          <a:p>
            <a:endParaRPr lang="en-US" sz="2400" dirty="0"/>
          </a:p>
          <a:p>
            <a:r>
              <a:rPr lang="en-US" sz="2400" dirty="0"/>
              <a:t>In Class:			</a:t>
            </a:r>
          </a:p>
          <a:p>
            <a:r>
              <a:rPr lang="en-US" sz="2400" dirty="0">
                <a:solidFill>
                  <a:srgbClr val="00B050"/>
                </a:solidFill>
              </a:rPr>
              <a:t>Green</a:t>
            </a:r>
            <a:r>
              <a:rPr lang="en-US" sz="2400" dirty="0"/>
              <a:t>					Q3</a:t>
            </a:r>
          </a:p>
          <a:p>
            <a:r>
              <a:rPr lang="en-US" sz="2400" dirty="0">
                <a:solidFill>
                  <a:schemeClr val="accent6"/>
                </a:solidFill>
              </a:rPr>
              <a:t>Amber</a:t>
            </a:r>
            <a:r>
              <a:rPr lang="en-US" sz="2400" dirty="0"/>
              <a:t> 					Q4</a:t>
            </a:r>
          </a:p>
          <a:p>
            <a:r>
              <a:rPr lang="en-US" sz="2400" dirty="0">
                <a:solidFill>
                  <a:srgbClr val="FF0000"/>
                </a:solidFill>
              </a:rPr>
              <a:t>Red</a:t>
            </a:r>
            <a:r>
              <a:rPr lang="en-US" sz="2400" dirty="0"/>
              <a:t>					Q5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830715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Resultant moments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241995" y="654596"/>
            <a:ext cx="84383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If we have multiple coplanar forces, we can also find the overall moment by adding them – just treat one of the directions (clockwise or anticlockwise) as negative. This is similar in Year 1 to finding the </a:t>
            </a:r>
            <a:r>
              <a:rPr lang="en-GB" sz="1600" b="1" dirty="0"/>
              <a:t>resultant force</a:t>
            </a:r>
            <a:r>
              <a:rPr lang="en-GB" sz="1600" dirty="0"/>
              <a:t>.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711200" y="1918363"/>
            <a:ext cx="1283680" cy="387689"/>
          </a:xfrm>
          <a:prstGeom prst="straightConnector1">
            <a:avLst/>
          </a:prstGeom>
          <a:ln w="76200"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" name="Oval 6"/>
          <p:cNvSpPr/>
          <p:nvPr/>
        </p:nvSpPr>
        <p:spPr>
          <a:xfrm>
            <a:off x="1346808" y="2881179"/>
            <a:ext cx="216024" cy="21602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770744" y="1549031"/>
                <a:ext cx="108012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/>
                        </a:rPr>
                        <m:t>20</m:t>
                      </m:r>
                      <m:r>
                        <a:rPr lang="en-GB" b="0" i="1" smtClean="0">
                          <a:latin typeface="Cambria Math"/>
                        </a:rPr>
                        <m:t>𝑁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0744" y="1549031"/>
                <a:ext cx="1080120" cy="369332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Connector 8"/>
          <p:cNvCxnSpPr/>
          <p:nvPr/>
        </p:nvCxnSpPr>
        <p:spPr>
          <a:xfrm flipH="1" flipV="1">
            <a:off x="1195718" y="2138485"/>
            <a:ext cx="230909" cy="775854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220978" y="2228461"/>
                <a:ext cx="68370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/>
                        </a:rPr>
                        <m:t>10</m:t>
                      </m:r>
                      <m:r>
                        <a:rPr lang="en-GB" b="0" i="1" smtClean="0">
                          <a:latin typeface="Cambria Math"/>
                        </a:rPr>
                        <m:t>𝑚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0978" y="2228461"/>
                <a:ext cx="683708" cy="36933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058136" y="3023086"/>
                <a:ext cx="4320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/>
                        </a:rPr>
                        <m:t>𝑃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8136" y="3023086"/>
                <a:ext cx="432048" cy="36933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1"/>
          <p:cNvSpPr/>
          <p:nvPr/>
        </p:nvSpPr>
        <p:spPr>
          <a:xfrm>
            <a:off x="201188" y="1675891"/>
            <a:ext cx="360040" cy="36004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446708" y="3493247"/>
                <a:ext cx="2875332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Resultant moment (about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𝑃</m:t>
                    </m:r>
                  </m:oMath>
                </a14:m>
                <a:r>
                  <a:rPr lang="en-GB" dirty="0"/>
                  <a:t>)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b="1" i="1" smtClean="0">
                          <a:latin typeface="Cambria Math"/>
                        </a:rPr>
                        <m:t>=</m:t>
                      </m:r>
                      <m:r>
                        <a:rPr lang="en-GB" b="1" i="1" smtClean="0">
                          <a:latin typeface="Cambria Math"/>
                        </a:rPr>
                        <m:t>𝟐𝟎𝟎</m:t>
                      </m:r>
                      <m:r>
                        <a:rPr lang="en-GB" b="1" i="1" smtClean="0">
                          <a:latin typeface="Cambria Math"/>
                        </a:rPr>
                        <m:t>−</m:t>
                      </m:r>
                      <m:r>
                        <a:rPr lang="en-GB" b="1" i="1" smtClean="0">
                          <a:latin typeface="Cambria Math"/>
                        </a:rPr>
                        <m:t>𝟏𝟓𝟎</m:t>
                      </m:r>
                    </m:oMath>
                  </m:oMathPara>
                </a14:m>
                <a:r>
                  <a:rPr lang="en-GB" b="1" dirty="0"/>
                  <a:t/>
                </a:r>
                <a:br>
                  <a:rPr lang="en-GB" b="1" dirty="0"/>
                </a:br>
                <a14:m>
                  <m:oMath xmlns:m="http://schemas.openxmlformats.org/officeDocument/2006/math">
                    <m:r>
                      <a:rPr lang="en-GB" b="1" i="1" smtClean="0">
                        <a:latin typeface="Cambria Math"/>
                      </a:rPr>
                      <m:t>=</m:t>
                    </m:r>
                    <m:r>
                      <a:rPr lang="en-GB" b="1" i="1" smtClean="0">
                        <a:latin typeface="Cambria Math"/>
                      </a:rPr>
                      <m:t>𝟓𝟎</m:t>
                    </m:r>
                    <m:r>
                      <a:rPr lang="en-GB" b="1" i="1" smtClean="0">
                        <a:latin typeface="Cambria Math"/>
                      </a:rPr>
                      <m:t>𝑵𝒎</m:t>
                    </m:r>
                  </m:oMath>
                </a14:m>
                <a:r>
                  <a:rPr lang="en-GB" b="1" dirty="0"/>
                  <a:t> clockwise</a:t>
                </a: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708" y="3493247"/>
                <a:ext cx="2875332" cy="923330"/>
              </a:xfrm>
              <a:prstGeom prst="rect">
                <a:avLst/>
              </a:prstGeom>
              <a:blipFill>
                <a:blip r:embed="rId5"/>
                <a:stretch>
                  <a:fillRect l="-1695" t="-3289" r="-847" b="-92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 13"/>
          <p:cNvSpPr/>
          <p:nvPr/>
        </p:nvSpPr>
        <p:spPr>
          <a:xfrm>
            <a:off x="492610" y="3818300"/>
            <a:ext cx="2034690" cy="52037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 flipH="1" flipV="1">
            <a:off x="2198687" y="2112208"/>
            <a:ext cx="328613" cy="1095544"/>
          </a:xfrm>
          <a:prstGeom prst="straightConnector1">
            <a:avLst/>
          </a:prstGeom>
          <a:ln w="76200"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2159732" y="2396503"/>
                <a:ext cx="108012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/>
                        </a:rPr>
                        <m:t>10</m:t>
                      </m:r>
                      <m:r>
                        <a:rPr lang="en-GB" b="0" i="1" smtClean="0">
                          <a:latin typeface="Cambria Math"/>
                        </a:rPr>
                        <m:t>𝑁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9732" y="2396503"/>
                <a:ext cx="1080120" cy="369332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Straight Connector 24"/>
          <p:cNvCxnSpPr/>
          <p:nvPr/>
        </p:nvCxnSpPr>
        <p:spPr>
          <a:xfrm flipV="1">
            <a:off x="1511300" y="2699752"/>
            <a:ext cx="838200" cy="279400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1707759" y="2818890"/>
                <a:ext cx="68370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/>
                        </a:rPr>
                        <m:t>15</m:t>
                      </m:r>
                      <m:r>
                        <a:rPr lang="en-GB" b="0" i="1" smtClean="0">
                          <a:latin typeface="Cambria Math"/>
                        </a:rPr>
                        <m:t>𝑚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7759" y="2818890"/>
                <a:ext cx="683708" cy="369332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Rectangle 34"/>
          <p:cNvSpPr/>
          <p:nvPr/>
        </p:nvSpPr>
        <p:spPr>
          <a:xfrm>
            <a:off x="3236504" y="1473314"/>
            <a:ext cx="360040" cy="36004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2</a:t>
            </a:r>
          </a:p>
        </p:txBody>
      </p:sp>
      <p:cxnSp>
        <p:nvCxnSpPr>
          <p:cNvPr id="50" name="Straight Connector 49"/>
          <p:cNvCxnSpPr/>
          <p:nvPr/>
        </p:nvCxnSpPr>
        <p:spPr>
          <a:xfrm>
            <a:off x="4059860" y="2296760"/>
            <a:ext cx="3566159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 flipV="1">
            <a:off x="4059860" y="1576680"/>
            <a:ext cx="0" cy="720081"/>
          </a:xfrm>
          <a:prstGeom prst="straightConnector1">
            <a:avLst/>
          </a:prstGeom>
          <a:ln w="76200"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 flipV="1">
            <a:off x="7627090" y="1576680"/>
            <a:ext cx="0" cy="720081"/>
          </a:xfrm>
          <a:prstGeom prst="straightConnector1">
            <a:avLst/>
          </a:prstGeom>
          <a:ln w="76200"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>
            <a:off x="5883326" y="2296760"/>
            <a:ext cx="0" cy="648070"/>
          </a:xfrm>
          <a:prstGeom prst="straightConnector1">
            <a:avLst/>
          </a:prstGeom>
          <a:ln w="76200"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/>
              <p:cNvSpPr txBox="1"/>
              <p:nvPr/>
            </p:nvSpPr>
            <p:spPr>
              <a:xfrm>
                <a:off x="4682474" y="1927428"/>
                <a:ext cx="68370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/>
                        </a:rPr>
                        <m:t>2</m:t>
                      </m:r>
                      <m:r>
                        <a:rPr lang="en-GB" b="0" i="1" smtClean="0">
                          <a:latin typeface="Cambria Math"/>
                        </a:rPr>
                        <m:t>𝑚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2474" y="1927428"/>
                <a:ext cx="683708" cy="369332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/>
              <p:cNvSpPr txBox="1"/>
              <p:nvPr/>
            </p:nvSpPr>
            <p:spPr>
              <a:xfrm>
                <a:off x="5944296" y="1936720"/>
                <a:ext cx="68370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/>
                        </a:rPr>
                        <m:t>1</m:t>
                      </m:r>
                      <m:r>
                        <a:rPr lang="en-GB" b="0" i="1" smtClean="0">
                          <a:latin typeface="Cambria Math"/>
                        </a:rPr>
                        <m:t>𝑚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4296" y="1936720"/>
                <a:ext cx="683708" cy="369332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/>
              <p:cNvSpPr txBox="1"/>
              <p:nvPr/>
            </p:nvSpPr>
            <p:spPr>
              <a:xfrm>
                <a:off x="6841146" y="1927428"/>
                <a:ext cx="68370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/>
                        </a:rPr>
                        <m:t>1</m:t>
                      </m:r>
                      <m:r>
                        <a:rPr lang="en-GB" b="0" i="1" smtClean="0">
                          <a:latin typeface="Cambria Math"/>
                        </a:rPr>
                        <m:t>𝑚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9" name="TextBox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1146" y="1927428"/>
                <a:ext cx="683708" cy="369332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0" name="Oval 59"/>
          <p:cNvSpPr/>
          <p:nvPr/>
        </p:nvSpPr>
        <p:spPr>
          <a:xfrm>
            <a:off x="6637558" y="2188748"/>
            <a:ext cx="216024" cy="21602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/>
              <p:cNvSpPr txBox="1"/>
              <p:nvPr/>
            </p:nvSpPr>
            <p:spPr>
              <a:xfrm>
                <a:off x="6395574" y="1801028"/>
                <a:ext cx="68370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/>
                        </a:rPr>
                        <m:t>𝑃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61" name="TextBox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5574" y="1801028"/>
                <a:ext cx="683708" cy="369332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/>
              <p:cNvSpPr txBox="1"/>
              <p:nvPr/>
            </p:nvSpPr>
            <p:spPr>
              <a:xfrm>
                <a:off x="1843592" y="4643844"/>
                <a:ext cx="68370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/>
                        </a:rPr>
                        <m:t>5</m:t>
                      </m:r>
                      <m:r>
                        <a:rPr lang="en-GB" b="0" i="1" smtClean="0">
                          <a:latin typeface="Cambria Math"/>
                        </a:rPr>
                        <m:t>𝑁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62" name="TextBox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3592" y="4643844"/>
                <a:ext cx="683708" cy="369332"/>
              </a:xfrm>
              <a:prstGeom prst="rect">
                <a:avLst/>
              </a:prstGeom>
              <a:blipFill rotWithShape="1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/>
              <p:cNvSpPr txBox="1"/>
              <p:nvPr/>
            </p:nvSpPr>
            <p:spPr>
              <a:xfrm>
                <a:off x="5541472" y="2944830"/>
                <a:ext cx="68370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/>
                        </a:rPr>
                        <m:t>4</m:t>
                      </m:r>
                      <m:r>
                        <a:rPr lang="en-GB" b="0" i="1" smtClean="0">
                          <a:latin typeface="Cambria Math"/>
                        </a:rPr>
                        <m:t>𝑁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63" name="TextBox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1472" y="2944830"/>
                <a:ext cx="683708" cy="369332"/>
              </a:xfrm>
              <a:prstGeom prst="rect">
                <a:avLst/>
              </a:prstGeom>
              <a:blipFill rotWithShape="1"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/>
              <p:cNvSpPr txBox="1"/>
              <p:nvPr/>
            </p:nvSpPr>
            <p:spPr>
              <a:xfrm>
                <a:off x="7284165" y="1288648"/>
                <a:ext cx="68370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/>
                        </a:rPr>
                        <m:t>3</m:t>
                      </m:r>
                      <m:r>
                        <a:rPr lang="en-GB" b="0" i="1" smtClean="0">
                          <a:latin typeface="Cambria Math"/>
                        </a:rPr>
                        <m:t>𝑁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64" name="TextBox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84165" y="1288648"/>
                <a:ext cx="683708" cy="369332"/>
              </a:xfrm>
              <a:prstGeom prst="rect">
                <a:avLst/>
              </a:prstGeom>
              <a:blipFill rotWithShape="1"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/>
              <p:cNvSpPr txBox="1"/>
              <p:nvPr/>
            </p:nvSpPr>
            <p:spPr>
              <a:xfrm>
                <a:off x="6182686" y="2561421"/>
                <a:ext cx="2941218" cy="9169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Resultant moment (about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/>
                      </a:rPr>
                      <m:t>𝑃</m:t>
                    </m:r>
                  </m:oMath>
                </a14:m>
                <a:r>
                  <a:rPr lang="en-GB" dirty="0"/>
                  <a:t>):</a:t>
                </a:r>
                <a:endParaRPr lang="en-GB" b="1" i="1" dirty="0"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smtClean="0">
                          <a:latin typeface="Cambria Math"/>
                        </a:rPr>
                        <m:t>𝟏𝟓</m:t>
                      </m:r>
                      <m:r>
                        <a:rPr lang="en-GB" b="1" i="1" smtClean="0">
                          <a:latin typeface="Cambria Math"/>
                        </a:rPr>
                        <m:t>−</m:t>
                      </m:r>
                      <m:r>
                        <a:rPr lang="en-GB" b="1" i="1" smtClean="0">
                          <a:latin typeface="Cambria Math"/>
                        </a:rPr>
                        <m:t>𝟒</m:t>
                      </m:r>
                      <m:r>
                        <a:rPr lang="en-GB" b="1" i="1" smtClean="0">
                          <a:latin typeface="Cambria Math"/>
                        </a:rPr>
                        <m:t>−</m:t>
                      </m:r>
                      <m:r>
                        <a:rPr lang="en-GB" b="1" i="1" smtClean="0">
                          <a:latin typeface="Cambria Math"/>
                        </a:rPr>
                        <m:t>𝟑</m:t>
                      </m:r>
                      <m:r>
                        <a:rPr lang="en-GB" b="1" i="1" smtClean="0">
                          <a:latin typeface="Cambria Math"/>
                        </a:rPr>
                        <m:t>=</m:t>
                      </m:r>
                      <m:r>
                        <a:rPr lang="en-GB" b="1" i="1" smtClean="0">
                          <a:latin typeface="Cambria Math"/>
                        </a:rPr>
                        <m:t>𝟖</m:t>
                      </m:r>
                      <m:r>
                        <a:rPr lang="en-GB" b="1" i="1" smtClean="0">
                          <a:latin typeface="Cambria Math"/>
                        </a:rPr>
                        <m:t>𝑵𝒎</m:t>
                      </m:r>
                      <m:r>
                        <a:rPr lang="en-GB" b="1" i="1" smtClean="0">
                          <a:latin typeface="Cambria Math"/>
                        </a:rPr>
                        <m:t> </m:t>
                      </m:r>
                      <m:r>
                        <a:rPr lang="en-GB" b="1" i="1" smtClean="0">
                          <a:latin typeface="Cambria Math"/>
                        </a:rPr>
                        <m:t>𝒄𝒍𝒐𝒄𝒌𝒘𝒊𝒔𝒆</m:t>
                      </m:r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65" name="TextBox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2686" y="2561421"/>
                <a:ext cx="2941218" cy="916982"/>
              </a:xfrm>
              <a:prstGeom prst="rect">
                <a:avLst/>
              </a:prstGeom>
              <a:blipFill>
                <a:blip r:embed="rId22"/>
                <a:stretch>
                  <a:fillRect l="-1656" t="-3311" r="-62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6" name="Rectangle 65"/>
          <p:cNvSpPr/>
          <p:nvPr/>
        </p:nvSpPr>
        <p:spPr>
          <a:xfrm>
            <a:off x="6509125" y="2907936"/>
            <a:ext cx="2573977" cy="46529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67" name="Rectangle 66"/>
          <p:cNvSpPr/>
          <p:nvPr/>
        </p:nvSpPr>
        <p:spPr>
          <a:xfrm>
            <a:off x="3568454" y="3552251"/>
            <a:ext cx="360040" cy="36004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3</a:t>
            </a:r>
          </a:p>
        </p:txBody>
      </p:sp>
      <p:cxnSp>
        <p:nvCxnSpPr>
          <p:cNvPr id="68" name="Straight Connector 67"/>
          <p:cNvCxnSpPr/>
          <p:nvPr/>
        </p:nvCxnSpPr>
        <p:spPr>
          <a:xfrm>
            <a:off x="-20096" y="4617535"/>
            <a:ext cx="3367960" cy="0"/>
          </a:xfrm>
          <a:prstGeom prst="line">
            <a:avLst/>
          </a:prstGeom>
          <a:ln w="762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>
            <a:off x="3347864" y="2282656"/>
            <a:ext cx="0" cy="2712245"/>
          </a:xfrm>
          <a:prstGeom prst="line">
            <a:avLst/>
          </a:prstGeom>
          <a:ln w="762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164708" y="4516613"/>
            <a:ext cx="3789337" cy="0"/>
          </a:xfrm>
          <a:prstGeom prst="lin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cxnSp>
      <p:sp>
        <p:nvSpPr>
          <p:cNvPr id="18" name="Isosceles Triangle 17"/>
          <p:cNvSpPr/>
          <p:nvPr/>
        </p:nvSpPr>
        <p:spPr>
          <a:xfrm>
            <a:off x="5275441" y="4527725"/>
            <a:ext cx="389114" cy="376115"/>
          </a:xfrm>
          <a:prstGeom prst="triangl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41" name="Straight Arrow Connector 40"/>
          <p:cNvCxnSpPr/>
          <p:nvPr/>
        </p:nvCxnSpPr>
        <p:spPr>
          <a:xfrm>
            <a:off x="4130129" y="3894839"/>
            <a:ext cx="1339869" cy="0"/>
          </a:xfrm>
          <a:prstGeom prst="straightConnector1">
            <a:avLst/>
          </a:prstGeom>
          <a:ln>
            <a:prstDash val="sys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/>
          <p:nvPr/>
        </p:nvCxnSpPr>
        <p:spPr>
          <a:xfrm>
            <a:off x="5469998" y="3894839"/>
            <a:ext cx="2484047" cy="0"/>
          </a:xfrm>
          <a:prstGeom prst="straightConnector1">
            <a:avLst/>
          </a:prstGeom>
          <a:ln>
            <a:prstDash val="sys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/>
              <p:cNvSpPr txBox="1"/>
              <p:nvPr/>
            </p:nvSpPr>
            <p:spPr>
              <a:xfrm>
                <a:off x="4484002" y="3530031"/>
                <a:ext cx="68370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/>
                        </a:rPr>
                        <m:t>1</m:t>
                      </m:r>
                      <m:r>
                        <a:rPr lang="en-GB" b="0" i="1" smtClean="0">
                          <a:latin typeface="Cambria Math"/>
                        </a:rPr>
                        <m:t>𝑚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71" name="TextBox 7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4002" y="3530031"/>
                <a:ext cx="683708" cy="369332"/>
              </a:xfrm>
              <a:prstGeom prst="rect">
                <a:avLst/>
              </a:prstGeom>
              <a:blipFill rotWithShape="1"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/>
              <p:cNvSpPr txBox="1"/>
              <p:nvPr/>
            </p:nvSpPr>
            <p:spPr>
              <a:xfrm>
                <a:off x="6370167" y="3547605"/>
                <a:ext cx="68370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/>
                        </a:rPr>
                        <m:t>3</m:t>
                      </m:r>
                      <m:r>
                        <a:rPr lang="en-GB" b="0" i="1" smtClean="0">
                          <a:latin typeface="Cambria Math"/>
                        </a:rPr>
                        <m:t>𝑚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72" name="TextBox 7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0167" y="3547605"/>
                <a:ext cx="683708" cy="369332"/>
              </a:xfrm>
              <a:prstGeom prst="rect">
                <a:avLst/>
              </a:prstGeom>
              <a:blipFill rotWithShape="1"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2" name="Group 81"/>
          <p:cNvGrpSpPr/>
          <p:nvPr/>
        </p:nvGrpSpPr>
        <p:grpSpPr>
          <a:xfrm>
            <a:off x="4149266" y="4012016"/>
            <a:ext cx="234780" cy="504597"/>
            <a:chOff x="6948264" y="5366866"/>
            <a:chExt cx="234780" cy="504597"/>
          </a:xfrm>
        </p:grpSpPr>
        <p:cxnSp>
          <p:nvCxnSpPr>
            <p:cNvPr id="47" name="Straight Connector 46"/>
            <p:cNvCxnSpPr/>
            <p:nvPr/>
          </p:nvCxnSpPr>
          <p:spPr>
            <a:xfrm>
              <a:off x="7053875" y="5733256"/>
              <a:ext cx="129125" cy="138207"/>
            </a:xfrm>
            <a:prstGeom prst="lin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flipH="1">
              <a:off x="6948264" y="5733256"/>
              <a:ext cx="105612" cy="138207"/>
            </a:xfrm>
            <a:prstGeom prst="lin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>
              <a:off x="7053875" y="5529884"/>
              <a:ext cx="0" cy="203372"/>
            </a:xfrm>
            <a:prstGeom prst="lin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</p:cxnSp>
        <p:sp>
          <p:nvSpPr>
            <p:cNvPr id="76" name="Oval 75"/>
            <p:cNvSpPr/>
            <p:nvPr/>
          </p:nvSpPr>
          <p:spPr>
            <a:xfrm>
              <a:off x="6967447" y="5366866"/>
              <a:ext cx="170173" cy="156668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78" name="Straight Connector 77"/>
            <p:cNvCxnSpPr/>
            <p:nvPr/>
          </p:nvCxnSpPr>
          <p:spPr>
            <a:xfrm>
              <a:off x="6948264" y="5631570"/>
              <a:ext cx="234780" cy="0"/>
            </a:xfrm>
            <a:prstGeom prst="lin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</p:cxnSp>
      </p:grpSp>
      <p:grpSp>
        <p:nvGrpSpPr>
          <p:cNvPr id="83" name="Group 82"/>
          <p:cNvGrpSpPr/>
          <p:nvPr/>
        </p:nvGrpSpPr>
        <p:grpSpPr>
          <a:xfrm>
            <a:off x="7836655" y="4012016"/>
            <a:ext cx="234780" cy="504597"/>
            <a:chOff x="6948264" y="5366866"/>
            <a:chExt cx="234780" cy="504597"/>
          </a:xfrm>
        </p:grpSpPr>
        <p:cxnSp>
          <p:nvCxnSpPr>
            <p:cNvPr id="84" name="Straight Connector 83"/>
            <p:cNvCxnSpPr/>
            <p:nvPr/>
          </p:nvCxnSpPr>
          <p:spPr>
            <a:xfrm>
              <a:off x="7053875" y="5733256"/>
              <a:ext cx="129125" cy="138207"/>
            </a:xfrm>
            <a:prstGeom prst="lin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flipH="1">
              <a:off x="6948264" y="5733256"/>
              <a:ext cx="105612" cy="138207"/>
            </a:xfrm>
            <a:prstGeom prst="lin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>
              <a:off x="7053875" y="5529884"/>
              <a:ext cx="0" cy="203372"/>
            </a:xfrm>
            <a:prstGeom prst="lin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</p:cxnSp>
        <p:sp>
          <p:nvSpPr>
            <p:cNvPr id="87" name="Oval 86"/>
            <p:cNvSpPr/>
            <p:nvPr/>
          </p:nvSpPr>
          <p:spPr>
            <a:xfrm>
              <a:off x="6967447" y="5366866"/>
              <a:ext cx="170173" cy="156668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88" name="Straight Connector 87"/>
            <p:cNvCxnSpPr/>
            <p:nvPr/>
          </p:nvCxnSpPr>
          <p:spPr>
            <a:xfrm>
              <a:off x="6948264" y="5631570"/>
              <a:ext cx="234780" cy="0"/>
            </a:xfrm>
            <a:prstGeom prst="lin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9" name="TextBox 88"/>
              <p:cNvSpPr txBox="1"/>
              <p:nvPr/>
            </p:nvSpPr>
            <p:spPr>
              <a:xfrm>
                <a:off x="4238802" y="4090350"/>
                <a:ext cx="1036639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𝑚</m:t>
                      </m:r>
                      <m:r>
                        <a:rPr lang="en-GB" sz="1400" b="0" i="1" smtClean="0">
                          <a:latin typeface="Cambria Math"/>
                        </a:rPr>
                        <m:t>=50</m:t>
                      </m:r>
                      <m:r>
                        <a:rPr lang="en-GB" sz="1400" b="0" i="1" smtClean="0">
                          <a:latin typeface="Cambria Math"/>
                        </a:rPr>
                        <m:t>𝑘𝑔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89" name="TextBox 8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8802" y="4090350"/>
                <a:ext cx="1036639" cy="307777"/>
              </a:xfrm>
              <a:prstGeom prst="rect">
                <a:avLst/>
              </a:prstGeom>
              <a:blipFill rotWithShape="1">
                <a:blip r:embed="rId25"/>
                <a:stretch>
                  <a:fillRect b="-8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0" name="TextBox 89"/>
              <p:cNvSpPr txBox="1"/>
              <p:nvPr/>
            </p:nvSpPr>
            <p:spPr>
              <a:xfrm>
                <a:off x="6841146" y="4066642"/>
                <a:ext cx="1036639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𝑚</m:t>
                      </m:r>
                      <m:r>
                        <a:rPr lang="en-GB" sz="1400" b="0" i="1" smtClean="0">
                          <a:latin typeface="Cambria Math"/>
                        </a:rPr>
                        <m:t>=30</m:t>
                      </m:r>
                      <m:r>
                        <a:rPr lang="en-GB" sz="1400" b="0" i="1" smtClean="0">
                          <a:latin typeface="Cambria Math"/>
                        </a:rPr>
                        <m:t>𝑘𝑔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90" name="TextBox 8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1146" y="4066642"/>
                <a:ext cx="1036639" cy="307777"/>
              </a:xfrm>
              <a:prstGeom prst="rect">
                <a:avLst/>
              </a:prstGeom>
              <a:blipFill rotWithShape="1">
                <a:blip r:embed="rId26"/>
                <a:stretch>
                  <a:fillRect b="-588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1" name="TextBox 90"/>
              <p:cNvSpPr txBox="1"/>
              <p:nvPr/>
            </p:nvSpPr>
            <p:spPr>
              <a:xfrm>
                <a:off x="5952183" y="4637556"/>
                <a:ext cx="2965313" cy="9169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Resultant moment (about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/>
                      </a:rPr>
                      <m:t>𝑃</m:t>
                    </m:r>
                  </m:oMath>
                </a14:m>
                <a:r>
                  <a:rPr lang="en-GB" dirty="0"/>
                  <a:t>):</a:t>
                </a:r>
                <a:endParaRPr lang="en-GB" b="1" i="1" dirty="0"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1" i="1" smtClean="0">
                              <a:latin typeface="Cambria Math"/>
                            </a:rPr>
                            <m:t>𝟑</m:t>
                          </m:r>
                          <m:r>
                            <a:rPr lang="en-GB" b="1" i="1" smtClean="0">
                              <a:latin typeface="Cambria Math"/>
                            </a:rPr>
                            <m:t>×</m:t>
                          </m:r>
                          <m:r>
                            <a:rPr lang="en-GB" b="1" i="1" smtClean="0">
                              <a:latin typeface="Cambria Math"/>
                            </a:rPr>
                            <m:t>𝟑𝟎</m:t>
                          </m:r>
                          <m:r>
                            <a:rPr lang="en-GB" b="1" i="1" smtClean="0">
                              <a:latin typeface="Cambria Math"/>
                            </a:rPr>
                            <m:t>𝒈</m:t>
                          </m:r>
                        </m:e>
                      </m:d>
                      <m:r>
                        <a:rPr lang="en-GB" b="1" i="1" smtClean="0">
                          <a:latin typeface="Cambria Math"/>
                        </a:rPr>
                        <m:t>−</m:t>
                      </m:r>
                      <m:d>
                        <m:d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1" i="1" smtClean="0">
                              <a:latin typeface="Cambria Math"/>
                            </a:rPr>
                            <m:t>𝟏</m:t>
                          </m:r>
                          <m:r>
                            <a:rPr lang="en-GB" b="1" i="1" smtClean="0">
                              <a:latin typeface="Cambria Math"/>
                            </a:rPr>
                            <m:t>×</m:t>
                          </m:r>
                          <m:r>
                            <a:rPr lang="en-GB" b="1" i="1" smtClean="0">
                              <a:latin typeface="Cambria Math"/>
                            </a:rPr>
                            <m:t>𝟓𝟎</m:t>
                          </m:r>
                          <m:r>
                            <a:rPr lang="en-GB" b="1" i="1" smtClean="0">
                              <a:latin typeface="Cambria Math"/>
                            </a:rPr>
                            <m:t>𝒈</m:t>
                          </m:r>
                        </m:e>
                      </m:d>
                      <m:r>
                        <a:rPr lang="en-GB" b="1" i="1" smtClean="0">
                          <a:latin typeface="Cambria Math"/>
                        </a:rPr>
                        <m:t>=</m:t>
                      </m:r>
                      <m:r>
                        <a:rPr lang="en-GB" b="1" i="1" smtClean="0">
                          <a:latin typeface="Cambria Math"/>
                        </a:rPr>
                        <m:t>𝟒𝟎</m:t>
                      </m:r>
                      <m:r>
                        <a:rPr lang="en-GB" b="1" i="1" smtClean="0">
                          <a:latin typeface="Cambria Math"/>
                        </a:rPr>
                        <m:t>𝒈</m:t>
                      </m:r>
                      <m:r>
                        <a:rPr lang="en-GB" b="1" i="1" smtClean="0">
                          <a:latin typeface="Cambria Math"/>
                        </a:rPr>
                        <m:t> </m:t>
                      </m:r>
                      <m:r>
                        <a:rPr lang="en-GB" b="1" i="1" smtClean="0">
                          <a:latin typeface="Cambria Math"/>
                        </a:rPr>
                        <m:t>𝑵𝒎</m:t>
                      </m:r>
                      <m:r>
                        <a:rPr lang="en-GB" b="1" i="1" smtClean="0">
                          <a:latin typeface="Cambria Math"/>
                        </a:rPr>
                        <m:t> </m:t>
                      </m:r>
                      <m:r>
                        <a:rPr lang="en-GB" b="1" i="1" smtClean="0">
                          <a:latin typeface="Cambria Math"/>
                        </a:rPr>
                        <m:t>𝒄𝒍𝒐𝒄𝒌𝒘𝒊𝒔𝒆</m:t>
                      </m:r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91" name="TextBox 9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2183" y="4637556"/>
                <a:ext cx="2965313" cy="916982"/>
              </a:xfrm>
              <a:prstGeom prst="rect">
                <a:avLst/>
              </a:prstGeom>
              <a:blipFill>
                <a:blip r:embed="rId27"/>
                <a:stretch>
                  <a:fillRect l="-1643" t="-4000" b="-4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2" name="Rectangle 91"/>
          <p:cNvSpPr/>
          <p:nvPr/>
        </p:nvSpPr>
        <p:spPr>
          <a:xfrm>
            <a:off x="6030161" y="4994901"/>
            <a:ext cx="2573977" cy="51689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93" name="Rectangle 92"/>
          <p:cNvSpPr/>
          <p:nvPr/>
        </p:nvSpPr>
        <p:spPr>
          <a:xfrm>
            <a:off x="351160" y="5205269"/>
            <a:ext cx="360040" cy="36004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4</a:t>
            </a:r>
          </a:p>
        </p:txBody>
      </p:sp>
      <p:cxnSp>
        <p:nvCxnSpPr>
          <p:cNvPr id="94" name="Straight Connector 93"/>
          <p:cNvCxnSpPr/>
          <p:nvPr/>
        </p:nvCxnSpPr>
        <p:spPr>
          <a:xfrm>
            <a:off x="1164251" y="6082921"/>
            <a:ext cx="3789337" cy="0"/>
          </a:xfrm>
          <a:prstGeom prst="lin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cxnSp>
      <p:sp>
        <p:nvSpPr>
          <p:cNvPr id="95" name="Isosceles Triangle 94"/>
          <p:cNvSpPr/>
          <p:nvPr/>
        </p:nvSpPr>
        <p:spPr>
          <a:xfrm>
            <a:off x="2274984" y="6094033"/>
            <a:ext cx="389114" cy="376115"/>
          </a:xfrm>
          <a:prstGeom prst="triangl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96" name="Straight Arrow Connector 95"/>
          <p:cNvCxnSpPr/>
          <p:nvPr/>
        </p:nvCxnSpPr>
        <p:spPr>
          <a:xfrm>
            <a:off x="1129672" y="5461147"/>
            <a:ext cx="3941262" cy="4524"/>
          </a:xfrm>
          <a:prstGeom prst="straightConnector1">
            <a:avLst/>
          </a:prstGeom>
          <a:ln>
            <a:prstDash val="sys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96"/>
          <p:cNvCxnSpPr/>
          <p:nvPr/>
        </p:nvCxnSpPr>
        <p:spPr>
          <a:xfrm>
            <a:off x="1107476" y="5656658"/>
            <a:ext cx="1362065" cy="0"/>
          </a:xfrm>
          <a:prstGeom prst="straightConnector1">
            <a:avLst/>
          </a:prstGeom>
          <a:ln>
            <a:prstDash val="sys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8" name="TextBox 97"/>
              <p:cNvSpPr txBox="1"/>
              <p:nvPr/>
            </p:nvSpPr>
            <p:spPr>
              <a:xfrm>
                <a:off x="2556144" y="5113913"/>
                <a:ext cx="68370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/>
                        </a:rPr>
                        <m:t>𝑥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98" name="TextBox 9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6144" y="5113913"/>
                <a:ext cx="683708" cy="369332"/>
              </a:xfrm>
              <a:prstGeom prst="rect">
                <a:avLst/>
              </a:prstGeom>
              <a:blipFill rotWithShape="1"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9" name="TextBox 98"/>
              <p:cNvSpPr txBox="1"/>
              <p:nvPr/>
            </p:nvSpPr>
            <p:spPr>
              <a:xfrm>
                <a:off x="1426627" y="5550326"/>
                <a:ext cx="68370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/>
                        </a:rPr>
                        <m:t>4</m:t>
                      </m:r>
                      <m:r>
                        <a:rPr lang="en-GB" b="0" i="1" smtClean="0">
                          <a:latin typeface="Cambria Math"/>
                        </a:rPr>
                        <m:t>𝑚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99" name="TextBox 9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6627" y="5550326"/>
                <a:ext cx="683708" cy="369332"/>
              </a:xfrm>
              <a:prstGeom prst="rect">
                <a:avLst/>
              </a:prstGeom>
              <a:blipFill rotWithShape="1">
                <a:blip r:embed="rId2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6" name="Group 105"/>
          <p:cNvGrpSpPr/>
          <p:nvPr/>
        </p:nvGrpSpPr>
        <p:grpSpPr>
          <a:xfrm>
            <a:off x="4836198" y="5578324"/>
            <a:ext cx="234780" cy="504597"/>
            <a:chOff x="6948264" y="5366866"/>
            <a:chExt cx="234780" cy="504597"/>
          </a:xfrm>
        </p:grpSpPr>
        <p:cxnSp>
          <p:nvCxnSpPr>
            <p:cNvPr id="107" name="Straight Connector 106"/>
            <p:cNvCxnSpPr/>
            <p:nvPr/>
          </p:nvCxnSpPr>
          <p:spPr>
            <a:xfrm>
              <a:off x="7053875" y="5733256"/>
              <a:ext cx="129125" cy="138207"/>
            </a:xfrm>
            <a:prstGeom prst="lin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flipH="1">
              <a:off x="6948264" y="5733256"/>
              <a:ext cx="105612" cy="138207"/>
            </a:xfrm>
            <a:prstGeom prst="lin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</p:cxnSp>
        <p:cxnSp>
          <p:nvCxnSpPr>
            <p:cNvPr id="109" name="Straight Connector 108"/>
            <p:cNvCxnSpPr/>
            <p:nvPr/>
          </p:nvCxnSpPr>
          <p:spPr>
            <a:xfrm>
              <a:off x="7053875" y="5529884"/>
              <a:ext cx="0" cy="203372"/>
            </a:xfrm>
            <a:prstGeom prst="lin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</p:cxnSp>
        <p:sp>
          <p:nvSpPr>
            <p:cNvPr id="110" name="Oval 109"/>
            <p:cNvSpPr/>
            <p:nvPr/>
          </p:nvSpPr>
          <p:spPr>
            <a:xfrm>
              <a:off x="6967447" y="5366866"/>
              <a:ext cx="170173" cy="156668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11" name="Straight Connector 110"/>
            <p:cNvCxnSpPr/>
            <p:nvPr/>
          </p:nvCxnSpPr>
          <p:spPr>
            <a:xfrm>
              <a:off x="6948264" y="5631570"/>
              <a:ext cx="234780" cy="0"/>
            </a:xfrm>
            <a:prstGeom prst="lin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3" name="TextBox 112"/>
              <p:cNvSpPr txBox="1"/>
              <p:nvPr/>
            </p:nvSpPr>
            <p:spPr>
              <a:xfrm>
                <a:off x="3840689" y="5632950"/>
                <a:ext cx="1036639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𝑚</m:t>
                      </m:r>
                      <m:r>
                        <a:rPr lang="en-GB" sz="1400" b="0" i="1" smtClean="0">
                          <a:latin typeface="Cambria Math"/>
                        </a:rPr>
                        <m:t>=30</m:t>
                      </m:r>
                      <m:r>
                        <a:rPr lang="en-GB" sz="1400" b="0" i="1" smtClean="0">
                          <a:latin typeface="Cambria Math"/>
                        </a:rPr>
                        <m:t>𝑘𝑔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13" name="TextBox 1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0689" y="5632950"/>
                <a:ext cx="1036639" cy="307777"/>
              </a:xfrm>
              <a:prstGeom prst="rect">
                <a:avLst/>
              </a:prstGeom>
              <a:blipFill rotWithShape="1">
                <a:blip r:embed="rId26"/>
                <a:stretch>
                  <a:fillRect b="-588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4" name="TextBox 113"/>
              <p:cNvSpPr txBox="1"/>
              <p:nvPr/>
            </p:nvSpPr>
            <p:spPr>
              <a:xfrm>
                <a:off x="5672000" y="5785547"/>
                <a:ext cx="303577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Resultant moment (about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/>
                      </a:rPr>
                      <m:t>𝑃</m:t>
                    </m:r>
                  </m:oMath>
                </a14:m>
                <a:r>
                  <a:rPr lang="en-GB" dirty="0"/>
                  <a:t>):</a:t>
                </a:r>
                <a:endParaRPr lang="en-GB" b="1" i="1" dirty="0"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smtClean="0">
                          <a:latin typeface="Cambria Math"/>
                        </a:rPr>
                        <m:t>𝟑𝟎</m:t>
                      </m:r>
                      <m:r>
                        <a:rPr lang="en-GB" b="1" i="1" smtClean="0">
                          <a:latin typeface="Cambria Math"/>
                        </a:rPr>
                        <m:t>𝒈</m:t>
                      </m:r>
                      <m:d>
                        <m:d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1" i="1" smtClean="0">
                              <a:latin typeface="Cambria Math"/>
                            </a:rPr>
                            <m:t>𝒙</m:t>
                          </m:r>
                          <m:r>
                            <a:rPr lang="en-GB" b="1" i="1" smtClean="0">
                              <a:latin typeface="Cambria Math"/>
                            </a:rPr>
                            <m:t>−</m:t>
                          </m:r>
                          <m:r>
                            <a:rPr lang="en-GB" b="1" i="1" smtClean="0">
                              <a:latin typeface="Cambria Math"/>
                            </a:rPr>
                            <m:t>𝟒</m:t>
                          </m:r>
                        </m:e>
                      </m:d>
                      <m:r>
                        <a:rPr lang="en-GB" b="1" i="1" smtClean="0">
                          <a:latin typeface="Cambria Math"/>
                        </a:rPr>
                        <m:t> </m:t>
                      </m:r>
                      <m:r>
                        <a:rPr lang="en-GB" b="1" i="1" smtClean="0">
                          <a:latin typeface="Cambria Math"/>
                        </a:rPr>
                        <m:t>𝑵𝒎</m:t>
                      </m:r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114" name="TextBox 1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72000" y="5785547"/>
                <a:ext cx="3035771" cy="646331"/>
              </a:xfrm>
              <a:prstGeom prst="rect">
                <a:avLst/>
              </a:prstGeom>
              <a:blipFill>
                <a:blip r:embed="rId30"/>
                <a:stretch>
                  <a:fillRect l="-1606" t="-4717" b="-660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5" name="Rectangle 114"/>
          <p:cNvSpPr/>
          <p:nvPr/>
        </p:nvSpPr>
        <p:spPr>
          <a:xfrm>
            <a:off x="5811774" y="6092888"/>
            <a:ext cx="2573977" cy="51689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16" name="TextBox 115"/>
          <p:cNvSpPr txBox="1"/>
          <p:nvPr/>
        </p:nvSpPr>
        <p:spPr>
          <a:xfrm>
            <a:off x="8251891" y="3818300"/>
            <a:ext cx="8312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(Rod is light)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8" name="TextBox 117"/>
              <p:cNvSpPr txBox="1"/>
              <p:nvPr/>
            </p:nvSpPr>
            <p:spPr>
              <a:xfrm>
                <a:off x="4877328" y="4545477"/>
                <a:ext cx="68370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/>
                        </a:rPr>
                        <m:t>𝑃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18" name="TextBox 1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7328" y="4545477"/>
                <a:ext cx="683708" cy="369332"/>
              </a:xfrm>
              <a:prstGeom prst="rect">
                <a:avLst/>
              </a:prstGeom>
              <a:blipFill rotWithShape="1">
                <a:blip r:embed="rId3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TextBox 118"/>
              <p:cNvSpPr txBox="1"/>
              <p:nvPr/>
            </p:nvSpPr>
            <p:spPr>
              <a:xfrm>
                <a:off x="1885868" y="6100816"/>
                <a:ext cx="68370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/>
                        </a:rPr>
                        <m:t>𝑃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19" name="TextBox 1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5868" y="6100816"/>
                <a:ext cx="683708" cy="369332"/>
              </a:xfrm>
              <a:prstGeom prst="rect">
                <a:avLst/>
              </a:prstGeom>
              <a:blipFill rotWithShape="1">
                <a:blip r:embed="rId3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1" name="Straight Connector 120"/>
          <p:cNvCxnSpPr/>
          <p:nvPr/>
        </p:nvCxnSpPr>
        <p:spPr>
          <a:xfrm flipH="1">
            <a:off x="3347864" y="5034631"/>
            <a:ext cx="2122134" cy="0"/>
          </a:xfrm>
          <a:prstGeom prst="line">
            <a:avLst/>
          </a:prstGeom>
          <a:ln w="762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Connector 123"/>
          <p:cNvCxnSpPr/>
          <p:nvPr/>
        </p:nvCxnSpPr>
        <p:spPr>
          <a:xfrm flipH="1">
            <a:off x="5469999" y="5034631"/>
            <a:ext cx="1" cy="700361"/>
          </a:xfrm>
          <a:prstGeom prst="line">
            <a:avLst/>
          </a:prstGeom>
          <a:ln w="762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Connector 128"/>
          <p:cNvCxnSpPr/>
          <p:nvPr/>
        </p:nvCxnSpPr>
        <p:spPr>
          <a:xfrm flipV="1">
            <a:off x="5470000" y="5734992"/>
            <a:ext cx="3653904" cy="6350"/>
          </a:xfrm>
          <a:prstGeom prst="line">
            <a:avLst/>
          </a:prstGeom>
          <a:ln w="762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Connector 131"/>
          <p:cNvCxnSpPr/>
          <p:nvPr/>
        </p:nvCxnSpPr>
        <p:spPr>
          <a:xfrm flipV="1">
            <a:off x="3347864" y="3476625"/>
            <a:ext cx="5805661" cy="1778"/>
          </a:xfrm>
          <a:prstGeom prst="line">
            <a:avLst/>
          </a:prstGeom>
          <a:ln w="762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0" name="TextBox 99"/>
              <p:cNvSpPr txBox="1"/>
              <p:nvPr/>
            </p:nvSpPr>
            <p:spPr>
              <a:xfrm>
                <a:off x="3913024" y="1339027"/>
                <a:ext cx="68370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/>
                        </a:rPr>
                        <m:t>5</m:t>
                      </m:r>
                      <m:r>
                        <a:rPr lang="en-GB" b="0" i="1" smtClean="0">
                          <a:latin typeface="Cambria Math"/>
                        </a:rPr>
                        <m:t>𝑁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00" name="TextBox 9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3024" y="1339027"/>
                <a:ext cx="683708" cy="369332"/>
              </a:xfrm>
              <a:prstGeom prst="rect">
                <a:avLst/>
              </a:prstGeom>
              <a:blipFill rotWithShape="1">
                <a:blip r:embed="rId3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900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5"/>
                  </p:tgtEl>
                </p:cond>
              </p:nextCondLst>
            </p:seq>
          </p:childTnLst>
        </p:cTn>
      </p:par>
    </p:tnLst>
    <p:bldLst>
      <p:bldP spid="14" grpId="0" animBg="1"/>
      <p:bldP spid="66" grpId="0" animBg="1"/>
      <p:bldP spid="92" grpId="0" animBg="1"/>
      <p:bldP spid="11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22482</TotalTime>
  <Words>1916</Words>
  <Application>Microsoft Office PowerPoint</Application>
  <PresentationFormat>On-screen Show (4:3)</PresentationFormat>
  <Paragraphs>414</Paragraphs>
  <Slides>25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Arial</vt:lpstr>
      <vt:lpstr>Calibri</vt:lpstr>
      <vt:lpstr>Cambria Math</vt:lpstr>
      <vt:lpstr>Wingdings</vt:lpstr>
      <vt:lpstr>Office Theme</vt:lpstr>
      <vt:lpstr>MechYr2 Chapter 4 :: Moments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RM plc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Frost J</dc:creator>
  <cp:lastModifiedBy>Richard Lawton</cp:lastModifiedBy>
  <cp:revision>829</cp:revision>
  <dcterms:created xsi:type="dcterms:W3CDTF">2013-02-28T07:36:55Z</dcterms:created>
  <dcterms:modified xsi:type="dcterms:W3CDTF">2019-08-31T17:04:35Z</dcterms:modified>
</cp:coreProperties>
</file>