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626" r:id="rId2"/>
    <p:sldId id="594" r:id="rId3"/>
    <p:sldId id="627" r:id="rId4"/>
    <p:sldId id="592" r:id="rId5"/>
    <p:sldId id="593" r:id="rId6"/>
    <p:sldId id="5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660" autoAdjust="0"/>
    <p:restoredTop sz="88534" autoAdjust="0"/>
  </p:normalViewPr>
  <p:slideViewPr>
    <p:cSldViewPr>
      <p:cViewPr varScale="1">
        <p:scale>
          <a:sx n="70" d="100"/>
          <a:sy n="70" d="100"/>
        </p:scale>
        <p:origin x="704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7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0.png"/><Relationship Id="rId5" Type="http://schemas.openxmlformats.org/officeDocument/2006/relationships/image" Target="../media/image80.png"/><Relationship Id="rId4" Type="http://schemas.openxmlformats.org/officeDocument/2006/relationships/image" Target="../media/image7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1052736"/>
            <a:ext cx="9142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Sequences and Series</a:t>
            </a:r>
          </a:p>
          <a:p>
            <a:pPr algn="ctr"/>
            <a:r>
              <a:rPr lang="en-GB" sz="7200" dirty="0"/>
              <a:t>- Sum of</a:t>
            </a:r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3</a:t>
            </a:r>
          </a:p>
          <a:p>
            <a:pPr algn="ctr"/>
            <a:r>
              <a:rPr lang="en-GB" sz="7200" dirty="0"/>
              <a:t>(</a:t>
            </a:r>
            <a:r>
              <a:rPr lang="en-GB" sz="7200"/>
              <a:t>Part 4 of 7)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838068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Geometric Series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56248" y="1988840"/>
                <a:ext cx="5544616" cy="1699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5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5400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GB" sz="5400" b="1" i="1" smtClean="0">
                              <a:latin typeface="Cambria Math"/>
                            </a:rPr>
                            <m:t>𝒏</m:t>
                          </m:r>
                        </m:sub>
                      </m:sSub>
                      <m:r>
                        <a:rPr lang="en-GB" sz="54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5400" b="1" i="1" smtClean="0">
                              <a:latin typeface="Cambria Math"/>
                            </a:rPr>
                            <m:t>𝒂</m:t>
                          </m:r>
                          <m:d>
                            <m:dPr>
                              <m:ctrlPr>
                                <a:rPr lang="en-GB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5400" b="1" i="1" smtClean="0"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GB" sz="5400" b="1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sz="5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5400" b="1" i="1" smtClean="0"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  <m:sup>
                                  <m:r>
                                    <a:rPr lang="en-GB" sz="5400" b="1" i="1" smtClean="0">
                                      <a:latin typeface="Cambria Math"/>
                                    </a:rPr>
                                    <m:t>𝒏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GB" sz="54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GB" sz="54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5400" b="1" i="1" smtClean="0">
                              <a:latin typeface="Cambria Math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n-GB" sz="54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6248" y="1988840"/>
                <a:ext cx="5544616" cy="16996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AED3B808-B1D0-4031-9310-42FC8D40F67C}"/>
              </a:ext>
            </a:extLst>
          </p:cNvPr>
          <p:cNvSpPr txBox="1"/>
          <p:nvPr/>
        </p:nvSpPr>
        <p:spPr>
          <a:xfrm>
            <a:off x="2339752" y="908720"/>
            <a:ext cx="4248472" cy="707886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Geometric 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547664" y="4149080"/>
                <a:ext cx="6192688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4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en-GB" sz="4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𝑠𝑡</m:t>
                      </m:r>
                      <m:r>
                        <a:rPr lang="en-GB" sz="4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𝑡𝑒𝑟𝑚</m:t>
                      </m:r>
                    </m:oMath>
                  </m:oMathPara>
                </a14:m>
                <a:endParaRPr lang="en-GB" sz="4800" b="0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𝑐𝑜𝑚𝑚𝑜𝑛</m:t>
                      </m:r>
                      <m:r>
                        <a:rPr lang="en-GB" sz="4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𝑟𝑎𝑡𝑖𝑜</m:t>
                      </m:r>
                    </m:oMath>
                  </m:oMathPara>
                </a14:m>
                <a:endParaRPr lang="en-GB" sz="4800" dirty="0">
                  <a:solidFill>
                    <a:prstClr val="black"/>
                  </a:solidFill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𝑛𝑢𝑚𝑏𝑒𝑟</m:t>
                      </m:r>
                      <m:r>
                        <a:rPr lang="en-GB" sz="4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4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𝑡𝑒𝑟𝑚𝑠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4149080"/>
                <a:ext cx="6192688" cy="23083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623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Geometric Series – Example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635896" y="2780928"/>
                <a:ext cx="3960440" cy="1282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000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GB" sz="4000" b="1" i="1" smtClean="0">
                              <a:latin typeface="Cambria Math"/>
                            </a:rPr>
                            <m:t>𝒏</m:t>
                          </m:r>
                        </m:sub>
                      </m:sSub>
                      <m:r>
                        <a:rPr lang="en-GB" sz="4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1" i="1" smtClean="0">
                              <a:latin typeface="Cambria Math"/>
                            </a:rPr>
                            <m:t>𝒂</m:t>
                          </m:r>
                          <m:d>
                            <m:dPr>
                              <m:ctrlPr>
                                <a:rPr lang="en-GB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 smtClean="0"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GB" sz="4000" b="1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000" b="1" i="1" smtClean="0"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  <m:sup>
                                  <m:r>
                                    <a:rPr lang="en-GB" sz="4000" b="1" i="1" smtClean="0">
                                      <a:latin typeface="Cambria Math"/>
                                    </a:rPr>
                                    <m:t>𝒏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GB" sz="40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GB" sz="40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4000" b="1" i="1" smtClean="0">
                              <a:latin typeface="Cambria Math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780928"/>
                <a:ext cx="3960440" cy="12829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27198" y="921450"/>
                <a:ext cx="750907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Find the sum of the first 10 terms.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>
                          <a:latin typeface="Cambria Math"/>
                        </a:rPr>
                        <m:t>3, 6, 12, 24, 48, …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198" y="921450"/>
                <a:ext cx="7509075" cy="1323439"/>
              </a:xfrm>
              <a:prstGeom prst="rect">
                <a:avLst/>
              </a:prstGeom>
              <a:blipFill>
                <a:blip r:embed="rId3"/>
                <a:stretch>
                  <a:fillRect l="-649" t="-8295" r="-6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419872" y="4725144"/>
                <a:ext cx="5408805" cy="1232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GB" sz="36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GB" sz="3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/>
                            </a:rPr>
                            <m:t>3</m:t>
                          </m:r>
                          <m:d>
                            <m:d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latin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6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3600" b="0" i="1" smtClean="0">
                                      <a:latin typeface="Cambria Math"/>
                                    </a:rPr>
                                    <m:t>10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GB" sz="3600" b="0" i="1" smtClean="0">
                              <a:latin typeface="Cambria Math"/>
                            </a:rPr>
                            <m:t>1−2</m:t>
                          </m:r>
                        </m:den>
                      </m:f>
                      <m:r>
                        <a:rPr lang="en-GB" sz="3600" b="0" i="1" smtClean="0">
                          <a:latin typeface="Cambria Math"/>
                        </a:rPr>
                        <m:t>=</m:t>
                      </m:r>
                      <m:r>
                        <a:rPr lang="en-GB" sz="3600" b="1" i="1" smtClean="0">
                          <a:latin typeface="Cambria Math"/>
                        </a:rPr>
                        <m:t>𝟑𝟎𝟔𝟗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4725144"/>
                <a:ext cx="5408805" cy="12320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67544" y="2996952"/>
                <a:ext cx="2448272" cy="19390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=3 </m:t>
                      </m:r>
                    </m:oMath>
                  </m:oMathPara>
                </a14:m>
                <a:endParaRPr lang="en-GB" sz="4000" i="1" dirty="0">
                  <a:solidFill>
                    <a:prstClr val="black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/>
                        </a:rPr>
                        <m:t>𝑟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/>
                        </a:rPr>
                        <m:t>=2 </m:t>
                      </m:r>
                    </m:oMath>
                  </m:oMathPara>
                </a14:m>
                <a:endParaRPr lang="en-GB" sz="4000" i="1" dirty="0">
                  <a:solidFill>
                    <a:prstClr val="black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/>
                        </a:rPr>
                        <m:t>𝑛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/>
                        </a:rPr>
                        <m:t>=10</m:t>
                      </m:r>
                    </m:oMath>
                  </m:oMathPara>
                </a14:m>
                <a:br>
                  <a:rPr lang="en-GB" sz="4000" i="1" dirty="0">
                    <a:solidFill>
                      <a:prstClr val="black"/>
                    </a:solidFill>
                    <a:latin typeface="Cambria Math"/>
                  </a:rPr>
                </a:br>
                <a:endParaRPr lang="en-GB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996952"/>
                <a:ext cx="2448272" cy="19390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803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>
            <a:extLst>
              <a:ext uri="{FF2B5EF4-FFF2-40B4-BE49-F238E27FC236}">
                <a16:creationId xmlns:a16="http://schemas.microsoft.com/office/drawing/2014/main" id="{2AC41AD1-9516-4280-9657-1CE7C594CCA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FBDB4DB-E2E8-41AD-AE66-94E54BEAF68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Geometric Series - Example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4510685-28BC-41F7-817A-D537742FC7B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BEF92C3-62E0-417C-B2B7-B60F542C7BD5}"/>
                  </a:ext>
                </a:extLst>
              </p:cNvPr>
              <p:cNvSpPr txBox="1"/>
              <p:nvPr/>
            </p:nvSpPr>
            <p:spPr>
              <a:xfrm>
                <a:off x="467544" y="741944"/>
                <a:ext cx="8352928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Find the least value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GB" sz="2800" dirty="0"/>
                  <a:t> such that the sum of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</a:rPr>
                      <m:t>1+2+4+8+…</m:t>
                    </m:r>
                  </m:oMath>
                </a14:m>
                <a:r>
                  <a:rPr lang="en-GB" sz="2800" dirty="0"/>
                  <a:t> to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GB" sz="2800" dirty="0"/>
                  <a:t> terms would exceed 2 000 000.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BEF92C3-62E0-417C-B2B7-B60F542C7B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741944"/>
                <a:ext cx="8352928" cy="954107"/>
              </a:xfrm>
              <a:prstGeom prst="rect">
                <a:avLst/>
              </a:prstGeom>
              <a:blipFill>
                <a:blip r:embed="rId2"/>
                <a:stretch>
                  <a:fillRect b="-888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EBEEABC-C173-4539-B9CB-A998F7B1F876}"/>
                  </a:ext>
                </a:extLst>
              </p:cNvPr>
              <p:cNvSpPr txBox="1"/>
              <p:nvPr/>
            </p:nvSpPr>
            <p:spPr>
              <a:xfrm>
                <a:off x="2627212" y="1820596"/>
                <a:ext cx="3888432" cy="50191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1−2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&gt;2 000 000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−1&gt;2 000 000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&gt;2 000 001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&gt;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2000001</m:t>
                          </m:r>
                        </m:e>
                      </m:func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&gt;20.9</m:t>
                      </m:r>
                    </m:oMath>
                  </m:oMathPara>
                </a14:m>
                <a:endParaRPr lang="en-GB" sz="2800" dirty="0"/>
              </a:p>
              <a:p>
                <a:endParaRPr lang="en-GB" sz="1400" dirty="0"/>
              </a:p>
              <a:p>
                <a:pPr algn="ctr"/>
                <a:r>
                  <a:rPr lang="en-GB" sz="2800" b="1" dirty="0"/>
                  <a:t>So 21 terms needed.</a:t>
                </a:r>
                <a:endParaRPr lang="en-GB" sz="2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EBEEABC-C173-4539-B9CB-A998F7B1F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212" y="1820596"/>
                <a:ext cx="3888432" cy="5019131"/>
              </a:xfrm>
              <a:prstGeom prst="rect">
                <a:avLst/>
              </a:prstGeom>
              <a:blipFill>
                <a:blip r:embed="rId3"/>
                <a:stretch>
                  <a:fillRect b="-25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003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Geometric Series - Proof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728290" y="763878"/>
                <a:ext cx="4032448" cy="1282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0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GB" sz="40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GB" sz="4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latin typeface="Cambria Math"/>
                            </a:rPr>
                            <m:t>𝑎</m:t>
                          </m:r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latin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GB" sz="4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0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40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GB" sz="4000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en-GB" sz="4000" b="0" i="1" smtClean="0">
                              <a:latin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8290" y="763878"/>
                <a:ext cx="4032448" cy="12829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043608" y="1053234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/>
              <a:t>Prove: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6A7D53D-AC72-4D0E-9473-DA11495DC943}"/>
                  </a:ext>
                </a:extLst>
              </p:cNvPr>
              <p:cNvSpPr txBox="1"/>
              <p:nvPr/>
            </p:nvSpPr>
            <p:spPr>
              <a:xfrm>
                <a:off x="683568" y="5887673"/>
                <a:ext cx="2952328" cy="925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6A7D53D-AC72-4D0E-9473-DA11495DC9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887673"/>
                <a:ext cx="2952328" cy="9257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827012" y="2290503"/>
                <a:ext cx="7488832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=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𝑎𝑟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32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32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+…+</m:t>
                      </m:r>
                      <m:r>
                        <a:rPr lang="en-GB" sz="32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3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3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3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32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32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32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012" y="2290503"/>
                <a:ext cx="7488832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874189" y="3051398"/>
                <a:ext cx="7298211" cy="9764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en-GB" sz="2800" dirty="0">
                    <a:solidFill>
                      <a:prstClr val="black"/>
                    </a:solidFill>
                  </a:rPr>
                  <a:t>Multiplying by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:</a:t>
                </a:r>
                <a:br>
                  <a:rPr lang="en-GB" sz="2800" dirty="0">
                    <a:solidFill>
                      <a:prstClr val="black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sSub>
                        <m:sSub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GB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𝑎𝑟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+ </m:t>
                      </m:r>
                      <m:r>
                        <a:rPr lang="en-GB" sz="28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28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28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2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2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189" y="3051398"/>
                <a:ext cx="7298211" cy="976486"/>
              </a:xfrm>
              <a:prstGeom prst="rect">
                <a:avLst/>
              </a:prstGeom>
              <a:blipFill>
                <a:blip r:embed="rId5"/>
                <a:stretch>
                  <a:fillRect l="-1669" t="-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884580" y="4115943"/>
                <a:ext cx="457656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Subtracting: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sSub>
                        <m:sSub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580" y="4115943"/>
                <a:ext cx="4576560" cy="954107"/>
              </a:xfrm>
              <a:prstGeom prst="rect">
                <a:avLst/>
              </a:prstGeom>
              <a:blipFill>
                <a:blip r:embed="rId6"/>
                <a:stretch>
                  <a:fillRect l="-2663" t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884580" y="5235166"/>
                <a:ext cx="3687420" cy="5232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d>
                        <m:d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br>
                  <a:rPr lang="en-GB" sz="28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:endParaRPr lang="en-GB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580" y="5235166"/>
                <a:ext cx="3687420" cy="52328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058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72-73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D6A4A9F-70D1-4206-9786-26278F7AFDD9}"/>
              </a:ext>
            </a:extLst>
          </p:cNvPr>
          <p:cNvSpPr txBox="1"/>
          <p:nvPr/>
        </p:nvSpPr>
        <p:spPr>
          <a:xfrm>
            <a:off x="0" y="345829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8778EA-AFC2-4BE1-9601-47BF7E42BB79}"/>
                  </a:ext>
                </a:extLst>
              </p:cNvPr>
              <p:cNvSpPr txBox="1"/>
              <p:nvPr/>
            </p:nvSpPr>
            <p:spPr>
              <a:xfrm>
                <a:off x="511933" y="3814143"/>
                <a:ext cx="3779687" cy="3247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[MAT 2010 1B]</a:t>
                </a:r>
              </a:p>
              <a:p>
                <a:r>
                  <a:rPr lang="en-GB" dirty="0"/>
                  <a:t>The sum of the first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terms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1, 1, 2,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4,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,8,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,16,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,…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is</a:t>
                </a:r>
              </a:p>
              <a:p>
                <a:endParaRPr lang="en-GB" dirty="0"/>
              </a:p>
              <a:p>
                <a:pPr marL="342900" indent="-342900">
                  <a:buAutoNum type="alphaUcParenR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+1−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dirty="0"/>
              </a:p>
              <a:p>
                <a:pPr marL="342900" indent="-342900">
                  <a:buAutoNum type="alphaU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dirty="0"/>
              </a:p>
              <a:p>
                <a:pPr marL="342900" indent="-342900">
                  <a:buAutoNum type="alphaU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3−2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dirty="0"/>
              </a:p>
              <a:p>
                <a:pPr marL="342900" indent="-342900">
                  <a:buAutoNum type="alphaU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8778EA-AFC2-4BE1-9601-47BF7E42BB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933" y="3814143"/>
                <a:ext cx="3779687" cy="3247940"/>
              </a:xfrm>
              <a:prstGeom prst="rect">
                <a:avLst/>
              </a:prstGeom>
              <a:blipFill>
                <a:blip r:embed="rId2"/>
                <a:stretch>
                  <a:fillRect l="-1003" t="-7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2BA6958-663E-4990-8D0A-394DCE4FF7C6}"/>
                  </a:ext>
                </a:extLst>
              </p:cNvPr>
              <p:cNvSpPr txBox="1"/>
              <p:nvPr/>
            </p:nvSpPr>
            <p:spPr>
              <a:xfrm>
                <a:off x="4480497" y="3600707"/>
                <a:ext cx="4249044" cy="3066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b="1" dirty="0"/>
                  <a:t>There are interleaved sequences. If we want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1600" b="1" dirty="0"/>
                  <a:t> terms, we want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1600" b="1" dirty="0"/>
                  <a:t> terms of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, …</m:t>
                    </m:r>
                  </m:oMath>
                </a14:m>
                <a:r>
                  <a:rPr lang="en-GB" sz="1600" b="1" dirty="0"/>
                  <a:t> and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1600" b="1" dirty="0"/>
                  <a:t> terms of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,…</m:t>
                    </m:r>
                  </m:oMath>
                </a14:m>
                <a:endParaRPr lang="en-GB" sz="1600" b="1" dirty="0"/>
              </a:p>
              <a:p>
                <a:r>
                  <a:rPr lang="en-GB" sz="1600" b="1" dirty="0"/>
                  <a:t>For first sequence: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d>
                            <m:d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  <m:sup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600" b="1" dirty="0"/>
              </a:p>
              <a:p>
                <a:r>
                  <a:rPr lang="en-GB" sz="1600" b="1" dirty="0"/>
                  <a:t>For second sequence: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d>
                            <m:d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16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GB" sz="1600" b="1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1600" b="1" i="1" smtClean="0">
                                              <a:latin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</m:num>
                                        <m:den>
                                          <m:r>
                                            <a:rPr lang="en-GB" sz="1600" b="1" i="1" smtClean="0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den>
                      </m:f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num>
                        <m:den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en-GB" b="1" dirty="0"/>
              </a:p>
              <a:p>
                <a:r>
                  <a:rPr lang="en-GB" sz="1600" b="1" dirty="0"/>
                  <a:t>Therefore the sum of both is (A).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2BA6958-663E-4990-8D0A-394DCE4FF7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497" y="3600707"/>
                <a:ext cx="4249044" cy="3066673"/>
              </a:xfrm>
              <a:prstGeom prst="rect">
                <a:avLst/>
              </a:prstGeom>
              <a:blipFill>
                <a:blip r:embed="rId3"/>
                <a:stretch>
                  <a:fillRect l="-597" t="-413" b="-8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A609F2C1-9F27-4AD1-BECF-41187CD8BD72}"/>
              </a:ext>
            </a:extLst>
          </p:cNvPr>
          <p:cNvSpPr/>
          <p:nvPr/>
        </p:nvSpPr>
        <p:spPr>
          <a:xfrm>
            <a:off x="4291620" y="3702253"/>
            <a:ext cx="4571950" cy="313517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5E8ABE-6F4F-0846-BEAB-9E465DBEA955}"/>
              </a:ext>
            </a:extLst>
          </p:cNvPr>
          <p:cNvSpPr txBox="1"/>
          <p:nvPr/>
        </p:nvSpPr>
        <p:spPr>
          <a:xfrm>
            <a:off x="1312144" y="1582380"/>
            <a:ext cx="72923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Q1-4</a:t>
            </a:r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Q5-6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Q7-9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 10 -11 &amp; Ext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849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24566</TotalTime>
  <Words>293</Words>
  <Application>Microsoft Macintosh PowerPoint</Application>
  <PresentationFormat>On-screen Show (4:3)</PresentationFormat>
  <Paragraphs>64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932</cp:revision>
  <dcterms:created xsi:type="dcterms:W3CDTF">2013-02-28T07:36:55Z</dcterms:created>
  <dcterms:modified xsi:type="dcterms:W3CDTF">2019-07-06T12:10:18Z</dcterms:modified>
</cp:coreProperties>
</file>