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69" r:id="rId2"/>
    <p:sldId id="666" r:id="rId3"/>
    <p:sldId id="668" r:id="rId4"/>
    <p:sldId id="661" r:id="rId5"/>
    <p:sldId id="665" r:id="rId6"/>
    <p:sldId id="6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464" autoAdjust="0"/>
    <p:restoredTop sz="88534" autoAdjust="0"/>
  </p:normalViewPr>
  <p:slideViewPr>
    <p:cSldViewPr>
      <p:cViewPr varScale="1">
        <p:scale>
          <a:sx n="70" d="100"/>
          <a:sy n="70" d="100"/>
        </p:scale>
        <p:origin x="712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5496" y="980728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600" b="1" dirty="0"/>
              <a:t>Radians </a:t>
            </a:r>
          </a:p>
          <a:p>
            <a:pPr algn="ctr"/>
            <a:r>
              <a:rPr lang="en-GB" sz="9600" b="1" dirty="0"/>
              <a:t>- </a:t>
            </a:r>
            <a:r>
              <a:rPr lang="en-GB" sz="6600" dirty="0"/>
              <a:t>Trigonometric Equations</a:t>
            </a:r>
          </a:p>
          <a:p>
            <a:pPr algn="ctr"/>
            <a:r>
              <a:rPr lang="en-GB" sz="8000" dirty="0"/>
              <a:t>Chapter 5</a:t>
            </a:r>
          </a:p>
          <a:p>
            <a:pPr algn="ctr"/>
            <a:r>
              <a:rPr lang="en-GB" sz="8000" dirty="0"/>
              <a:t>(Part 4 of 5)</a:t>
            </a:r>
          </a:p>
        </p:txBody>
      </p:sp>
    </p:spTree>
    <p:extLst>
      <p:ext uri="{BB962C8B-B14F-4D97-AF65-F5344CB8AC3E}">
        <p14:creationId xmlns:p14="http://schemas.microsoft.com/office/powerpoint/2010/main" val="4244722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210879-A805-4CC7-A8FC-C19554407A4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13925D1-B2A7-477C-A9F2-FE203FD4FBD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Radians - 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87B9E6-B72F-4F6E-BEE6-49C97431C0A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0A1541F-8117-4270-A34D-911686030CC1}"/>
                  </a:ext>
                </a:extLst>
              </p:cNvPr>
              <p:cNvSpPr txBox="1"/>
              <p:nvPr/>
            </p:nvSpPr>
            <p:spPr>
              <a:xfrm>
                <a:off x="-36512" y="1052736"/>
                <a:ext cx="9180512" cy="5016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Solving trigonometric equations is </a:t>
                </a:r>
              </a:p>
              <a:p>
                <a:pPr algn="ctr"/>
                <a:r>
                  <a:rPr lang="en-GB" sz="4000" dirty="0"/>
                  <a:t>the same as you did in Year 1, except:</a:t>
                </a:r>
              </a:p>
              <a:p>
                <a:pPr algn="ctr"/>
                <a:endParaRPr lang="en-GB" sz="4000" dirty="0"/>
              </a:p>
              <a:p>
                <a:pPr marL="342900" indent="-342900" algn="ctr">
                  <a:buAutoNum type="alphaLcParenBoth"/>
                </a:pPr>
                <a:r>
                  <a:rPr lang="en-GB" sz="4000" dirty="0"/>
                  <a:t> Your calculator needs to be in </a:t>
                </a:r>
              </a:p>
              <a:p>
                <a:pPr algn="ctr"/>
                <a:r>
                  <a:rPr lang="en-GB" sz="4000" dirty="0"/>
                  <a:t>radians mode.</a:t>
                </a:r>
              </a:p>
              <a:p>
                <a:pPr marL="342900" indent="-342900" algn="ctr">
                  <a:buAutoNum type="alphaLcParenBoth"/>
                </a:pPr>
                <a:endParaRPr lang="en-GB" sz="4000" dirty="0"/>
              </a:p>
              <a:p>
                <a:pPr marL="342900" indent="-342900" algn="ctr">
                  <a:buFontTx/>
                  <a:buAutoNum type="alphaLcParenBoth"/>
                </a:pPr>
                <a:r>
                  <a:rPr lang="en-GB" sz="4000" dirty="0"/>
                  <a:t> Use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𝑠𝑡𝑒𝑎𝑑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180°</m:t>
                    </m:r>
                  </m:oMath>
                </a14:m>
                <a:r>
                  <a:rPr lang="en-GB" sz="4000" dirty="0"/>
                  <a:t>, </a:t>
                </a:r>
                <a14:m>
                  <m:oMath xmlns:m="http://schemas.openxmlformats.org/officeDocument/2006/math"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𝑠𝑡𝑒𝑎𝑑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 360°</m:t>
                    </m:r>
                    <m:r>
                      <a:rPr lang="en-GB" sz="4000" b="0" i="0" smtClean="0">
                        <a:latin typeface="Cambria Math" panose="02040503050406030204" pitchFamily="18" charset="0"/>
                      </a:rPr>
                      <m:t>...</m:t>
                    </m:r>
                    <m:r>
                      <m:rPr>
                        <m:sty m:val="p"/>
                      </m:rPr>
                      <a:rPr lang="en-GB" sz="4000" b="0" i="0" smtClean="0">
                        <a:latin typeface="Cambria Math" panose="02040503050406030204" pitchFamily="18" charset="0"/>
                      </a:rPr>
                      <m:t>etc</m:t>
                    </m:r>
                  </m:oMath>
                </a14:m>
                <a:endParaRPr lang="en-GB" sz="4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0A1541F-8117-4270-A34D-911686030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512" y="1052736"/>
                <a:ext cx="9180512" cy="5016758"/>
              </a:xfrm>
              <a:prstGeom prst="rect">
                <a:avLst/>
              </a:prstGeom>
              <a:blipFill>
                <a:blip r:embed="rId2"/>
                <a:stretch>
                  <a:fillRect t="-21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26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210879-A805-4CC7-A8FC-C19554407A4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13925D1-B2A7-477C-A9F2-FE203FD4FBD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Radians - 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87B9E6-B72F-4F6E-BEE6-49C97431C0A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011878" y="692696"/>
                <a:ext cx="5656466" cy="2123658"/>
              </a:xfrm>
              <a:prstGeom prst="rect">
                <a:avLst/>
              </a:prstGeom>
              <a:noFill/>
              <a:ln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solidFill>
                      <a:srgbClr val="0000FF"/>
                    </a:solidFill>
                  </a:rPr>
                  <a:t>sin </a:t>
                </a:r>
                <a:r>
                  <a:rPr lang="en-GB" sz="3600" b="1" i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pPr algn="ctr"/>
                <a:r>
                  <a:rPr lang="en-GB" sz="3200" dirty="0"/>
                  <a:t>1</a:t>
                </a:r>
                <a:r>
                  <a:rPr lang="en-GB" sz="3200" baseline="30000" dirty="0"/>
                  <a:t>st</a:t>
                </a:r>
                <a:r>
                  <a:rPr lang="en-GB" sz="3200" dirty="0"/>
                  <a:t> solution = sin</a:t>
                </a:r>
                <a:r>
                  <a:rPr lang="en-GB" sz="3200" baseline="30000" dirty="0"/>
                  <a:t>-1 </a:t>
                </a:r>
              </a:p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2</a:t>
                </a:r>
                <a:r>
                  <a:rPr lang="en-GB" sz="3200" baseline="30000" dirty="0">
                    <a:solidFill>
                      <a:prstClr val="black"/>
                    </a:solidFill>
                  </a:rPr>
                  <a:t>st</a:t>
                </a:r>
                <a:r>
                  <a:rPr lang="en-GB" sz="3200" dirty="0">
                    <a:solidFill>
                      <a:prstClr val="black"/>
                    </a:solidFill>
                  </a:rPr>
                  <a:t> solution =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- (1</a:t>
                </a:r>
                <a:r>
                  <a:rPr lang="en-GB" sz="3200" baseline="30000" dirty="0">
                    <a:solidFill>
                      <a:prstClr val="black"/>
                    </a:solidFill>
                  </a:rPr>
                  <a:t>st</a:t>
                </a:r>
                <a:r>
                  <a:rPr lang="en-GB" sz="3200" dirty="0">
                    <a:solidFill>
                      <a:prstClr val="black"/>
                    </a:solidFill>
                  </a:rPr>
                  <a:t> solution)</a:t>
                </a:r>
              </a:p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All other solutions </a:t>
                </a:r>
                <a:r>
                  <a:rPr lang="en-GB" sz="3200" u="sng" dirty="0">
                    <a:solidFill>
                      <a:prstClr val="black"/>
                    </a:solidFill>
                  </a:rPr>
                  <a:t>+</a:t>
                </a:r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878" y="692696"/>
                <a:ext cx="5656466" cy="2123658"/>
              </a:xfrm>
              <a:prstGeom prst="rect">
                <a:avLst/>
              </a:prstGeom>
              <a:blipFill>
                <a:blip r:embed="rId2"/>
                <a:stretch>
                  <a:fillRect t="-4857" b="-8571"/>
                </a:stretch>
              </a:blipFill>
              <a:ln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15716" y="2909923"/>
                <a:ext cx="5652628" cy="212365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solidFill>
                      <a:srgbClr val="FF0000"/>
                    </a:solidFill>
                  </a:rPr>
                  <a:t>cos </a:t>
                </a:r>
                <a:r>
                  <a:rPr lang="en-GB" sz="36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pPr algn="ctr"/>
                <a:r>
                  <a:rPr lang="en-GB" sz="3200" dirty="0"/>
                  <a:t>1</a:t>
                </a:r>
                <a:r>
                  <a:rPr lang="en-GB" sz="3200" baseline="30000" dirty="0"/>
                  <a:t>st</a:t>
                </a:r>
                <a:r>
                  <a:rPr lang="en-GB" sz="3200" dirty="0"/>
                  <a:t> solution = cos</a:t>
                </a:r>
                <a:r>
                  <a:rPr lang="en-GB" sz="3200" baseline="30000" dirty="0"/>
                  <a:t>-1 </a:t>
                </a:r>
              </a:p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2</a:t>
                </a:r>
                <a:r>
                  <a:rPr lang="en-GB" sz="3200" baseline="30000" dirty="0">
                    <a:solidFill>
                      <a:prstClr val="black"/>
                    </a:solidFill>
                  </a:rPr>
                  <a:t>st</a:t>
                </a:r>
                <a:r>
                  <a:rPr lang="en-GB" sz="3200" dirty="0">
                    <a:solidFill>
                      <a:prstClr val="black"/>
                    </a:solidFill>
                  </a:rPr>
                  <a:t> solution = 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200" dirty="0">
                    <a:solidFill>
                      <a:prstClr val="black"/>
                    </a:solidFill>
                  </a:rPr>
                  <a:t> - (1</a:t>
                </a:r>
                <a:r>
                  <a:rPr lang="en-GB" sz="3200" baseline="30000" dirty="0">
                    <a:solidFill>
                      <a:prstClr val="black"/>
                    </a:solidFill>
                  </a:rPr>
                  <a:t>st</a:t>
                </a:r>
                <a:r>
                  <a:rPr lang="en-GB" sz="3200" dirty="0">
                    <a:solidFill>
                      <a:prstClr val="black"/>
                    </a:solidFill>
                  </a:rPr>
                  <a:t> solution)</a:t>
                </a:r>
              </a:p>
              <a:p>
                <a:pPr algn="ctr"/>
                <a:r>
                  <a:rPr lang="en-GB" sz="3200" dirty="0">
                    <a:solidFill>
                      <a:prstClr val="black"/>
                    </a:solidFill>
                  </a:rPr>
                  <a:t>All other solutions </a:t>
                </a:r>
                <a:r>
                  <a:rPr lang="en-GB" sz="3200" u="sng" dirty="0">
                    <a:solidFill>
                      <a:prstClr val="black"/>
                    </a:solidFill>
                  </a:rPr>
                  <a:t>+</a:t>
                </a:r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716" y="2909923"/>
                <a:ext cx="5652628" cy="2123658"/>
              </a:xfrm>
              <a:prstGeom prst="rect">
                <a:avLst/>
              </a:prstGeom>
              <a:blipFill>
                <a:blip r:embed="rId3"/>
                <a:stretch>
                  <a:fillRect t="-4558" b="-826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011878" y="5127150"/>
                <a:ext cx="5656465" cy="1631216"/>
              </a:xfrm>
              <a:prstGeom prst="rect">
                <a:avLst/>
              </a:prstGeom>
              <a:noFill/>
              <a:ln>
                <a:solidFill>
                  <a:srgbClr val="00B05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b="1" dirty="0">
                    <a:solidFill>
                      <a:srgbClr val="00B050"/>
                    </a:solidFill>
                  </a:rPr>
                  <a:t>tan </a:t>
                </a:r>
                <a:r>
                  <a:rPr lang="en-GB" sz="36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  <a:p>
                <a:pPr algn="ctr"/>
                <a:r>
                  <a:rPr lang="en-GB" sz="3200" dirty="0"/>
                  <a:t>1</a:t>
                </a:r>
                <a:r>
                  <a:rPr lang="en-GB" sz="3200" baseline="30000" dirty="0"/>
                  <a:t>st</a:t>
                </a:r>
                <a:r>
                  <a:rPr lang="en-GB" sz="3200" dirty="0"/>
                  <a:t> solution = tan</a:t>
                </a:r>
                <a:r>
                  <a:rPr lang="en-GB" sz="3200" baseline="30000" dirty="0"/>
                  <a:t>-1 </a:t>
                </a:r>
              </a:p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All other solutions </a:t>
                </a:r>
                <a:r>
                  <a:rPr lang="en-GB" sz="3200" u="sng" dirty="0">
                    <a:solidFill>
                      <a:prstClr val="black"/>
                    </a:solidFill>
                  </a:rPr>
                  <a:t>+</a:t>
                </a:r>
                <a:r>
                  <a:rPr lang="en-GB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320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878" y="5127150"/>
                <a:ext cx="5656465" cy="1631216"/>
              </a:xfrm>
              <a:prstGeom prst="rect">
                <a:avLst/>
              </a:prstGeom>
              <a:blipFill>
                <a:blip r:embed="rId4"/>
                <a:stretch>
                  <a:fillRect t="-5926" b="-11111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0370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210879-A805-4CC7-A8FC-C19554407A4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13925D1-B2A7-477C-A9F2-FE203FD4FBD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Radian - 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87B9E6-B72F-4F6E-BEE6-49C97431C0A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F24C5F-BF36-4719-BEC5-55BC6246A043}"/>
                  </a:ext>
                </a:extLst>
              </p:cNvPr>
              <p:cNvSpPr txBox="1"/>
              <p:nvPr/>
            </p:nvSpPr>
            <p:spPr>
              <a:xfrm>
                <a:off x="898326" y="812798"/>
                <a:ext cx="7272808" cy="12086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800" dirty="0"/>
                  <a:t>Solve the equation </a:t>
                </a:r>
                <a:br>
                  <a:rPr lang="en-GB" sz="28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sz="2800" b="1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𝜽</m:t>
                        </m:r>
                      </m:e>
                    </m:func>
                    <m:r>
                      <a:rPr lang="en-GB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num>
                      <m:den>
                        <m:r>
                          <a:rPr lang="en-GB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GB" sz="2800" dirty="0"/>
                  <a:t> in the interval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𝜽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F24C5F-BF36-4719-BEC5-55BC6246A0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326" y="812798"/>
                <a:ext cx="7272808" cy="12086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AFAF6FF-C9A6-409C-A013-C6A55F6FF28B}"/>
                  </a:ext>
                </a:extLst>
              </p:cNvPr>
              <p:cNvSpPr txBox="1"/>
              <p:nvPr/>
            </p:nvSpPr>
            <p:spPr>
              <a:xfrm>
                <a:off x="1294370" y="2348880"/>
                <a:ext cx="6480720" cy="3835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𝜽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GB" sz="3600" b="1" i="1" smtClean="0">
                          <a:latin typeface="Cambria Math" panose="02040503050406030204" pitchFamily="18" charset="0"/>
                        </a:rPr>
                        <m:t>𝝅</m:t>
                      </m:r>
                    </m:oMath>
                  </m:oMathPara>
                </a14:m>
                <a:endParaRPr lang="en-GB" sz="3600" b="1" dirty="0"/>
              </a:p>
              <a:p>
                <a:endParaRPr lang="en-GB" sz="3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36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36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∴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13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,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14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AFAF6FF-C9A6-409C-A013-C6A55F6FF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370" y="2348880"/>
                <a:ext cx="6480720" cy="38357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978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D210879-A805-4CC7-A8FC-C19554407A4A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313925D1-B2A7-477C-A9F2-FE203FD4FBD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Radians - Solving Trigonometric Equations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C87B9E6-B72F-4F6E-BEE6-49C97431C0A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25021418-25F1-47C3-B8F0-C881B253EF42}"/>
              </a:ext>
            </a:extLst>
          </p:cNvPr>
          <p:cNvSpPr/>
          <p:nvPr/>
        </p:nvSpPr>
        <p:spPr>
          <a:xfrm>
            <a:off x="395536" y="764704"/>
            <a:ext cx="8352928" cy="213404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Find all the solutions, in the interval 0 ≤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 2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of the equation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cos</a:t>
            </a:r>
            <a:r>
              <a:rPr lang="en-US" sz="28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 = 5 sin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  <a:tabLst>
                <a:tab pos="270510" algn="l"/>
              </a:tabLst>
            </a:pP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giving each solution in terms of </a:t>
            </a:r>
            <a:r>
              <a:rPr lang="en-US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D74BD9-214B-4BD7-A780-197CC61C9083}"/>
                  </a:ext>
                </a:extLst>
              </p:cNvPr>
              <p:cNvSpPr txBox="1"/>
              <p:nvPr/>
            </p:nvSpPr>
            <p:spPr>
              <a:xfrm>
                <a:off x="5436096" y="3212976"/>
                <a:ext cx="3096344" cy="33448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𝑜𝑟</m:t>
                      </m:r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D74BD9-214B-4BD7-A780-197CC61C9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212976"/>
                <a:ext cx="3096344" cy="33448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7D74BD9-214B-4BD7-A780-197CC61C9083}"/>
                  </a:ext>
                </a:extLst>
              </p:cNvPr>
              <p:cNvSpPr txBox="1"/>
              <p:nvPr/>
            </p:nvSpPr>
            <p:spPr>
              <a:xfrm>
                <a:off x="179512" y="3064327"/>
                <a:ext cx="4888160" cy="37384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2400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e>
                                <m:sup>
                                  <m: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+1=5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2−2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+1=5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+5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−3=0</m:t>
                      </m:r>
                    </m:oMath>
                  </m:oMathPara>
                </a14:m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2400" b="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br>
                  <a:rPr lang="en-GB" sz="2400" b="0" i="1" dirty="0">
                    <a:latin typeface="Cambria Math" panose="02040503050406030204" pitchFamily="18" charset="0"/>
                  </a:rPr>
                </a:br>
                <a:endParaRPr lang="en-GB" sz="2400" b="0" i="1" dirty="0">
                  <a:latin typeface="Cambria Math" panose="02040503050406030204" pitchFamily="18" charset="0"/>
                </a:endParaRPr>
              </a:p>
              <a:p>
                <a:endParaRPr lang="en-GB" sz="2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7D74BD9-214B-4BD7-A780-197CC61C9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064327"/>
                <a:ext cx="4888160" cy="3738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018505" y="3101482"/>
            <a:ext cx="0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642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Exercises 5E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131-132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DAD5FFD-0A0D-48E1-9C55-B456680F1E3E}"/>
              </a:ext>
            </a:extLst>
          </p:cNvPr>
          <p:cNvSpPr txBox="1"/>
          <p:nvPr/>
        </p:nvSpPr>
        <p:spPr>
          <a:xfrm>
            <a:off x="3224508" y="3482328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8AB8B-F7D1-4C25-A110-ECF33C8D8358}"/>
                  </a:ext>
                </a:extLst>
              </p:cNvPr>
              <p:cNvSpPr txBox="1"/>
              <p:nvPr/>
            </p:nvSpPr>
            <p:spPr>
              <a:xfrm>
                <a:off x="3224508" y="3837146"/>
                <a:ext cx="482453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2010 1C] In the range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dirty="0"/>
                  <a:t>, the equation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/>
                  <a:t> has how many solutions?</a:t>
                </a: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EB8AB8B-F7D1-4C25-A110-ECF33C8D8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508" y="3837146"/>
                <a:ext cx="4824536" cy="923330"/>
              </a:xfrm>
              <a:prstGeom prst="rect">
                <a:avLst/>
              </a:prstGeom>
              <a:blipFill>
                <a:blip r:embed="rId2"/>
                <a:stretch>
                  <a:fillRect l="-787" t="-1351" b="-9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A81E93-09E9-4F2D-8F55-790F061D8C73}"/>
                  </a:ext>
                </a:extLst>
              </p:cNvPr>
              <p:cNvSpPr txBox="1"/>
              <p:nvPr/>
            </p:nvSpPr>
            <p:spPr>
              <a:xfrm>
                <a:off x="3195480" y="5110046"/>
                <a:ext cx="504056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d>
                        <m:dPr>
                          <m:ctrlPr>
                            <a:rPr lang="en-GB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𝐬𝐢𝐧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b="1" i="0" smtClean="0">
                                  <a:latin typeface="Cambria Math" panose="02040503050406030204" pitchFamily="18" charset="0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GB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e>
                      </m:d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br>
                  <a:rPr lang="en-GB" b="1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=−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func>
                          <m:funcPr>
                            <m:ctrlPr>
                              <a:rPr lang="en-GB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GB" b="1" i="0" smtClean="0">
                                <a:latin typeface="Cambria Math" panose="02040503050406030204" pitchFamily="18" charset="0"/>
                              </a:rPr>
                              <m:t>𝐜𝐨𝐬</m:t>
                            </m:r>
                          </m:fName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e>
                    </m:func>
                  </m:oMath>
                </a14:m>
                <a:r>
                  <a:rPr lang="en-GB" b="1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b="1" dirty="0"/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b="1" dirty="0"/>
                  <a:t> 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1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𝐭𝐚𝐧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GB" b="1" dirty="0"/>
              </a:p>
              <a:p>
                <a:r>
                  <a:rPr lang="en-GB" b="1" dirty="0"/>
                  <a:t>The tan graph always has 1 solution per each cycle of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lang="en-GB" b="1" dirty="0"/>
                  <a:t> radians, so 4 solutions.</a:t>
                </a: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A81E93-09E9-4F2D-8F55-790F061D8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5480" y="5110046"/>
                <a:ext cx="5040560" cy="1477328"/>
              </a:xfrm>
              <a:prstGeom prst="rect">
                <a:avLst/>
              </a:prstGeom>
              <a:blipFill>
                <a:blip r:embed="rId3"/>
                <a:stretch>
                  <a:fillRect l="-1259"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762BE968-9B02-4E3D-A77E-3F677F10AA68}"/>
              </a:ext>
            </a:extLst>
          </p:cNvPr>
          <p:cNvSpPr/>
          <p:nvPr/>
        </p:nvSpPr>
        <p:spPr>
          <a:xfrm>
            <a:off x="3198864" y="4847288"/>
            <a:ext cx="5942880" cy="195990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6EBAF2F-43FD-F545-9927-FFD33666DB9E}"/>
              </a:ext>
            </a:extLst>
          </p:cNvPr>
          <p:cNvSpPr txBox="1"/>
          <p:nvPr/>
        </p:nvSpPr>
        <p:spPr>
          <a:xfrm>
            <a:off x="264664" y="1712196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Q9-15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230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37808</TotalTime>
  <Words>242</Words>
  <Application>Microsoft Macintosh PowerPoint</Application>
  <PresentationFormat>On-screen Show (4:3)</PresentationFormat>
  <Paragraphs>63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982</cp:revision>
  <dcterms:created xsi:type="dcterms:W3CDTF">2013-02-28T07:36:55Z</dcterms:created>
  <dcterms:modified xsi:type="dcterms:W3CDTF">2019-07-06T16:00:22Z</dcterms:modified>
</cp:coreProperties>
</file>