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81" r:id="rId2"/>
    <p:sldId id="671" r:id="rId3"/>
    <p:sldId id="680" r:id="rId4"/>
    <p:sldId id="672" r:id="rId5"/>
    <p:sldId id="682" r:id="rId6"/>
    <p:sldId id="673" r:id="rId7"/>
    <p:sldId id="6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284" autoAdjust="0"/>
    <p:restoredTop sz="88534" autoAdjust="0"/>
  </p:normalViewPr>
  <p:slideViewPr>
    <p:cSldViewPr>
      <p:cViewPr varScale="1">
        <p:scale>
          <a:sx n="81" d="100"/>
          <a:sy n="81" d="100"/>
        </p:scale>
        <p:origin x="328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3.png"/><Relationship Id="rId7" Type="http://schemas.openxmlformats.org/officeDocument/2006/relationships/slide" Target="slide4.xml"/><Relationship Id="rId12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0.png"/><Relationship Id="rId5" Type="http://schemas.openxmlformats.org/officeDocument/2006/relationships/slide" Target="slide4.xml"/><Relationship Id="rId4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5" Type="http://schemas.openxmlformats.org/officeDocument/2006/relationships/image" Target="../media/image11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08720"/>
            <a:ext cx="914285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/>
              <a:t>Regression Correlation and Hypothesis Testing</a:t>
            </a:r>
          </a:p>
          <a:p>
            <a:pPr algn="ctr"/>
            <a:r>
              <a:rPr lang="en-GB" sz="6600" b="1" dirty="0"/>
              <a:t>- </a:t>
            </a:r>
            <a:r>
              <a:rPr lang="en-GB" sz="6600" dirty="0"/>
              <a:t>Measuring Correlation</a:t>
            </a:r>
          </a:p>
          <a:p>
            <a:pPr algn="ctr"/>
            <a:endParaRPr lang="en-GB" sz="2800" dirty="0"/>
          </a:p>
          <a:p>
            <a:pPr algn="ctr"/>
            <a:r>
              <a:rPr lang="en-GB" sz="6600" dirty="0"/>
              <a:t>Chapter 1 </a:t>
            </a:r>
          </a:p>
          <a:p>
            <a:pPr algn="ctr"/>
            <a:r>
              <a:rPr lang="en-GB" sz="6600" dirty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88382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FF1341-4641-4A31-BE76-FB1736CD15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84BC36-C942-4456-ABFB-590896D66B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Measuring Correlation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0863FF-5274-4500-8008-5F4898A5D2D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60AF454-4046-4204-91CF-1916A2C8D379}"/>
              </a:ext>
            </a:extLst>
          </p:cNvPr>
          <p:cNvSpPr txBox="1"/>
          <p:nvPr/>
        </p:nvSpPr>
        <p:spPr>
          <a:xfrm>
            <a:off x="0" y="1268760"/>
            <a:ext cx="91281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You have used qualitative terms such as </a:t>
            </a:r>
          </a:p>
          <a:p>
            <a:pPr algn="ctr"/>
            <a:r>
              <a:rPr lang="en-GB" sz="3200" dirty="0"/>
              <a:t>“strong positive correlation”, </a:t>
            </a:r>
          </a:p>
          <a:p>
            <a:pPr algn="ctr"/>
            <a:r>
              <a:rPr lang="en-GB" sz="3200" dirty="0"/>
              <a:t>“ weak negative correlation” </a:t>
            </a:r>
          </a:p>
          <a:p>
            <a:pPr algn="ctr"/>
            <a:r>
              <a:rPr lang="en-GB" sz="3200" dirty="0"/>
              <a:t>and “no correlation” </a:t>
            </a:r>
          </a:p>
          <a:p>
            <a:pPr algn="ctr"/>
            <a:r>
              <a:rPr lang="en-GB" sz="3200" dirty="0"/>
              <a:t>to describe the </a:t>
            </a:r>
            <a:r>
              <a:rPr lang="en-GB" sz="3200" b="1" dirty="0"/>
              <a:t>type</a:t>
            </a:r>
            <a:r>
              <a:rPr lang="en-GB" sz="3200" dirty="0"/>
              <a:t> and </a:t>
            </a:r>
            <a:r>
              <a:rPr lang="en-GB" sz="3200" b="1" dirty="0"/>
              <a:t>strength</a:t>
            </a:r>
            <a:r>
              <a:rPr lang="en-GB" sz="3200" dirty="0"/>
              <a:t> of correlation.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F29DD1-7543-4F90-9508-5CC228585720}"/>
              </a:ext>
            </a:extLst>
          </p:cNvPr>
          <p:cNvSpPr txBox="1"/>
          <p:nvPr/>
        </p:nvSpPr>
        <p:spPr>
          <a:xfrm>
            <a:off x="1139" y="4437112"/>
            <a:ext cx="9127027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The </a:t>
            </a:r>
            <a:r>
              <a:rPr lang="en-GB" sz="3200" b="1" dirty="0">
                <a:solidFill>
                  <a:srgbClr val="FF0000"/>
                </a:solidFill>
              </a:rPr>
              <a:t>Product Moment Correlation Coefficient </a:t>
            </a:r>
          </a:p>
          <a:p>
            <a:pPr lvl="0" algn="ctr"/>
            <a:r>
              <a:rPr lang="en-GB" sz="3200" dirty="0">
                <a:solidFill>
                  <a:prstClr val="black"/>
                </a:solidFill>
              </a:rPr>
              <a:t>is one way to quantify this.</a:t>
            </a:r>
          </a:p>
        </p:txBody>
      </p:sp>
    </p:spTree>
    <p:extLst>
      <p:ext uri="{BB962C8B-B14F-4D97-AF65-F5344CB8AC3E}">
        <p14:creationId xmlns:p14="http://schemas.microsoft.com/office/powerpoint/2010/main" val="218134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FF1341-4641-4A31-BE76-FB1736CD15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84BC36-C942-4456-ABFB-590896D66B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Measuring Correlation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0863FF-5274-4500-8008-5F4898A5D2D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6F29DD1-7543-4F90-9508-5CC228585720}"/>
              </a:ext>
            </a:extLst>
          </p:cNvPr>
          <p:cNvSpPr txBox="1"/>
          <p:nvPr/>
        </p:nvSpPr>
        <p:spPr>
          <a:xfrm>
            <a:off x="0" y="692696"/>
            <a:ext cx="914285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The </a:t>
            </a:r>
            <a:r>
              <a:rPr lang="en-GB" sz="3600" dirty="0">
                <a:solidFill>
                  <a:srgbClr val="FF0000"/>
                </a:solidFill>
              </a:rPr>
              <a:t>Product Moment Correlation Coefficient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C59668-8F4A-4564-B784-CE104CACC9C9}"/>
              </a:ext>
            </a:extLst>
          </p:cNvPr>
          <p:cNvCxnSpPr/>
          <p:nvPr/>
        </p:nvCxnSpPr>
        <p:spPr>
          <a:xfrm>
            <a:off x="1500657" y="3897052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C617E2-32B9-4B37-AE6A-3D367BD1574E}"/>
              </a:ext>
            </a:extLst>
          </p:cNvPr>
          <p:cNvCxnSpPr/>
          <p:nvPr/>
        </p:nvCxnSpPr>
        <p:spPr>
          <a:xfrm>
            <a:off x="4669009" y="3897052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EBB5B34-4CEA-42F9-AD57-769C18586488}"/>
              </a:ext>
            </a:extLst>
          </p:cNvPr>
          <p:cNvCxnSpPr/>
          <p:nvPr/>
        </p:nvCxnSpPr>
        <p:spPr>
          <a:xfrm>
            <a:off x="7621337" y="3897234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DCA670-2B52-462B-9113-030163E92484}"/>
              </a:ext>
            </a:extLst>
          </p:cNvPr>
          <p:cNvCxnSpPr>
            <a:cxnSpLocks/>
          </p:cNvCxnSpPr>
          <p:nvPr/>
        </p:nvCxnSpPr>
        <p:spPr>
          <a:xfrm>
            <a:off x="1500657" y="4221088"/>
            <a:ext cx="61206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8EB7D72-2A04-46D6-8C3C-209E9C3BE08C}"/>
                  </a:ext>
                </a:extLst>
              </p:cNvPr>
              <p:cNvSpPr txBox="1"/>
              <p:nvPr/>
            </p:nvSpPr>
            <p:spPr>
              <a:xfrm>
                <a:off x="4258357" y="3421219"/>
                <a:ext cx="8640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8EB7D72-2A04-46D6-8C3C-209E9C3BE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57" y="3421219"/>
                <a:ext cx="86409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26C849-727D-4CAD-B473-6DB96396D40E}"/>
                  </a:ext>
                </a:extLst>
              </p:cNvPr>
              <p:cNvSpPr txBox="1"/>
              <p:nvPr/>
            </p:nvSpPr>
            <p:spPr>
              <a:xfrm>
                <a:off x="7210685" y="3353366"/>
                <a:ext cx="8640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26C849-727D-4CAD-B473-6DB96396D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685" y="3353366"/>
                <a:ext cx="86409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8B633AF-643C-4912-B1A0-266FEBD96425}"/>
                  </a:ext>
                </a:extLst>
              </p:cNvPr>
              <p:cNvSpPr txBox="1"/>
              <p:nvPr/>
            </p:nvSpPr>
            <p:spPr>
              <a:xfrm>
                <a:off x="1242796" y="3384150"/>
                <a:ext cx="5672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8B633AF-643C-4912-B1A0-266FEBD9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796" y="3384150"/>
                <a:ext cx="56728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23728" y="3384150"/>
                <a:ext cx="10972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384150"/>
                <a:ext cx="109728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4C59668-8F4A-4564-B784-CE104CACC9C9}"/>
              </a:ext>
            </a:extLst>
          </p:cNvPr>
          <p:cNvCxnSpPr/>
          <p:nvPr/>
        </p:nvCxnSpPr>
        <p:spPr>
          <a:xfrm>
            <a:off x="2542744" y="3932753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4C59668-8F4A-4564-B784-CE104CACC9C9}"/>
              </a:ext>
            </a:extLst>
          </p:cNvPr>
          <p:cNvCxnSpPr/>
          <p:nvPr/>
        </p:nvCxnSpPr>
        <p:spPr>
          <a:xfrm>
            <a:off x="6615335" y="3846930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6323169" y="3358970"/>
                <a:ext cx="8295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169" y="3358970"/>
                <a:ext cx="82958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63153" y="1385455"/>
                <a:ext cx="259228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800" dirty="0">
                    <a:solidFill>
                      <a:schemeClr val="tx1"/>
                    </a:solidFill>
                  </a:rPr>
                  <a:t>PMCC = </a:t>
                </a:r>
                <a14:m>
                  <m:oMath xmlns:m="http://schemas.openxmlformats.org/officeDocument/2006/math">
                    <m:r>
                      <a:rPr lang="en-GB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153" y="1385455"/>
                <a:ext cx="2592288" cy="830997"/>
              </a:xfrm>
              <a:prstGeom prst="rect">
                <a:avLst/>
              </a:prstGeom>
              <a:blipFill>
                <a:blip r:embed="rId7"/>
                <a:stretch>
                  <a:fillRect l="-10824" t="-160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3221016" y="2078641"/>
                <a:ext cx="284273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5400" dirty="0">
                    <a:solidFill>
                      <a:schemeClr val="tx1"/>
                    </a:solidFill>
                  </a:rPr>
                  <a:t>-1 ≤ </a:t>
                </a:r>
                <a14:m>
                  <m:oMath xmlns:m="http://schemas.openxmlformats.org/officeDocument/2006/math">
                    <m:r>
                      <a:rPr lang="en-GB" sz="5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  <a:r>
                  <a:rPr lang="en-GB" sz="5400" dirty="0"/>
                  <a:t>≤ 1</a:t>
                </a:r>
                <a:endParaRPr lang="en-GB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016" y="2078641"/>
                <a:ext cx="2842738" cy="923330"/>
              </a:xfrm>
              <a:prstGeom prst="rect">
                <a:avLst/>
              </a:prstGeom>
              <a:blipFill>
                <a:blip r:embed="rId8"/>
                <a:stretch>
                  <a:fillRect l="-11349" t="-17881" r="-7495" b="-403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88699" y="4533985"/>
            <a:ext cx="11521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Perfect </a:t>
            </a:r>
          </a:p>
          <a:p>
            <a:pPr algn="ctr"/>
            <a:r>
              <a:rPr lang="en-GB" sz="1600" dirty="0"/>
              <a:t>Negative </a:t>
            </a:r>
          </a:p>
          <a:p>
            <a:pPr algn="ctr"/>
            <a:r>
              <a:rPr lang="en-GB" sz="1600" dirty="0"/>
              <a:t>Correlation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942418" y="4529915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Strong </a:t>
            </a:r>
          </a:p>
          <a:p>
            <a:pPr algn="ctr"/>
            <a:r>
              <a:rPr lang="en-GB" sz="1600" dirty="0"/>
              <a:t>Negative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076745" y="4489767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 </a:t>
            </a:r>
          </a:p>
          <a:p>
            <a:pPr algn="ctr"/>
            <a:r>
              <a:rPr lang="en-GB" sz="1600" dirty="0"/>
              <a:t>Negative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27449" y="4471292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Strong </a:t>
            </a:r>
          </a:p>
          <a:p>
            <a:pPr algn="ctr"/>
            <a:r>
              <a:rPr lang="en-GB" sz="1600" dirty="0"/>
              <a:t>Positive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062036" y="4527539"/>
            <a:ext cx="11521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Perfect </a:t>
            </a:r>
          </a:p>
          <a:p>
            <a:pPr algn="ctr"/>
            <a:r>
              <a:rPr lang="en-GB" sz="1600" dirty="0"/>
              <a:t>Positive </a:t>
            </a:r>
          </a:p>
          <a:p>
            <a:pPr algn="ctr"/>
            <a:r>
              <a:rPr lang="en-GB" sz="1600" dirty="0"/>
              <a:t>Correlation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6106177"/>
            <a:ext cx="8291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(</a:t>
            </a:r>
            <a:r>
              <a:rPr lang="en-US" sz="2800" dirty="0"/>
              <a:t>Note: PMCC is only applicable for a linear correlation)</a:t>
            </a:r>
          </a:p>
        </p:txBody>
      </p:sp>
    </p:spTree>
    <p:extLst>
      <p:ext uri="{BB962C8B-B14F-4D97-AF65-F5344CB8AC3E}">
        <p14:creationId xmlns:p14="http://schemas.microsoft.com/office/powerpoint/2010/main" val="335849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CE0F2E-AEAC-4834-A4C3-9F24CA3E0904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6C9EE0F4-B0CB-4A41-95C4-9C5B44296CD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Measuring Correlation - </a:t>
                  </a:r>
                  <a:r>
                    <a:rPr lang="en-GB" sz="28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6C9EE0F4-B0CB-4A41-95C4-9C5B44296C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3542" b="-333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46A1A9-3ECA-4B44-9489-B21362AF07C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5BB2307-8EDB-4435-9EBE-56DAC14CC6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9239677"/>
                  </p:ext>
                </p:extLst>
              </p:nvPr>
            </p:nvGraphicFramePr>
            <p:xfrm>
              <a:off x="3772969" y="3465731"/>
              <a:ext cx="619616" cy="15240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49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35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5BB2307-8EDB-4435-9EBE-56DAC14CC6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9239677"/>
                  </p:ext>
                </p:extLst>
              </p:nvPr>
            </p:nvGraphicFramePr>
            <p:xfrm>
              <a:off x="3772969" y="3465731"/>
              <a:ext cx="619616" cy="15240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23" t="-2000" r="-101923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3922" t="-2000" r="-3922" b="-4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362FCB6-6F88-4A01-9F8A-308A91C76AA0}"/>
              </a:ext>
            </a:extLst>
          </p:cNvPr>
          <p:cNvSpPr txBox="1"/>
          <p:nvPr/>
        </p:nvSpPr>
        <p:spPr>
          <a:xfrm>
            <a:off x="3419872" y="1700808"/>
            <a:ext cx="4664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Press MODE then select ‘Statistics’.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08DEDCF-FC9F-4615-A066-907E1175CA3A}"/>
                  </a:ext>
                </a:extLst>
              </p:cNvPr>
              <p:cNvSpPr txBox="1"/>
              <p:nvPr/>
            </p:nvSpPr>
            <p:spPr>
              <a:xfrm>
                <a:off x="3338522" y="5132039"/>
                <a:ext cx="552903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Press OPTN then choose “Regression </a:t>
                </a:r>
                <a:r>
                  <a:rPr lang="en-GB" sz="2400" dirty="0" err="1"/>
                  <a:t>Calc</a:t>
                </a:r>
                <a:r>
                  <a:rPr lang="en-GB" sz="2400" dirty="0"/>
                  <a:t>” </a:t>
                </a:r>
              </a:p>
              <a:p>
                <a:r>
                  <a:rPr lang="en-GB" sz="2400" dirty="0"/>
                  <a:t>to obtain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400" dirty="0"/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08DEDCF-FC9F-4615-A066-907E1175C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522" y="5132039"/>
                <a:ext cx="5529038" cy="830997"/>
              </a:xfrm>
              <a:prstGeom prst="rect">
                <a:avLst/>
              </a:prstGeom>
              <a:blipFill>
                <a:blip r:embed="rId4"/>
                <a:stretch>
                  <a:fillRect l="-1764" t="-5882" r="-1103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hlinkClick r:id="rId5" action="ppaction://hlinksldjump"/>
            <a:extLst>
              <a:ext uri="{FF2B5EF4-FFF2-40B4-BE49-F238E27FC236}">
                <a16:creationId xmlns:a16="http://schemas.microsoft.com/office/drawing/2014/main" id="{A3028D4B-076A-4B4E-922A-809581799D34}"/>
              </a:ext>
            </a:extLst>
          </p:cNvPr>
          <p:cNvSpPr/>
          <p:nvPr/>
        </p:nvSpPr>
        <p:spPr>
          <a:xfrm>
            <a:off x="531493" y="1662705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8A27F4C-27CF-4CE4-AADD-CD86B0365A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919" y="1753813"/>
            <a:ext cx="685057" cy="3895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F8F3B01-F8E0-4069-B31E-D0CDF14A7B30}"/>
              </a:ext>
            </a:extLst>
          </p:cNvPr>
          <p:cNvSpPr txBox="1"/>
          <p:nvPr/>
        </p:nvSpPr>
        <p:spPr>
          <a:xfrm>
            <a:off x="1259881" y="1750073"/>
            <a:ext cx="139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6: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FC448560-B240-48A8-BDF1-43447A1B2F02}"/>
                  </a:ext>
                </a:extLst>
              </p:cNvPr>
              <p:cNvSpPr/>
              <p:nvPr/>
            </p:nvSpPr>
            <p:spPr>
              <a:xfrm>
                <a:off x="514632" y="2515337"/>
                <a:ext cx="2671663" cy="50987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Rectangle 15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FC448560-B240-48A8-BDF1-43447A1B2F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32" y="2515337"/>
                <a:ext cx="2671663" cy="509879"/>
              </a:xfrm>
              <a:prstGeom prst="rect">
                <a:avLst/>
              </a:prstGeom>
              <a:blipFill>
                <a:blip r:embed="rId8"/>
                <a:stretch>
                  <a:fillRect b="-1124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8685B9-23B6-4E76-AD9C-5F514B022E47}"/>
                  </a:ext>
                </a:extLst>
              </p:cNvPr>
              <p:cNvSpPr txBox="1"/>
              <p:nvPr/>
            </p:nvSpPr>
            <p:spPr>
              <a:xfrm>
                <a:off x="3419872" y="2410260"/>
                <a:ext cx="523166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We want to measure </a:t>
                </a:r>
                <a:r>
                  <a:rPr lang="en-GB" sz="2400" b="1" dirty="0"/>
                  <a:t>linear</a:t>
                </a:r>
                <a:r>
                  <a:rPr lang="en-GB" sz="2400" dirty="0"/>
                  <a:t> correlation, </a:t>
                </a:r>
              </a:p>
              <a:p>
                <a:r>
                  <a:rPr lang="en-GB" sz="2400" dirty="0"/>
                  <a:t>so select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8685B9-23B6-4E76-AD9C-5F514B022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410260"/>
                <a:ext cx="5231664" cy="830997"/>
              </a:xfrm>
              <a:prstGeom prst="rect">
                <a:avLst/>
              </a:prstGeom>
              <a:blipFill>
                <a:blip r:embed="rId9"/>
                <a:stretch>
                  <a:fillRect l="-1748"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hlinkClick r:id="" action="ppaction://noaction"/>
            <a:extLst>
              <a:ext uri="{FF2B5EF4-FFF2-40B4-BE49-F238E27FC236}">
                <a16:creationId xmlns:a16="http://schemas.microsoft.com/office/drawing/2014/main" id="{ED9619EF-29FE-4036-AD52-58CF8936E7D9}"/>
              </a:ext>
            </a:extLst>
          </p:cNvPr>
          <p:cNvSpPr/>
          <p:nvPr/>
        </p:nvSpPr>
        <p:spPr>
          <a:xfrm>
            <a:off x="514632" y="3795702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Data Entry</a:t>
            </a:r>
          </a:p>
        </p:txBody>
      </p:sp>
      <p:sp>
        <p:nvSpPr>
          <p:cNvPr id="20" name="Rectangle 19">
            <a:hlinkClick r:id="rId7" action="ppaction://hlinksldjump"/>
            <a:extLst>
              <a:ext uri="{FF2B5EF4-FFF2-40B4-BE49-F238E27FC236}">
                <a16:creationId xmlns:a16="http://schemas.microsoft.com/office/drawing/2014/main" id="{56242899-CB13-4504-98AF-5818616A6009}"/>
              </a:ext>
            </a:extLst>
          </p:cNvPr>
          <p:cNvSpPr/>
          <p:nvPr/>
        </p:nvSpPr>
        <p:spPr>
          <a:xfrm>
            <a:off x="514632" y="5221044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PMCC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567669-92DD-4E43-BDE3-7B102589F766}"/>
                  </a:ext>
                </a:extLst>
              </p:cNvPr>
              <p:cNvSpPr txBox="1"/>
              <p:nvPr/>
            </p:nvSpPr>
            <p:spPr>
              <a:xfrm>
                <a:off x="2635183" y="7651631"/>
                <a:ext cx="3744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You should obtain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𝟖𝟔𝟖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567669-92DD-4E43-BDE3-7B102589F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183" y="7651631"/>
                <a:ext cx="3744416" cy="369332"/>
              </a:xfrm>
              <a:prstGeom prst="rect">
                <a:avLst/>
              </a:prstGeom>
              <a:blipFill>
                <a:blip r:embed="rId11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-572" y="725792"/>
            <a:ext cx="9144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Instructions for </a:t>
            </a:r>
            <a:r>
              <a:rPr lang="en-GB" sz="3600" b="1" dirty="0"/>
              <a:t>Casio </a:t>
            </a:r>
            <a:r>
              <a:rPr lang="en-GB" sz="3600" b="1" dirty="0" err="1"/>
              <a:t>ClassWiz</a:t>
            </a:r>
            <a:r>
              <a:rPr lang="en-GB" sz="36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567669-92DD-4E43-BDE3-7B102589F766}"/>
                  </a:ext>
                </a:extLst>
              </p:cNvPr>
              <p:cNvSpPr txBox="1"/>
              <p:nvPr/>
            </p:nvSpPr>
            <p:spPr>
              <a:xfrm>
                <a:off x="3427724" y="6169973"/>
                <a:ext cx="50797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/>
                  <a:t>(You should obtain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𝟖𝟔𝟖</m:t>
                    </m:r>
                  </m:oMath>
                </a14:m>
                <a:r>
                  <a:rPr lang="en-GB" sz="2800" b="1" dirty="0"/>
                  <a:t>)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567669-92DD-4E43-BDE3-7B102589F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724" y="6169973"/>
                <a:ext cx="5079796" cy="523220"/>
              </a:xfrm>
              <a:prstGeom prst="rect">
                <a:avLst/>
              </a:prstGeom>
              <a:blipFill>
                <a:blip r:embed="rId12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0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 animBg="1"/>
      <p:bldP spid="17" grpId="0"/>
      <p:bldP spid="18" grpId="0" animBg="1"/>
      <p:bldP spid="20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Measuring Correlation - </a:t>
                  </a:r>
                  <a:r>
                    <a:rPr lang="en-GB" sz="2800" dirty="0"/>
                    <a:t>Calculating </a:t>
                  </a:r>
                  <a14:m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3265" b="-30612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285781" y="626133"/>
            <a:ext cx="8462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Instructions for </a:t>
            </a:r>
            <a:r>
              <a:rPr lang="en-GB" sz="3600" b="1" dirty="0"/>
              <a:t>Casio Graphical Calculator</a:t>
            </a:r>
            <a:r>
              <a:rPr lang="en-GB" sz="36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A5BB2307-8EDB-4435-9EBE-56DAC14CC6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88053"/>
                  </p:ext>
                </p:extLst>
              </p:nvPr>
            </p:nvGraphicFramePr>
            <p:xfrm>
              <a:off x="3557757" y="2121385"/>
              <a:ext cx="619616" cy="15240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49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35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A5BB2307-8EDB-4435-9EBE-56DAC14CC6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88053"/>
                  </p:ext>
                </p:extLst>
              </p:nvPr>
            </p:nvGraphicFramePr>
            <p:xfrm>
              <a:off x="3557757" y="2121385"/>
              <a:ext cx="619616" cy="15240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23" t="-2000" r="-101923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3922" t="-2000" r="-3922" b="-4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362FCB6-6F88-4A01-9F8A-308A91C76AA0}"/>
              </a:ext>
            </a:extLst>
          </p:cNvPr>
          <p:cNvSpPr txBox="1"/>
          <p:nvPr/>
        </p:nvSpPr>
        <p:spPr>
          <a:xfrm>
            <a:off x="3174160" y="1478961"/>
            <a:ext cx="4664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Press MODE then select ‘Statistics’.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8DEDCF-FC9F-4615-A066-907E1175CA3A}"/>
              </a:ext>
            </a:extLst>
          </p:cNvPr>
          <p:cNvSpPr txBox="1"/>
          <p:nvPr/>
        </p:nvSpPr>
        <p:spPr>
          <a:xfrm>
            <a:off x="3024965" y="4035112"/>
            <a:ext cx="5837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Press REG. Can be found on the bottom of the screen. </a:t>
            </a:r>
          </a:p>
        </p:txBody>
      </p:sp>
      <p:sp>
        <p:nvSpPr>
          <p:cNvPr id="14" name="Rectangle 13">
            <a:hlinkClick r:id="rId4" action="ppaction://hlinksldjump"/>
            <a:extLst>
              <a:ext uri="{FF2B5EF4-FFF2-40B4-BE49-F238E27FC236}">
                <a16:creationId xmlns:a16="http://schemas.microsoft.com/office/drawing/2014/main" id="{A3028D4B-076A-4B4E-922A-809581799D34}"/>
              </a:ext>
            </a:extLst>
          </p:cNvPr>
          <p:cNvSpPr/>
          <p:nvPr/>
        </p:nvSpPr>
        <p:spPr>
          <a:xfrm>
            <a:off x="285781" y="1440858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8A27F4C-27CF-4CE4-AADD-CD86B0365A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207" y="1531966"/>
            <a:ext cx="685057" cy="38954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8F3B01-F8E0-4069-B31E-D0CDF14A7B30}"/>
              </a:ext>
            </a:extLst>
          </p:cNvPr>
          <p:cNvSpPr txBox="1"/>
          <p:nvPr/>
        </p:nvSpPr>
        <p:spPr>
          <a:xfrm>
            <a:off x="1014169" y="1528226"/>
            <a:ext cx="139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2: Statistics</a:t>
            </a:r>
          </a:p>
        </p:txBody>
      </p:sp>
      <p:sp>
        <p:nvSpPr>
          <p:cNvPr id="19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ED9619EF-29FE-4036-AD52-58CF8936E7D9}"/>
              </a:ext>
            </a:extLst>
          </p:cNvPr>
          <p:cNvSpPr/>
          <p:nvPr/>
        </p:nvSpPr>
        <p:spPr>
          <a:xfrm>
            <a:off x="299420" y="2451356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Data Entry</a:t>
            </a:r>
          </a:p>
        </p:txBody>
      </p:sp>
      <p:sp>
        <p:nvSpPr>
          <p:cNvPr id="20" name="Rectangle 19">
            <a:hlinkClick r:id="rId4" action="ppaction://hlinksldjump"/>
            <a:extLst>
              <a:ext uri="{FF2B5EF4-FFF2-40B4-BE49-F238E27FC236}">
                <a16:creationId xmlns:a16="http://schemas.microsoft.com/office/drawing/2014/main" id="{56242899-CB13-4504-98AF-5818616A6009}"/>
              </a:ext>
            </a:extLst>
          </p:cNvPr>
          <p:cNvSpPr/>
          <p:nvPr/>
        </p:nvSpPr>
        <p:spPr>
          <a:xfrm>
            <a:off x="288105" y="3999080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REG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567669-92DD-4E43-BDE3-7B102589F766}"/>
                  </a:ext>
                </a:extLst>
              </p:cNvPr>
              <p:cNvSpPr txBox="1"/>
              <p:nvPr/>
            </p:nvSpPr>
            <p:spPr>
              <a:xfrm>
                <a:off x="3278064" y="6244993"/>
                <a:ext cx="50797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/>
                  <a:t>(You should obtain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𝟖𝟔𝟖</m:t>
                    </m:r>
                  </m:oMath>
                </a14:m>
                <a:r>
                  <a:rPr lang="en-GB" sz="2800" b="1" dirty="0"/>
                  <a:t>)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567669-92DD-4E43-BDE3-7B102589F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064" y="6244993"/>
                <a:ext cx="5079796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08DEDCF-FC9F-4615-A066-907E1175CA3A}"/>
              </a:ext>
            </a:extLst>
          </p:cNvPr>
          <p:cNvSpPr txBox="1"/>
          <p:nvPr/>
        </p:nvSpPr>
        <p:spPr>
          <a:xfrm>
            <a:off x="3053443" y="4914015"/>
            <a:ext cx="5529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Press X. Can be found on the bottom of the screen. </a:t>
            </a:r>
          </a:p>
        </p:txBody>
      </p:sp>
      <p:sp>
        <p:nvSpPr>
          <p:cNvPr id="23" name="Rectangle 22">
            <a:hlinkClick r:id="rId4" action="ppaction://hlinksldjump"/>
            <a:extLst>
              <a:ext uri="{FF2B5EF4-FFF2-40B4-BE49-F238E27FC236}">
                <a16:creationId xmlns:a16="http://schemas.microsoft.com/office/drawing/2014/main" id="{56242899-CB13-4504-98AF-5818616A6009}"/>
              </a:ext>
            </a:extLst>
          </p:cNvPr>
          <p:cNvSpPr/>
          <p:nvPr/>
        </p:nvSpPr>
        <p:spPr>
          <a:xfrm>
            <a:off x="299420" y="4859131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8DEDCF-FC9F-4615-A066-907E1175CA3A}"/>
              </a:ext>
            </a:extLst>
          </p:cNvPr>
          <p:cNvSpPr txBox="1"/>
          <p:nvPr/>
        </p:nvSpPr>
        <p:spPr>
          <a:xfrm>
            <a:off x="3035916" y="5710309"/>
            <a:ext cx="5928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Press </a:t>
            </a:r>
            <a:r>
              <a:rPr lang="en-GB" sz="2000" dirty="0" err="1"/>
              <a:t>ax</a:t>
            </a:r>
            <a:r>
              <a:rPr lang="en-GB" sz="2000" dirty="0"/>
              <a:t> + b. Can be found on the bottom of the screen. </a:t>
            </a:r>
          </a:p>
        </p:txBody>
      </p:sp>
      <p:sp>
        <p:nvSpPr>
          <p:cNvPr id="25" name="Rectangle 24">
            <a:hlinkClick r:id="rId4" action="ppaction://hlinksldjump"/>
            <a:extLst>
              <a:ext uri="{FF2B5EF4-FFF2-40B4-BE49-F238E27FC236}">
                <a16:creationId xmlns:a16="http://schemas.microsoft.com/office/drawing/2014/main" id="{56242899-CB13-4504-98AF-5818616A6009}"/>
              </a:ext>
            </a:extLst>
          </p:cNvPr>
          <p:cNvSpPr/>
          <p:nvPr/>
        </p:nvSpPr>
        <p:spPr>
          <a:xfrm>
            <a:off x="299420" y="5655425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err="1"/>
              <a:t>ax</a:t>
            </a:r>
            <a:r>
              <a:rPr lang="en-GB" sz="2400" dirty="0"/>
              <a:t> + b</a:t>
            </a:r>
          </a:p>
        </p:txBody>
      </p:sp>
      <p:sp>
        <p:nvSpPr>
          <p:cNvPr id="26" name="Rectangle 25">
            <a:hlinkClick r:id="rId4" action="ppaction://hlinksldjump"/>
            <a:extLst>
              <a:ext uri="{FF2B5EF4-FFF2-40B4-BE49-F238E27FC236}">
                <a16:creationId xmlns:a16="http://schemas.microsoft.com/office/drawing/2014/main" id="{56242899-CB13-4504-98AF-5818616A6009}"/>
              </a:ext>
            </a:extLst>
          </p:cNvPr>
          <p:cNvSpPr/>
          <p:nvPr/>
        </p:nvSpPr>
        <p:spPr>
          <a:xfrm>
            <a:off x="282288" y="3247650"/>
            <a:ext cx="2671663" cy="5098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err="1"/>
              <a:t>Calc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263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 animBg="1"/>
      <p:bldP spid="20" grpId="0" animBg="1"/>
      <p:bldP spid="21" grpId="0"/>
      <p:bldP spid="22" grpId="0"/>
      <p:bldP spid="23" grpId="0" animBg="1"/>
      <p:bldP spid="24" grpId="0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9C6914-F3D6-422A-8E9D-F7693544EE1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C5113F8-FCEA-43EE-A4A1-C00AA013DD2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Measuring Correlation - </a:t>
              </a:r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F343F5-E554-4E6D-B0B4-8535E90AAE0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355426" y="794182"/>
                <a:ext cx="8136904" cy="280076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From the large data set, the daily mean windspeed,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/>
                  <a:t> knots, and the daily maximum gust,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/>
                  <a:t> knots, were recorded for the first 10 days in September in </a:t>
                </a:r>
                <a:r>
                  <a:rPr lang="en-GB" sz="1600" dirty="0" err="1"/>
                  <a:t>Hurn</a:t>
                </a:r>
                <a:r>
                  <a:rPr lang="en-GB" sz="1600" dirty="0"/>
                  <a:t> in 1987.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State the meaning of n/a in the table above.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Calculate the product moment correlation coefficient for the remaining 8 days.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With reference to your answer to part b, comment on the suitability of a linear regression model for these data.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6" y="794182"/>
                <a:ext cx="8136904" cy="2800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4D1E9324-D3A3-45DA-9A35-2350A1AF43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7984858"/>
                  </p:ext>
                </p:extLst>
              </p:nvPr>
            </p:nvGraphicFramePr>
            <p:xfrm>
              <a:off x="577652" y="1475477"/>
              <a:ext cx="7235588" cy="91440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1498918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Day of month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400" i="1" dirty="0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16195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4D1E9324-D3A3-45DA-9A35-2350A1AF43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7984858"/>
                  </p:ext>
                </p:extLst>
              </p:nvPr>
            </p:nvGraphicFramePr>
            <p:xfrm>
              <a:off x="577652" y="1475477"/>
              <a:ext cx="7235588" cy="91440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1498918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73667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Day of month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7" t="-101961" r="-383740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7" t="-206000" r="-38374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37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n/a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23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D3228AA-1BCF-4E23-BBCB-C7C8BD9A8740}"/>
              </a:ext>
            </a:extLst>
          </p:cNvPr>
          <p:cNvSpPr txBox="1"/>
          <p:nvPr/>
        </p:nvSpPr>
        <p:spPr>
          <a:xfrm>
            <a:off x="869876" y="3933056"/>
            <a:ext cx="7734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Data on daily maximum gust is not available for these days.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1A62F9-FFEF-4B04-86EC-BD550ED1DB4D}"/>
              </a:ext>
            </a:extLst>
          </p:cNvPr>
          <p:cNvSpPr/>
          <p:nvPr/>
        </p:nvSpPr>
        <p:spPr>
          <a:xfrm>
            <a:off x="510075" y="407465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F8B652-9B90-4AA9-BC2B-CF263CC73107}"/>
              </a:ext>
            </a:extLst>
          </p:cNvPr>
          <p:cNvSpPr/>
          <p:nvPr/>
        </p:nvSpPr>
        <p:spPr>
          <a:xfrm>
            <a:off x="510075" y="465313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C7B030-E8C7-4CE3-A00E-E4A3A43413D9}"/>
              </a:ext>
            </a:extLst>
          </p:cNvPr>
          <p:cNvSpPr/>
          <p:nvPr/>
        </p:nvSpPr>
        <p:spPr>
          <a:xfrm>
            <a:off x="510075" y="522920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42123" y="4524272"/>
                <a:ext cx="4572000" cy="4616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=0.9533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23" y="4524272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42123" y="5075771"/>
                <a:ext cx="7550207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is close to 1 so there is a strong positive correlation between daily mean windspeed and daily maximum gust. This means that the data points lie close to a straight line, so a linear regression model is suitable.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23" y="5075771"/>
                <a:ext cx="7550207" cy="1569660"/>
              </a:xfrm>
              <a:prstGeom prst="rect">
                <a:avLst/>
              </a:prstGeom>
              <a:blipFill>
                <a:blip r:embed="rId5"/>
                <a:stretch>
                  <a:fillRect l="-1292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148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6-8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6B5F1BF-9022-B440-A9C1-1D99AB09F598}"/>
              </a:ext>
            </a:extLst>
          </p:cNvPr>
          <p:cNvSpPr txBox="1"/>
          <p:nvPr/>
        </p:nvSpPr>
        <p:spPr>
          <a:xfrm>
            <a:off x="611560" y="2682537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Q4&amp;5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Q7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016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28438</TotalTime>
  <Words>489</Words>
  <Application>Microsoft Macintosh PowerPoint</Application>
  <PresentationFormat>On-screen Show (4:3)</PresentationFormat>
  <Paragraphs>140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1116</cp:revision>
  <dcterms:created xsi:type="dcterms:W3CDTF">2013-02-28T07:36:55Z</dcterms:created>
  <dcterms:modified xsi:type="dcterms:W3CDTF">2019-07-30T16:49:38Z</dcterms:modified>
</cp:coreProperties>
</file>