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62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37" d="100"/>
          <a:sy n="37" d="100"/>
        </p:scale>
        <p:origin x="36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32.png"/><Relationship Id="rId3" Type="http://schemas.openxmlformats.org/officeDocument/2006/relationships/image" Target="../media/image9.png"/><Relationship Id="rId7" Type="http://schemas.openxmlformats.org/officeDocument/2006/relationships/image" Target="../media/image4.png"/><Relationship Id="rId12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8.png"/><Relationship Id="rId1" Type="http://schemas.openxmlformats.org/officeDocument/2006/relationships/tags" Target="../tags/tag10.xml"/><Relationship Id="rId6" Type="http://schemas.openxmlformats.org/officeDocument/2006/relationships/image" Target="../media/image3.png"/><Relationship Id="rId11" Type="http://schemas.openxmlformats.org/officeDocument/2006/relationships/image" Target="../media/image41.png"/><Relationship Id="rId5" Type="http://schemas.openxmlformats.org/officeDocument/2006/relationships/image" Target="../media/image2.png"/><Relationship Id="rId15" Type="http://schemas.openxmlformats.org/officeDocument/2006/relationships/image" Target="../media/image24.png"/><Relationship Id="rId10" Type="http://schemas.openxmlformats.org/officeDocument/2006/relationships/image" Target="../media/image40.png"/><Relationship Id="rId4" Type="http://schemas.openxmlformats.org/officeDocument/2006/relationships/image" Target="../media/image1.png"/><Relationship Id="rId9" Type="http://schemas.openxmlformats.org/officeDocument/2006/relationships/image" Target="../media/image39.png"/><Relationship Id="rId1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46.png"/><Relationship Id="rId18" Type="http://schemas.openxmlformats.org/officeDocument/2006/relationships/image" Target="../media/image28.png"/><Relationship Id="rId3" Type="http://schemas.openxmlformats.org/officeDocument/2006/relationships/image" Target="../media/image9.png"/><Relationship Id="rId7" Type="http://schemas.openxmlformats.org/officeDocument/2006/relationships/image" Target="../media/image4.png"/><Relationship Id="rId12" Type="http://schemas.openxmlformats.org/officeDocument/2006/relationships/image" Target="../media/image45.png"/><Relationship Id="rId17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3.png"/><Relationship Id="rId1" Type="http://schemas.openxmlformats.org/officeDocument/2006/relationships/tags" Target="../tags/tag11.xml"/><Relationship Id="rId6" Type="http://schemas.openxmlformats.org/officeDocument/2006/relationships/image" Target="../media/image3.png"/><Relationship Id="rId11" Type="http://schemas.openxmlformats.org/officeDocument/2006/relationships/image" Target="../media/image44.png"/><Relationship Id="rId5" Type="http://schemas.openxmlformats.org/officeDocument/2006/relationships/image" Target="../media/image2.png"/><Relationship Id="rId15" Type="http://schemas.openxmlformats.org/officeDocument/2006/relationships/image" Target="../media/image32.png"/><Relationship Id="rId10" Type="http://schemas.openxmlformats.org/officeDocument/2006/relationships/image" Target="../media/image43.png"/><Relationship Id="rId19" Type="http://schemas.openxmlformats.org/officeDocument/2006/relationships/image" Target="../media/image47.png"/><Relationship Id="rId4" Type="http://schemas.openxmlformats.org/officeDocument/2006/relationships/image" Target="../media/image1.png"/><Relationship Id="rId9" Type="http://schemas.openxmlformats.org/officeDocument/2006/relationships/image" Target="../media/image42.png"/><Relationship Id="rId14" Type="http://schemas.openxmlformats.org/officeDocument/2006/relationships/image" Target="../media/image3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51.png"/><Relationship Id="rId3" Type="http://schemas.openxmlformats.org/officeDocument/2006/relationships/image" Target="../media/image9.png"/><Relationship Id="rId7" Type="http://schemas.openxmlformats.org/officeDocument/2006/relationships/image" Target="../media/image2.png"/><Relationship Id="rId12" Type="http://schemas.openxmlformats.org/officeDocument/2006/relationships/image" Target="../media/image5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1.png"/><Relationship Id="rId11" Type="http://schemas.openxmlformats.org/officeDocument/2006/relationships/image" Target="../media/image49.png"/><Relationship Id="rId5" Type="http://schemas.openxmlformats.org/officeDocument/2006/relationships/image" Target="../media/image11.png"/><Relationship Id="rId10" Type="http://schemas.openxmlformats.org/officeDocument/2006/relationships/image" Target="../media/image5.png"/><Relationship Id="rId4" Type="http://schemas.openxmlformats.org/officeDocument/2006/relationships/image" Target="../media/image48.png"/><Relationship Id="rId9" Type="http://schemas.openxmlformats.org/officeDocument/2006/relationships/image" Target="../media/image4.png"/><Relationship Id="rId14" Type="http://schemas.openxmlformats.org/officeDocument/2006/relationships/image" Target="../media/image5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48.png"/><Relationship Id="rId3" Type="http://schemas.openxmlformats.org/officeDocument/2006/relationships/image" Target="../media/image9.png"/><Relationship Id="rId7" Type="http://schemas.openxmlformats.org/officeDocument/2006/relationships/image" Target="../media/image4.png"/><Relationship Id="rId12" Type="http://schemas.openxmlformats.org/officeDocument/2006/relationships/image" Target="../media/image5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image" Target="../media/image3.png"/><Relationship Id="rId11" Type="http://schemas.openxmlformats.org/officeDocument/2006/relationships/image" Target="../media/image55.png"/><Relationship Id="rId5" Type="http://schemas.openxmlformats.org/officeDocument/2006/relationships/image" Target="../media/image2.png"/><Relationship Id="rId15" Type="http://schemas.openxmlformats.org/officeDocument/2006/relationships/image" Target="../media/image52.png"/><Relationship Id="rId10" Type="http://schemas.openxmlformats.org/officeDocument/2006/relationships/image" Target="../media/image54.png"/><Relationship Id="rId4" Type="http://schemas.openxmlformats.org/officeDocument/2006/relationships/image" Target="../media/image1.png"/><Relationship Id="rId9" Type="http://schemas.openxmlformats.org/officeDocument/2006/relationships/image" Target="../media/image53.png"/><Relationship Id="rId1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56.png"/><Relationship Id="rId3" Type="http://schemas.openxmlformats.org/officeDocument/2006/relationships/image" Target="../media/image9.png"/><Relationship Id="rId7" Type="http://schemas.openxmlformats.org/officeDocument/2006/relationships/image" Target="../media/image4.png"/><Relationship Id="rId12" Type="http://schemas.openxmlformats.org/officeDocument/2006/relationships/image" Target="../media/image60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2.png"/><Relationship Id="rId1" Type="http://schemas.openxmlformats.org/officeDocument/2006/relationships/tags" Target="../tags/tag14.xml"/><Relationship Id="rId6" Type="http://schemas.openxmlformats.org/officeDocument/2006/relationships/image" Target="../media/image3.png"/><Relationship Id="rId11" Type="http://schemas.openxmlformats.org/officeDocument/2006/relationships/image" Target="../media/image59.png"/><Relationship Id="rId5" Type="http://schemas.openxmlformats.org/officeDocument/2006/relationships/image" Target="../media/image2.png"/><Relationship Id="rId15" Type="http://schemas.openxmlformats.org/officeDocument/2006/relationships/image" Target="../media/image11.png"/><Relationship Id="rId10" Type="http://schemas.openxmlformats.org/officeDocument/2006/relationships/image" Target="../media/image58.png"/><Relationship Id="rId4" Type="http://schemas.openxmlformats.org/officeDocument/2006/relationships/image" Target="../media/image1.png"/><Relationship Id="rId9" Type="http://schemas.openxmlformats.org/officeDocument/2006/relationships/image" Target="../media/image57.png"/><Relationship Id="rId14" Type="http://schemas.openxmlformats.org/officeDocument/2006/relationships/image" Target="../media/image4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65.png"/><Relationship Id="rId18" Type="http://schemas.openxmlformats.org/officeDocument/2006/relationships/image" Target="../media/image52.png"/><Relationship Id="rId3" Type="http://schemas.openxmlformats.org/officeDocument/2006/relationships/image" Target="../media/image9.png"/><Relationship Id="rId7" Type="http://schemas.openxmlformats.org/officeDocument/2006/relationships/image" Target="../media/image4.png"/><Relationship Id="rId12" Type="http://schemas.openxmlformats.org/officeDocument/2006/relationships/image" Target="../media/image64.png"/><Relationship Id="rId1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8.png"/><Relationship Id="rId1" Type="http://schemas.openxmlformats.org/officeDocument/2006/relationships/tags" Target="../tags/tag15.xml"/><Relationship Id="rId6" Type="http://schemas.openxmlformats.org/officeDocument/2006/relationships/image" Target="../media/image3.png"/><Relationship Id="rId11" Type="http://schemas.openxmlformats.org/officeDocument/2006/relationships/image" Target="../media/image63.png"/><Relationship Id="rId5" Type="http://schemas.openxmlformats.org/officeDocument/2006/relationships/image" Target="../media/image2.png"/><Relationship Id="rId15" Type="http://schemas.openxmlformats.org/officeDocument/2006/relationships/image" Target="../media/image56.png"/><Relationship Id="rId10" Type="http://schemas.openxmlformats.org/officeDocument/2006/relationships/image" Target="../media/image62.png"/><Relationship Id="rId4" Type="http://schemas.openxmlformats.org/officeDocument/2006/relationships/image" Target="../media/image1.png"/><Relationship Id="rId9" Type="http://schemas.openxmlformats.org/officeDocument/2006/relationships/image" Target="../media/image61.png"/><Relationship Id="rId14" Type="http://schemas.openxmlformats.org/officeDocument/2006/relationships/image" Target="../media/image6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2.png"/><Relationship Id="rId12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1.png"/><Relationship Id="rId11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5.png"/><Relationship Id="rId4" Type="http://schemas.openxmlformats.org/officeDocument/2006/relationships/image" Target="../media/image10.png"/><Relationship Id="rId9" Type="http://schemas.openxmlformats.org/officeDocument/2006/relationships/image" Target="../media/image4.pn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image" Target="../media/image9.png"/><Relationship Id="rId7" Type="http://schemas.openxmlformats.org/officeDocument/2006/relationships/image" Target="../media/image4.png"/><Relationship Id="rId12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3.png"/><Relationship Id="rId11" Type="http://schemas.openxmlformats.org/officeDocument/2006/relationships/image" Target="../media/image18.png"/><Relationship Id="rId5" Type="http://schemas.openxmlformats.org/officeDocument/2006/relationships/image" Target="../media/image2.png"/><Relationship Id="rId15" Type="http://schemas.openxmlformats.org/officeDocument/2006/relationships/image" Target="../media/image15.png"/><Relationship Id="rId10" Type="http://schemas.openxmlformats.org/officeDocument/2006/relationships/image" Target="../media/image17.png"/><Relationship Id="rId4" Type="http://schemas.openxmlformats.org/officeDocument/2006/relationships/image" Target="../media/image1.png"/><Relationship Id="rId9" Type="http://schemas.openxmlformats.org/officeDocument/2006/relationships/image" Target="../media/image16.png"/><Relationship Id="rId1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image" Target="../media/image9.png"/><Relationship Id="rId7" Type="http://schemas.openxmlformats.org/officeDocument/2006/relationships/image" Target="../media/image4.png"/><Relationship Id="rId12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3.png"/><Relationship Id="rId11" Type="http://schemas.openxmlformats.org/officeDocument/2006/relationships/image" Target="../media/image22.png"/><Relationship Id="rId5" Type="http://schemas.openxmlformats.org/officeDocument/2006/relationships/image" Target="../media/image2.png"/><Relationship Id="rId15" Type="http://schemas.openxmlformats.org/officeDocument/2006/relationships/image" Target="../media/image15.png"/><Relationship Id="rId10" Type="http://schemas.openxmlformats.org/officeDocument/2006/relationships/image" Target="../media/image21.png"/><Relationship Id="rId4" Type="http://schemas.openxmlformats.org/officeDocument/2006/relationships/image" Target="../media/image1.png"/><Relationship Id="rId9" Type="http://schemas.openxmlformats.org/officeDocument/2006/relationships/image" Target="../media/image20.png"/><Relationship Id="rId1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27.png"/><Relationship Id="rId3" Type="http://schemas.openxmlformats.org/officeDocument/2006/relationships/image" Target="../media/image9.png"/><Relationship Id="rId7" Type="http://schemas.openxmlformats.org/officeDocument/2006/relationships/image" Target="../media/image2.png"/><Relationship Id="rId12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1.png"/><Relationship Id="rId11" Type="http://schemas.openxmlformats.org/officeDocument/2006/relationships/image" Target="../media/image25.png"/><Relationship Id="rId5" Type="http://schemas.openxmlformats.org/officeDocument/2006/relationships/image" Target="../media/image24.png"/><Relationship Id="rId10" Type="http://schemas.openxmlformats.org/officeDocument/2006/relationships/image" Target="../media/image5.png"/><Relationship Id="rId4" Type="http://schemas.openxmlformats.org/officeDocument/2006/relationships/image" Target="../media/image23.png"/><Relationship Id="rId9" Type="http://schemas.openxmlformats.org/officeDocument/2006/relationships/image" Target="../media/image4.png"/><Relationship Id="rId1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23.png"/><Relationship Id="rId3" Type="http://schemas.openxmlformats.org/officeDocument/2006/relationships/image" Target="../media/image9.png"/><Relationship Id="rId7" Type="http://schemas.openxmlformats.org/officeDocument/2006/relationships/image" Target="../media/image4.png"/><Relationship Id="rId12" Type="http://schemas.openxmlformats.org/officeDocument/2006/relationships/image" Target="../media/image3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3.png"/><Relationship Id="rId11" Type="http://schemas.openxmlformats.org/officeDocument/2006/relationships/image" Target="../media/image31.png"/><Relationship Id="rId5" Type="http://schemas.openxmlformats.org/officeDocument/2006/relationships/image" Target="../media/image2.png"/><Relationship Id="rId15" Type="http://schemas.openxmlformats.org/officeDocument/2006/relationships/image" Target="../media/image28.png"/><Relationship Id="rId10" Type="http://schemas.openxmlformats.org/officeDocument/2006/relationships/image" Target="../media/image30.png"/><Relationship Id="rId4" Type="http://schemas.openxmlformats.org/officeDocument/2006/relationships/image" Target="../media/image1.png"/><Relationship Id="rId9" Type="http://schemas.openxmlformats.org/officeDocument/2006/relationships/image" Target="../media/image29.png"/><Relationship Id="rId1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23.png"/><Relationship Id="rId3" Type="http://schemas.openxmlformats.org/officeDocument/2006/relationships/image" Target="../media/image9.png"/><Relationship Id="rId7" Type="http://schemas.openxmlformats.org/officeDocument/2006/relationships/image" Target="../media/image4.png"/><Relationship Id="rId12" Type="http://schemas.openxmlformats.org/officeDocument/2006/relationships/image" Target="../media/image3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3.png"/><Relationship Id="rId11" Type="http://schemas.openxmlformats.org/officeDocument/2006/relationships/image" Target="../media/image35.png"/><Relationship Id="rId5" Type="http://schemas.openxmlformats.org/officeDocument/2006/relationships/image" Target="../media/image2.png"/><Relationship Id="rId15" Type="http://schemas.openxmlformats.org/officeDocument/2006/relationships/image" Target="../media/image28.png"/><Relationship Id="rId10" Type="http://schemas.openxmlformats.org/officeDocument/2006/relationships/image" Target="../media/image34.png"/><Relationship Id="rId4" Type="http://schemas.openxmlformats.org/officeDocument/2006/relationships/image" Target="../media/image1.png"/><Relationship Id="rId9" Type="http://schemas.openxmlformats.org/officeDocument/2006/relationships/image" Target="../media/image33.png"/><Relationship Id="rId1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32.png"/><Relationship Id="rId3" Type="http://schemas.openxmlformats.org/officeDocument/2006/relationships/image" Target="../media/image9.png"/><Relationship Id="rId7" Type="http://schemas.openxmlformats.org/officeDocument/2006/relationships/image" Target="../media/image4.png"/><Relationship Id="rId12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8.png"/><Relationship Id="rId1" Type="http://schemas.openxmlformats.org/officeDocument/2006/relationships/tags" Target="../tags/tag9.xml"/><Relationship Id="rId6" Type="http://schemas.openxmlformats.org/officeDocument/2006/relationships/image" Target="../media/image3.png"/><Relationship Id="rId11" Type="http://schemas.openxmlformats.org/officeDocument/2006/relationships/image" Target="../media/image38.png"/><Relationship Id="rId5" Type="http://schemas.openxmlformats.org/officeDocument/2006/relationships/image" Target="../media/image2.png"/><Relationship Id="rId15" Type="http://schemas.openxmlformats.org/officeDocument/2006/relationships/image" Target="../media/image24.png"/><Relationship Id="rId10" Type="http://schemas.openxmlformats.org/officeDocument/2006/relationships/image" Target="../media/image37.png"/><Relationship Id="rId4" Type="http://schemas.openxmlformats.org/officeDocument/2006/relationships/image" Target="../media/image1.png"/><Relationship Id="rId9" Type="http://schemas.openxmlformats.org/officeDocument/2006/relationships/image" Target="../media/image36.png"/><Relationship Id="rId1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“When no external forces (other than gravity) act on a particle, the sum of its potential and kinetic energies remain constant.”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(This is called the principle of the conservation of mechanical energy)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“The change in total energy of a particle is equal to the work done on the particle.”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(This is called the ‘work-energy’ principle)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155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blipFill>
                <a:blip r:embed="rId6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638800" y="2133600"/>
            <a:ext cx="47211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If gravity is the only force acting on a particle: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096000" y="2514600"/>
                <a:ext cx="3581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𝑫𝒆𝒄𝒓𝒆𝒂𝒔𝒆</m:t>
                      </m:r>
                      <m:r>
                        <a:rPr lang="en-GB" sz="1600" b="1" i="1">
                          <a:latin typeface="Cambria Math"/>
                        </a:rPr>
                        <m:t> </m:t>
                      </m:r>
                      <m:r>
                        <a:rPr lang="en-GB" sz="1600" b="1" i="1">
                          <a:latin typeface="Cambria Math"/>
                        </a:rPr>
                        <m:t>𝒊𝒏</m:t>
                      </m:r>
                      <m:r>
                        <a:rPr lang="en-GB" sz="1600" b="1" i="1">
                          <a:latin typeface="Cambria Math"/>
                        </a:rPr>
                        <m:t> </m:t>
                      </m:r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𝑰𝒏𝒄𝒓𝒆𝒂𝒔𝒆</m:t>
                      </m:r>
                      <m:r>
                        <a:rPr lang="en-GB" sz="1600" b="1" i="1">
                          <a:latin typeface="Cambria Math"/>
                        </a:rPr>
                        <m:t> </m:t>
                      </m:r>
                      <m:r>
                        <a:rPr lang="en-GB" sz="1600" b="1" i="1">
                          <a:latin typeface="Cambria Math"/>
                        </a:rPr>
                        <m:t>𝒊𝒏</m:t>
                      </m:r>
                      <m:r>
                        <a:rPr lang="en-GB" sz="1600" b="1" i="1">
                          <a:latin typeface="Cambria Math"/>
                        </a:rPr>
                        <m:t> </m:t>
                      </m:r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514600"/>
                <a:ext cx="3581400" cy="338554"/>
              </a:xfrm>
              <a:prstGeom prst="rect">
                <a:avLst/>
              </a:prstGeom>
              <a:blipFill>
                <a:blip r:embed="rId8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5486400" y="4191001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If another force (usually friction) is acting on the particle: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638800" y="4876800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𝑻𝒐𝒕𝒂𝒍</m:t>
                      </m:r>
                      <m:r>
                        <a:rPr lang="en-GB" sz="1600" b="1" i="1">
                          <a:latin typeface="Cambria Math"/>
                        </a:rPr>
                        <m:t> </m:t>
                      </m:r>
                      <m:r>
                        <a:rPr lang="en-GB" sz="1600" b="1" i="1">
                          <a:latin typeface="Cambria Math"/>
                        </a:rPr>
                        <m:t>𝒍𝒐𝒔𝒔</m:t>
                      </m:r>
                      <m:r>
                        <a:rPr lang="en-GB" sz="1600" b="1" i="1">
                          <a:latin typeface="Cambria Math"/>
                        </a:rPr>
                        <m:t> </m:t>
                      </m:r>
                      <m:r>
                        <a:rPr lang="en-GB" sz="1600" b="1" i="1">
                          <a:latin typeface="Cambria Math"/>
                        </a:rPr>
                        <m:t>𝒐𝒇</m:t>
                      </m:r>
                      <m:r>
                        <a:rPr lang="en-GB" sz="1600" b="1" i="1">
                          <a:latin typeface="Cambria Math"/>
                        </a:rPr>
                        <m:t> </m:t>
                      </m:r>
                      <m:r>
                        <a:rPr lang="en-GB" sz="1600" b="1" i="1">
                          <a:latin typeface="Cambria Math"/>
                        </a:rPr>
                        <m:t>𝒆𝒏𝒆𝒓𝒈𝒚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  <m:r>
                        <a:rPr lang="en-GB" sz="1600" b="1" i="1">
                          <a:latin typeface="Cambria Math"/>
                        </a:rPr>
                        <m:t> </m:t>
                      </m:r>
                      <m:r>
                        <a:rPr lang="en-GB" sz="1600" b="1" i="1">
                          <a:latin typeface="Cambria Math"/>
                        </a:rPr>
                        <m:t>𝒍𝒐𝒔𝒕</m:t>
                      </m:r>
                      <m:r>
                        <a:rPr lang="en-GB" sz="1600" b="1" i="1">
                          <a:latin typeface="Cambria Math"/>
                        </a:rPr>
                        <m:t>−</m:t>
                      </m:r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 </m:t>
                      </m:r>
                      <m:r>
                        <a:rPr lang="en-GB" sz="1600" b="1" i="1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876800"/>
                <a:ext cx="4572000" cy="338554"/>
              </a:xfrm>
              <a:prstGeom prst="rect">
                <a:avLst/>
              </a:prstGeom>
              <a:blipFill>
                <a:blip r:embed="rId9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638800" y="5334000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𝑾𝒐𝒓𝒌</m:t>
                      </m:r>
                      <m:r>
                        <a:rPr lang="en-GB" sz="1600" b="1" i="1">
                          <a:latin typeface="Cambria Math"/>
                        </a:rPr>
                        <m:t> </m:t>
                      </m:r>
                      <m:r>
                        <a:rPr lang="en-GB" sz="1600" b="1" i="1">
                          <a:latin typeface="Cambria Math"/>
                        </a:rPr>
                        <m:t>𝒅𝒐𝒏𝒆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  <m:r>
                        <a:rPr lang="en-GB" sz="1600" b="1" i="1">
                          <a:latin typeface="Cambria Math"/>
                        </a:rPr>
                        <m:t> </m:t>
                      </m:r>
                      <m:r>
                        <a:rPr lang="en-GB" sz="1600" b="1" i="1">
                          <a:latin typeface="Cambria Math"/>
                        </a:rPr>
                        <m:t>𝒍𝒐𝒔𝒕</m:t>
                      </m:r>
                      <m:r>
                        <a:rPr lang="en-GB" sz="1600" b="1" i="1">
                          <a:latin typeface="Cambria Math"/>
                        </a:rPr>
                        <m:t>−</m:t>
                      </m:r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 </m:t>
                      </m:r>
                      <m:r>
                        <a:rPr lang="en-GB" sz="1600" b="1" i="1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334000"/>
                <a:ext cx="4572000" cy="338554"/>
              </a:xfrm>
              <a:prstGeom prst="rect">
                <a:avLst/>
              </a:prstGeom>
              <a:blipFill>
                <a:blip r:embed="rId10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7001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Connector 44"/>
          <p:cNvCxnSpPr/>
          <p:nvPr/>
        </p:nvCxnSpPr>
        <p:spPr>
          <a:xfrm>
            <a:off x="7353226" y="2024511"/>
            <a:ext cx="423579" cy="538980"/>
          </a:xfrm>
          <a:prstGeom prst="line">
            <a:avLst/>
          </a:prstGeom>
          <a:ln w="25400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6920546" y="1469384"/>
            <a:ext cx="373510" cy="480103"/>
          </a:xfrm>
          <a:prstGeom prst="line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81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particle of mass 2kg is projected with speed 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up a rough plane inclined at 45° to the horizontal. The coefficient of friction between the particle and the plane is 0.4. Calculate the distance the particle travels up the plane before it comes to instantaneous rest.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09800" y="3048001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𝒊𝒏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𝒊𝒏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048001"/>
                <a:ext cx="2667000" cy="276999"/>
              </a:xfrm>
              <a:prstGeom prst="rect">
                <a:avLst/>
              </a:prstGeom>
              <a:blipFill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blipFill>
                <a:blip r:embed="rId7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 flipV="1">
            <a:off x="6019800" y="1447800"/>
            <a:ext cx="213360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019800" y="30480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324600" y="2743201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45°</a:t>
            </a:r>
          </a:p>
        </p:txBody>
      </p:sp>
      <p:sp>
        <p:nvSpPr>
          <p:cNvPr id="37" name="Arc 36"/>
          <p:cNvSpPr/>
          <p:nvPr/>
        </p:nvSpPr>
        <p:spPr>
          <a:xfrm>
            <a:off x="5486400" y="2590800"/>
            <a:ext cx="914400" cy="914400"/>
          </a:xfrm>
          <a:prstGeom prst="arc">
            <a:avLst>
              <a:gd name="adj1" fmla="val 19694523"/>
              <a:gd name="adj2" fmla="val 215175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38" name="Oval 37"/>
          <p:cNvSpPr>
            <a:spLocks noChangeAspect="1"/>
          </p:cNvSpPr>
          <p:nvPr/>
        </p:nvSpPr>
        <p:spPr>
          <a:xfrm>
            <a:off x="7239000" y="19050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5486400" y="3124201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934201" y="3124201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305800" y="1219200"/>
            <a:ext cx="23622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Draw a diagram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The normal reaction is doing no work as there is no movement perpendicular to the plane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As the plane is rough, the particle will have to do some work against friction. You must take this into account.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You will need to use the second of the formulae to the left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7315200" y="2057400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7320488" y="2558206"/>
            <a:ext cx="461602" cy="337394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Arc 59"/>
          <p:cNvSpPr/>
          <p:nvPr/>
        </p:nvSpPr>
        <p:spPr>
          <a:xfrm>
            <a:off x="6791050" y="1331959"/>
            <a:ext cx="914400" cy="914400"/>
          </a:xfrm>
          <a:prstGeom prst="arc">
            <a:avLst>
              <a:gd name="adj1" fmla="val 3536828"/>
              <a:gd name="adj2" fmla="val 48652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7239000" y="2209801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45°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979127" y="2324762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485659" y="1980320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2gCos45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532348" y="2671846"/>
            <a:ext cx="875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2gSin45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477001" y="1219201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2gCos45</a:t>
            </a:r>
          </a:p>
        </p:txBody>
      </p:sp>
      <p:cxnSp>
        <p:nvCxnSpPr>
          <p:cNvPr id="71" name="Straight Connector 70"/>
          <p:cNvCxnSpPr/>
          <p:nvPr/>
        </p:nvCxnSpPr>
        <p:spPr>
          <a:xfrm rot="16200000" flipH="1" flipV="1">
            <a:off x="6825497" y="1965671"/>
            <a:ext cx="373510" cy="480103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7518202" y="1469453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cxnSp>
        <p:nvCxnSpPr>
          <p:cNvPr id="87" name="Straight Connector 86"/>
          <p:cNvCxnSpPr/>
          <p:nvPr/>
        </p:nvCxnSpPr>
        <p:spPr>
          <a:xfrm flipV="1">
            <a:off x="7353993" y="1499191"/>
            <a:ext cx="728330" cy="542818"/>
          </a:xfrm>
          <a:prstGeom prst="line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5715001" y="2286001"/>
            <a:ext cx="10647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7.84Cos45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562601" y="4495801"/>
                <a:ext cx="7410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𝑊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𝐹𝑠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1" y="4495801"/>
                <a:ext cx="741037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5573233" y="3680638"/>
            <a:ext cx="48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Now we can calculate the work done against friction, by using one of the formulae from earlier in the chapter</a:t>
            </a:r>
          </a:p>
          <a:p>
            <a:endParaRPr lang="en-GB" sz="1200" dirty="0">
              <a:latin typeface="Comic Sans MS" pitchFamily="66" charset="0"/>
            </a:endParaRPr>
          </a:p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The frictional force acts over a distance ‘x’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562600" y="4876801"/>
                <a:ext cx="161621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𝑊</m:t>
                      </m:r>
                      <m:r>
                        <a:rPr lang="en-GB" sz="1200" i="1">
                          <a:latin typeface="Cambria Math"/>
                        </a:rPr>
                        <m:t>=(7.84</m:t>
                      </m:r>
                      <m:r>
                        <a:rPr lang="en-GB" sz="1200" i="1">
                          <a:latin typeface="Cambria Math"/>
                        </a:rPr>
                        <m:t>𝐶𝑜𝑠</m:t>
                      </m:r>
                      <m:r>
                        <a:rPr lang="en-GB" sz="1200" i="1">
                          <a:latin typeface="Cambria Math"/>
                        </a:rPr>
                        <m:t>45)(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876801"/>
                <a:ext cx="1616212" cy="276999"/>
              </a:xfrm>
              <a:prstGeom prst="rect">
                <a:avLst/>
              </a:prstGeom>
              <a:blipFill>
                <a:blip r:embed="rId10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562600" y="5257801"/>
                <a:ext cx="135505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𝑊</m:t>
                      </m:r>
                      <m:r>
                        <a:rPr lang="en-GB" sz="1200" i="1">
                          <a:latin typeface="Cambria Math"/>
                        </a:rPr>
                        <m:t>=7.84</m:t>
                      </m:r>
                      <m:r>
                        <a:rPr lang="en-GB" sz="1200" i="1">
                          <a:latin typeface="Cambria Math"/>
                        </a:rPr>
                        <m:t>𝑥𝐶𝑜𝑠</m:t>
                      </m:r>
                      <m:r>
                        <a:rPr lang="en-GB" sz="1200" i="1">
                          <a:latin typeface="Cambria Math"/>
                        </a:rPr>
                        <m:t>45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5257801"/>
                <a:ext cx="1355050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53"/>
          <p:cNvSpPr/>
          <p:nvPr/>
        </p:nvSpPr>
        <p:spPr>
          <a:xfrm>
            <a:off x="7010400" y="46482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7239000" y="4724401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F and 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Arc 55"/>
          <p:cNvSpPr/>
          <p:nvPr/>
        </p:nvSpPr>
        <p:spPr>
          <a:xfrm>
            <a:off x="7010400" y="50292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7391400" y="5105401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Rewrite in terms of x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60475" y="5749835"/>
            <a:ext cx="1828800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is the work done against friction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881154" y="5933024"/>
            <a:ext cx="1828800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is the energy lost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019800" y="6312196"/>
            <a:ext cx="3701902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These expressions will be equal as all the energy lost has been working against friction!</a:t>
            </a:r>
          </a:p>
        </p:txBody>
      </p:sp>
      <p:cxnSp>
        <p:nvCxnSpPr>
          <p:cNvPr id="67" name="Straight Connector 66"/>
          <p:cNvCxnSpPr>
            <a:stCxn id="6" idx="0"/>
          </p:cNvCxnSpPr>
          <p:nvPr/>
        </p:nvCxnSpPr>
        <p:spPr>
          <a:xfrm flipH="1" flipV="1">
            <a:off x="6844937" y="5521234"/>
            <a:ext cx="1129938" cy="2286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841966" y="6235337"/>
            <a:ext cx="435428" cy="27867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2059577" y="6400800"/>
                <a:ext cx="29718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𝑇𝑜𝑡𝑎𝑙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𝑙𝑜𝑠𝑠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𝑜𝑓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𝑒𝑛𝑒𝑟𝑔𝑦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=64−9.8</m:t>
                      </m:r>
                      <m:rad>
                        <m:radPr>
                          <m:degHide m:val="on"/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9577" y="6400800"/>
                <a:ext cx="2971800" cy="298736"/>
              </a:xfrm>
              <a:prstGeom prst="rect">
                <a:avLst/>
              </a:prstGeom>
              <a:blipFill>
                <a:blip r:embed="rId12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2262051" y="6146074"/>
                <a:ext cx="25908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𝑃𝑜𝑡𝑒𝑛𝑡𝑖𝑎𝑙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𝑔𝑎𝑖𝑛𝑒𝑑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=9.8</m:t>
                      </m:r>
                      <m:rad>
                        <m:radPr>
                          <m:degHide m:val="on"/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2051" y="6146074"/>
                <a:ext cx="2590800" cy="298736"/>
              </a:xfrm>
              <a:prstGeom prst="rect">
                <a:avLst/>
              </a:prstGeom>
              <a:blipFill>
                <a:blip r:embed="rId1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1778726" y="3971109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𝑻𝒐𝒕𝒂𝒍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𝒍𝒐𝒔𝒔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𝒐𝒇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𝒆𝒏𝒆𝒓𝒈𝒚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𝒍𝒐𝒔𝒕</m:t>
                      </m:r>
                      <m:r>
                        <a:rPr lang="en-GB" sz="1200" b="1" i="1">
                          <a:latin typeface="Cambria Math"/>
                        </a:rPr>
                        <m:t>−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726" y="3971109"/>
                <a:ext cx="3429000" cy="276999"/>
              </a:xfrm>
              <a:prstGeom prst="rect">
                <a:avLst/>
              </a:prstGeom>
              <a:blipFill>
                <a:blip r:embed="rId1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2007326" y="4286794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𝑾𝒐𝒓𝒌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𝒅𝒐𝒏𝒆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𝒍𝒐𝒔𝒕</m:t>
                      </m:r>
                      <m:r>
                        <a:rPr lang="en-GB" sz="1200" b="1" i="1">
                          <a:latin typeface="Cambria Math"/>
                        </a:rPr>
                        <m:t>−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7326" y="4286794"/>
                <a:ext cx="3048000" cy="276999"/>
              </a:xfrm>
              <a:prstGeom prst="rect">
                <a:avLst/>
              </a:prstGeom>
              <a:blipFill>
                <a:blip r:embed="rId15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Rectangle 72"/>
          <p:cNvSpPr/>
          <p:nvPr/>
        </p:nvSpPr>
        <p:spPr>
          <a:xfrm>
            <a:off x="1846217" y="3979817"/>
            <a:ext cx="32766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2555966" y="5891349"/>
                <a:ext cx="1981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𝐾𝑖𝑛𝑒𝑡𝑖𝑐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𝑙𝑜𝑠𝑡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=64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966" y="5891349"/>
                <a:ext cx="1981200" cy="276999"/>
              </a:xfrm>
              <a:prstGeom prst="rect">
                <a:avLst/>
              </a:prstGeom>
              <a:blipFill>
                <a:blip r:embed="rId16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78"/>
          <p:cNvSpPr txBox="1"/>
          <p:nvPr/>
        </p:nvSpPr>
        <p:spPr>
          <a:xfrm>
            <a:off x="10155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80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718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2" grpId="0"/>
      <p:bldP spid="53" grpId="0"/>
      <p:bldP spid="54" grpId="0" animBg="1"/>
      <p:bldP spid="55" grpId="0"/>
      <p:bldP spid="56" grpId="0" animBg="1"/>
      <p:bldP spid="57" grpId="0"/>
      <p:bldP spid="6" grpId="0" animBg="1"/>
      <p:bldP spid="59" grpId="0" animBg="1"/>
      <p:bldP spid="6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Connector 44"/>
          <p:cNvCxnSpPr/>
          <p:nvPr/>
        </p:nvCxnSpPr>
        <p:spPr>
          <a:xfrm>
            <a:off x="7353226" y="2024511"/>
            <a:ext cx="423579" cy="538980"/>
          </a:xfrm>
          <a:prstGeom prst="line">
            <a:avLst/>
          </a:prstGeom>
          <a:ln w="25400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6920546" y="1469384"/>
            <a:ext cx="373510" cy="480103"/>
          </a:xfrm>
          <a:prstGeom prst="line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81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particle of mass 2kg is projected with speed 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up a rough plane inclined at 45° to the horizontal. The coefficient of friction between the particle and the plane is 0.4. Calculate the distance the particle travels up the plane before it comes to instantaneous rest.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09800" y="3048001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𝒊𝒏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𝒊𝒏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048001"/>
                <a:ext cx="2667000" cy="276999"/>
              </a:xfrm>
              <a:prstGeom prst="rect">
                <a:avLst/>
              </a:prstGeom>
              <a:blipFill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blipFill>
                <a:blip r:embed="rId7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 flipV="1">
            <a:off x="6019800" y="1447800"/>
            <a:ext cx="213360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019800" y="30480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324600" y="2743201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45°</a:t>
            </a:r>
          </a:p>
        </p:txBody>
      </p:sp>
      <p:sp>
        <p:nvSpPr>
          <p:cNvPr id="37" name="Arc 36"/>
          <p:cNvSpPr/>
          <p:nvPr/>
        </p:nvSpPr>
        <p:spPr>
          <a:xfrm>
            <a:off x="5486400" y="2590800"/>
            <a:ext cx="914400" cy="914400"/>
          </a:xfrm>
          <a:prstGeom prst="arc">
            <a:avLst>
              <a:gd name="adj1" fmla="val 19694523"/>
              <a:gd name="adj2" fmla="val 215175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38" name="Oval 37"/>
          <p:cNvSpPr>
            <a:spLocks noChangeAspect="1"/>
          </p:cNvSpPr>
          <p:nvPr/>
        </p:nvSpPr>
        <p:spPr>
          <a:xfrm>
            <a:off x="7239000" y="19050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5486400" y="3124201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934201" y="3124201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305800" y="1219200"/>
            <a:ext cx="23622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Draw a diagram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The normal reaction is doing no work as there is no movement perpendicular to the plane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As the plane is rough, the particle will have to do some work against friction. You must take this into account.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You will need to use the second of the formulae to the left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7315200" y="2057400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7320488" y="2558206"/>
            <a:ext cx="461602" cy="337394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Arc 59"/>
          <p:cNvSpPr/>
          <p:nvPr/>
        </p:nvSpPr>
        <p:spPr>
          <a:xfrm>
            <a:off x="6791050" y="1331959"/>
            <a:ext cx="914400" cy="914400"/>
          </a:xfrm>
          <a:prstGeom prst="arc">
            <a:avLst>
              <a:gd name="adj1" fmla="val 3536828"/>
              <a:gd name="adj2" fmla="val 48652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7239000" y="2209801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45°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979127" y="2324762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485659" y="1980320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2gCos45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532348" y="2671846"/>
            <a:ext cx="875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2gSin45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477001" y="1219201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2gCos45</a:t>
            </a:r>
          </a:p>
        </p:txBody>
      </p:sp>
      <p:cxnSp>
        <p:nvCxnSpPr>
          <p:cNvPr id="71" name="Straight Connector 70"/>
          <p:cNvCxnSpPr/>
          <p:nvPr/>
        </p:nvCxnSpPr>
        <p:spPr>
          <a:xfrm rot="16200000" flipH="1" flipV="1">
            <a:off x="6825497" y="1965671"/>
            <a:ext cx="373510" cy="480103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7518202" y="1469453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cxnSp>
        <p:nvCxnSpPr>
          <p:cNvPr id="87" name="Straight Connector 86"/>
          <p:cNvCxnSpPr/>
          <p:nvPr/>
        </p:nvCxnSpPr>
        <p:spPr>
          <a:xfrm flipV="1">
            <a:off x="7353993" y="1499191"/>
            <a:ext cx="728330" cy="542818"/>
          </a:xfrm>
          <a:prstGeom prst="line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5715001" y="2286001"/>
            <a:ext cx="10647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7.84Cos45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867400" y="4267200"/>
                <a:ext cx="2293088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64−9.8</m:t>
                      </m:r>
                      <m:rad>
                        <m:radPr>
                          <m:deg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=7.84</m:t>
                      </m:r>
                      <m:r>
                        <a:rPr lang="en-GB" sz="1200" i="1">
                          <a:latin typeface="Cambria Math"/>
                        </a:rPr>
                        <m:t>𝑥𝐶𝑜𝑠</m:t>
                      </m:r>
                      <m:r>
                        <a:rPr lang="en-GB" sz="1200" i="1">
                          <a:latin typeface="Cambria Math"/>
                        </a:rPr>
                        <m:t>45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4267200"/>
                <a:ext cx="2293088" cy="29873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487633" y="4690731"/>
                <a:ext cx="2369288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64=7.84</m:t>
                      </m:r>
                      <m:r>
                        <a:rPr lang="en-GB" sz="1200" i="1">
                          <a:latin typeface="Cambria Math"/>
                        </a:rPr>
                        <m:t>𝑥𝐶𝑜𝑠</m:t>
                      </m:r>
                      <m:r>
                        <a:rPr lang="en-GB" sz="1200" i="1">
                          <a:latin typeface="Cambria Math"/>
                        </a:rPr>
                        <m:t>45+9.8</m:t>
                      </m:r>
                      <m:rad>
                        <m:radPr>
                          <m:deg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7633" y="4690731"/>
                <a:ext cx="2369288" cy="2987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531935" y="5103630"/>
                <a:ext cx="2293088" cy="313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64=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7.84</m:t>
                          </m:r>
                          <m:r>
                            <a:rPr lang="en-GB" sz="1200" i="1">
                              <a:latin typeface="Cambria Math"/>
                            </a:rPr>
                            <m:t>𝐶𝑜𝑠</m:t>
                          </m:r>
                          <m:r>
                            <a:rPr lang="en-GB" sz="1200" i="1">
                              <a:latin typeface="Cambria Math"/>
                            </a:rPr>
                            <m:t>45+9.8</m:t>
                          </m:r>
                          <m:rad>
                            <m:radPr>
                              <m:degHide m:val="on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e>
                      </m:d>
                      <m:r>
                        <a:rPr lang="en-GB" sz="12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1935" y="5103630"/>
                <a:ext cx="2293088" cy="31354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530702" y="5440325"/>
                <a:ext cx="1828800" cy="4737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64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7.84</m:t>
                          </m:r>
                          <m:r>
                            <a:rPr lang="en-GB" sz="1200" i="1">
                              <a:latin typeface="Cambria Math"/>
                            </a:rPr>
                            <m:t>𝐶𝑜𝑠</m:t>
                          </m:r>
                          <m:r>
                            <a:rPr lang="en-GB" sz="1200" i="1">
                              <a:latin typeface="Cambria Math"/>
                            </a:rPr>
                            <m:t>45+9.8</m:t>
                          </m:r>
                          <m:rad>
                            <m:radPr>
                              <m:degHide m:val="on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0702" y="5440325"/>
                <a:ext cx="1828800" cy="47378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77"/>
          <p:cNvSpPr txBox="1"/>
          <p:nvPr/>
        </p:nvSpPr>
        <p:spPr>
          <a:xfrm>
            <a:off x="8839200" y="4495801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Add 9.8</a:t>
            </a:r>
            <a:r>
              <a:rPr lang="en-GB" sz="1200" dirty="0">
                <a:solidFill>
                  <a:srgbClr val="FF0000"/>
                </a:solidFill>
                <a:latin typeface="Comic Sans MS"/>
              </a:rPr>
              <a:t>√2x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9" name="Arc 78"/>
          <p:cNvSpPr/>
          <p:nvPr/>
        </p:nvSpPr>
        <p:spPr>
          <a:xfrm>
            <a:off x="8610600" y="48768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TextBox 79"/>
          <p:cNvSpPr txBox="1"/>
          <p:nvPr/>
        </p:nvSpPr>
        <p:spPr>
          <a:xfrm>
            <a:off x="8915400" y="4800601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Factorise right side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1" name="Arc 80"/>
          <p:cNvSpPr/>
          <p:nvPr/>
        </p:nvSpPr>
        <p:spPr>
          <a:xfrm>
            <a:off x="8610600" y="44196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Arc 81"/>
          <p:cNvSpPr/>
          <p:nvPr/>
        </p:nvSpPr>
        <p:spPr>
          <a:xfrm>
            <a:off x="8610600" y="52578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TextBox 82"/>
          <p:cNvSpPr txBox="1"/>
          <p:nvPr/>
        </p:nvSpPr>
        <p:spPr>
          <a:xfrm>
            <a:off x="8915400" y="5257801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the bracket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6400800" y="6096001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3.3</m:t>
                      </m:r>
                      <m:r>
                        <a:rPr lang="en-GB" sz="1200" i="1">
                          <a:latin typeface="Cambria Math"/>
                        </a:rPr>
                        <m:t>𝑚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6096001"/>
                <a:ext cx="990600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Arc 84"/>
          <p:cNvSpPr/>
          <p:nvPr/>
        </p:nvSpPr>
        <p:spPr>
          <a:xfrm>
            <a:off x="7239000" y="57150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TextBox 88"/>
          <p:cNvSpPr txBox="1"/>
          <p:nvPr/>
        </p:nvSpPr>
        <p:spPr>
          <a:xfrm>
            <a:off x="7620000" y="5867401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562600" y="3810001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Set the two expressions equal to each other and solve for the distance, ‘x’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2059577" y="6400800"/>
                <a:ext cx="29718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𝑇𝑜𝑡𝑎𝑙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𝑙𝑜𝑠𝑠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𝑜𝑓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𝑒𝑛𝑒𝑟𝑔𝑦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=64−9.8</m:t>
                      </m:r>
                      <m:rad>
                        <m:radPr>
                          <m:degHide m:val="on"/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9577" y="6400800"/>
                <a:ext cx="2971800" cy="298736"/>
              </a:xfrm>
              <a:prstGeom prst="rect">
                <a:avLst/>
              </a:prstGeom>
              <a:blipFill>
                <a:blip r:embed="rId14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2262051" y="6146074"/>
                <a:ext cx="25908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𝑃𝑜𝑡𝑒𝑛𝑡𝑖𝑎𝑙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𝑔𝑎𝑖𝑛𝑒𝑑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=9.8</m:t>
                      </m:r>
                      <m:rad>
                        <m:radPr>
                          <m:degHide m:val="on"/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2051" y="6146074"/>
                <a:ext cx="2590800" cy="298736"/>
              </a:xfrm>
              <a:prstGeom prst="rect">
                <a:avLst/>
              </a:prstGeom>
              <a:blipFill>
                <a:blip r:embed="rId15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1778726" y="3971109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𝑻𝒐𝒕𝒂𝒍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𝒍𝒐𝒔𝒔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𝒐𝒇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𝒆𝒏𝒆𝒓𝒈𝒚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𝒍𝒐𝒔𝒕</m:t>
                      </m:r>
                      <m:r>
                        <a:rPr lang="en-GB" sz="1200" b="1" i="1">
                          <a:latin typeface="Cambria Math"/>
                        </a:rPr>
                        <m:t>−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726" y="3971109"/>
                <a:ext cx="3429000" cy="276999"/>
              </a:xfrm>
              <a:prstGeom prst="rect">
                <a:avLst/>
              </a:prstGeom>
              <a:blipFill>
                <a:blip r:embed="rId1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2007326" y="4286794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𝑾𝒐𝒓𝒌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𝒅𝒐𝒏𝒆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𝒍𝒐𝒔𝒕</m:t>
                      </m:r>
                      <m:r>
                        <a:rPr lang="en-GB" sz="1200" b="1" i="1">
                          <a:latin typeface="Cambria Math"/>
                        </a:rPr>
                        <m:t>−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7326" y="4286794"/>
                <a:ext cx="3048000" cy="276999"/>
              </a:xfrm>
              <a:prstGeom prst="rect">
                <a:avLst/>
              </a:prstGeom>
              <a:blipFill>
                <a:blip r:embed="rId17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Rectangle 72"/>
          <p:cNvSpPr/>
          <p:nvPr/>
        </p:nvSpPr>
        <p:spPr>
          <a:xfrm>
            <a:off x="1846217" y="3979817"/>
            <a:ext cx="32766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2555966" y="5891349"/>
                <a:ext cx="1981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𝐾𝑖𝑛𝑒𝑡𝑖𝑐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𝑙𝑜𝑠𝑡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=64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966" y="5891349"/>
                <a:ext cx="1981200" cy="276999"/>
              </a:xfrm>
              <a:prstGeom prst="rect">
                <a:avLst/>
              </a:prstGeom>
              <a:blipFill>
                <a:blip r:embed="rId18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4787537" y="6267995"/>
                <a:ext cx="135505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𝑊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=7.84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𝑥𝐶𝑜𝑠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45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7537" y="6267995"/>
                <a:ext cx="1355050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/>
          <p:cNvSpPr txBox="1"/>
          <p:nvPr/>
        </p:nvSpPr>
        <p:spPr>
          <a:xfrm>
            <a:off x="10155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96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229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6" grpId="0"/>
      <p:bldP spid="69" grpId="0"/>
      <p:bldP spid="72" grpId="0"/>
      <p:bldP spid="78" grpId="0"/>
      <p:bldP spid="79" grpId="0" animBg="1"/>
      <p:bldP spid="80" grpId="0"/>
      <p:bldP spid="81" grpId="0" animBg="1"/>
      <p:bldP spid="82" grpId="0" animBg="1"/>
      <p:bldP spid="83" grpId="0"/>
      <p:bldP spid="84" grpId="0"/>
      <p:bldP spid="85" grpId="0" animBg="1"/>
      <p:bldP spid="8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81400" cy="4953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skier passes a point A on a ski-run, moving downhill at 6ms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After descending 50m vertically, the run starts to ascend. When the skier has ascended 25m to point B her speed is 4ms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The skier and skis have a combined mass of 55kg. The total distance travelled from A to B is 1400m. The resistances to motion are constant and have a magnitude of 12N.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Calculate the work done by the skier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09800" y="3048001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𝒊𝒏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𝒊𝒏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048001"/>
                <a:ext cx="2667000" cy="276999"/>
              </a:xfrm>
              <a:prstGeom prst="rect">
                <a:avLst/>
              </a:prstGeom>
              <a:blipFill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822269" y="3770812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𝑻𝒐𝒕𝒂𝒍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𝒍𝒐𝒔𝒔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𝒐𝒇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𝒆𝒏𝒆𝒓𝒈𝒚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𝒍𝒐𝒔𝒕</m:t>
                      </m:r>
                      <m:r>
                        <a:rPr lang="en-GB" sz="1200" b="1" i="1">
                          <a:latin typeface="Cambria Math"/>
                        </a:rPr>
                        <m:t>−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2269" y="3770812"/>
                <a:ext cx="3429000" cy="276999"/>
              </a:xfrm>
              <a:prstGeom prst="rect">
                <a:avLst/>
              </a:prstGeom>
              <a:blipFill>
                <a:blip r:embed="rId4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016035" y="4069081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𝑾𝒐𝒓𝒌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𝒅𝒐𝒏𝒆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𝒍𝒐𝒔𝒕</m:t>
                      </m:r>
                      <m:r>
                        <a:rPr lang="en-GB" sz="1200" b="1" i="1">
                          <a:latin typeface="Cambria Math"/>
                        </a:rPr>
                        <m:t>−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6035" y="4069081"/>
                <a:ext cx="3048000" cy="276999"/>
              </a:xfrm>
              <a:prstGeom prst="rect">
                <a:avLst/>
              </a:prstGeom>
              <a:blipFill>
                <a:blip r:embed="rId5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blipFill>
                <a:blip r:embed="rId7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blipFill>
                <a:blip r:embed="rId9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 useBgFill="1">
        <p:nvSpPr>
          <p:cNvPr id="16" name="Oval 15"/>
          <p:cNvSpPr>
            <a:spLocks noChangeAspect="1"/>
          </p:cNvSpPr>
          <p:nvPr/>
        </p:nvSpPr>
        <p:spPr>
          <a:xfrm>
            <a:off x="6172200" y="14478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17" name="Oval 16"/>
          <p:cNvSpPr>
            <a:spLocks noChangeAspect="1"/>
          </p:cNvSpPr>
          <p:nvPr/>
        </p:nvSpPr>
        <p:spPr>
          <a:xfrm>
            <a:off x="9656136" y="2046768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209212" y="1227909"/>
            <a:ext cx="330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  <a:cs typeface="Angsana New" pitchFamily="18" charset="-34"/>
              </a:rPr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572847" y="1793359"/>
            <a:ext cx="282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  <a:cs typeface="Angsana New" pitchFamily="18" charset="-34"/>
              </a:rPr>
              <a:t>B</a:t>
            </a:r>
          </a:p>
        </p:txBody>
      </p:sp>
      <p:sp>
        <p:nvSpPr>
          <p:cNvPr id="6" name="Freeform 5"/>
          <p:cNvSpPr/>
          <p:nvPr/>
        </p:nvSpPr>
        <p:spPr>
          <a:xfrm>
            <a:off x="5943600" y="1524001"/>
            <a:ext cx="3955312" cy="1308605"/>
          </a:xfrm>
          <a:custGeom>
            <a:avLst/>
            <a:gdLst>
              <a:gd name="connsiteX0" fmla="*/ 0 w 3955312"/>
              <a:gd name="connsiteY0" fmla="*/ 0 h 1308605"/>
              <a:gd name="connsiteX1" fmla="*/ 1052623 w 3955312"/>
              <a:gd name="connsiteY1" fmla="*/ 425302 h 1308605"/>
              <a:gd name="connsiteX2" fmla="*/ 1935126 w 3955312"/>
              <a:gd name="connsiteY2" fmla="*/ 1148316 h 1308605"/>
              <a:gd name="connsiteX3" fmla="*/ 2785730 w 3955312"/>
              <a:gd name="connsiteY3" fmla="*/ 1307805 h 1308605"/>
              <a:gd name="connsiteX4" fmla="*/ 3381154 w 3955312"/>
              <a:gd name="connsiteY4" fmla="*/ 1116419 h 1308605"/>
              <a:gd name="connsiteX5" fmla="*/ 3955312 w 3955312"/>
              <a:gd name="connsiteY5" fmla="*/ 531628 h 1308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55312" h="1308605">
                <a:moveTo>
                  <a:pt x="0" y="0"/>
                </a:moveTo>
                <a:cubicBezTo>
                  <a:pt x="365051" y="116958"/>
                  <a:pt x="730102" y="233916"/>
                  <a:pt x="1052623" y="425302"/>
                </a:cubicBezTo>
                <a:cubicBezTo>
                  <a:pt x="1375144" y="616688"/>
                  <a:pt x="1646275" y="1001232"/>
                  <a:pt x="1935126" y="1148316"/>
                </a:cubicBezTo>
                <a:cubicBezTo>
                  <a:pt x="2223977" y="1295400"/>
                  <a:pt x="2544725" y="1313121"/>
                  <a:pt x="2785730" y="1307805"/>
                </a:cubicBezTo>
                <a:cubicBezTo>
                  <a:pt x="3026735" y="1302489"/>
                  <a:pt x="3186224" y="1245782"/>
                  <a:pt x="3381154" y="1116419"/>
                </a:cubicBezTo>
                <a:cubicBezTo>
                  <a:pt x="3576084" y="987056"/>
                  <a:pt x="3765698" y="759342"/>
                  <a:pt x="3955312" y="53162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/>
          <p:nvPr/>
        </p:nvCxnSpPr>
        <p:spPr>
          <a:xfrm>
            <a:off x="6248400" y="1600200"/>
            <a:ext cx="0" cy="12192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9753600" y="2209801"/>
            <a:ext cx="0" cy="629093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91200" y="2840665"/>
            <a:ext cx="43434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766390" y="2115879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50m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725246" y="2385236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25m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486400" y="2895601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991601" y="2895601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486401" y="3276601"/>
            <a:ext cx="50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The work done by the skier will be equal to the </a:t>
            </a:r>
            <a:r>
              <a:rPr lang="en-GB" sz="1200" u="sng" dirty="0">
                <a:latin typeface="Comic Sans MS" pitchFamily="66" charset="0"/>
              </a:rPr>
              <a:t>work done against resistances</a:t>
            </a:r>
            <a:r>
              <a:rPr lang="en-GB" sz="1200" dirty="0">
                <a:latin typeface="Comic Sans MS" pitchFamily="66" charset="0"/>
              </a:rPr>
              <a:t>, subtract the </a:t>
            </a:r>
            <a:r>
              <a:rPr lang="en-GB" sz="1200" u="sng" dirty="0">
                <a:latin typeface="Comic Sans MS" pitchFamily="66" charset="0"/>
              </a:rPr>
              <a:t>total loss of energy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486401" y="3810001"/>
            <a:ext cx="5029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Calculate the loss of kinetic energy (it is a loss as speed has fallen)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486400" y="4114801"/>
                <a:ext cx="1600200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𝑊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114801"/>
                <a:ext cx="1600200" cy="438005"/>
              </a:xfrm>
              <a:prstGeom prst="rect">
                <a:avLst/>
              </a:prstGeom>
              <a:blipFill>
                <a:blip r:embed="rId11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410200" y="4648201"/>
                <a:ext cx="2286000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𝑊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(55)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4</m:t>
                              </m:r>
                            </m:e>
                          </m:d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(55)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(6)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648201"/>
                <a:ext cx="2286000" cy="43800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410200" y="5257801"/>
                <a:ext cx="1143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𝑊</m:t>
                      </m:r>
                      <m:r>
                        <a:rPr lang="en-GB" sz="1200" i="1">
                          <a:latin typeface="Cambria Math"/>
                        </a:rPr>
                        <m:t>=−550</m:t>
                      </m:r>
                      <m:r>
                        <a:rPr lang="en-GB" sz="1200" i="1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5257801"/>
                <a:ext cx="1143000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865811" y="5882641"/>
                <a:ext cx="1295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𝐾𝐸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𝐿𝑜𝑠𝑡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=550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811" y="5882641"/>
                <a:ext cx="1295400" cy="276999"/>
              </a:xfrm>
              <a:prstGeom prst="rect">
                <a:avLst/>
              </a:prstGeom>
              <a:blipFill>
                <a:blip r:embed="rId14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7467600" y="43434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772400" y="4419601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Arc 41"/>
          <p:cNvSpPr/>
          <p:nvPr/>
        </p:nvSpPr>
        <p:spPr>
          <a:xfrm>
            <a:off x="7467600" y="48768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7772400" y="5029201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898469" y="3770811"/>
            <a:ext cx="32766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10155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46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2603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7" grpId="0"/>
      <p:bldP spid="23" grpId="0"/>
      <p:bldP spid="6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 animBg="1"/>
      <p:bldP spid="41" grpId="0"/>
      <p:bldP spid="42" grpId="0" animBg="1"/>
      <p:bldP spid="43" grpId="0"/>
      <p:bldP spid="4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81400" cy="4953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skier passes a point A on a ski-run, moving downhill at 6ms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After descending 50m vertically, the run starts to ascend. When the skier has ascended 25m to point B her speed is 4ms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The skier and skis have a combined mass of 55kg. The total distance travelled from A to B is 1400m. The resistances to motion are constant and have a magnitude of 12N.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Calculate the work done by the skier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09800" y="3048001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𝒊𝒏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𝒊𝒏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048001"/>
                <a:ext cx="2667000" cy="276999"/>
              </a:xfrm>
              <a:prstGeom prst="rect">
                <a:avLst/>
              </a:prstGeom>
              <a:blipFill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blipFill>
                <a:blip r:embed="rId7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 useBgFill="1">
        <p:nvSpPr>
          <p:cNvPr id="16" name="Oval 15"/>
          <p:cNvSpPr>
            <a:spLocks noChangeAspect="1"/>
          </p:cNvSpPr>
          <p:nvPr/>
        </p:nvSpPr>
        <p:spPr>
          <a:xfrm>
            <a:off x="6172200" y="14478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17" name="Oval 16"/>
          <p:cNvSpPr>
            <a:spLocks noChangeAspect="1"/>
          </p:cNvSpPr>
          <p:nvPr/>
        </p:nvSpPr>
        <p:spPr>
          <a:xfrm>
            <a:off x="9656136" y="2046768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9572847" y="1793359"/>
            <a:ext cx="282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  <a:cs typeface="Angsana New" pitchFamily="18" charset="-34"/>
              </a:rPr>
              <a:t>B</a:t>
            </a:r>
          </a:p>
        </p:txBody>
      </p:sp>
      <p:sp>
        <p:nvSpPr>
          <p:cNvPr id="6" name="Freeform 5"/>
          <p:cNvSpPr/>
          <p:nvPr/>
        </p:nvSpPr>
        <p:spPr>
          <a:xfrm>
            <a:off x="5943600" y="1524001"/>
            <a:ext cx="3955312" cy="1308605"/>
          </a:xfrm>
          <a:custGeom>
            <a:avLst/>
            <a:gdLst>
              <a:gd name="connsiteX0" fmla="*/ 0 w 3955312"/>
              <a:gd name="connsiteY0" fmla="*/ 0 h 1308605"/>
              <a:gd name="connsiteX1" fmla="*/ 1052623 w 3955312"/>
              <a:gd name="connsiteY1" fmla="*/ 425302 h 1308605"/>
              <a:gd name="connsiteX2" fmla="*/ 1935126 w 3955312"/>
              <a:gd name="connsiteY2" fmla="*/ 1148316 h 1308605"/>
              <a:gd name="connsiteX3" fmla="*/ 2785730 w 3955312"/>
              <a:gd name="connsiteY3" fmla="*/ 1307805 h 1308605"/>
              <a:gd name="connsiteX4" fmla="*/ 3381154 w 3955312"/>
              <a:gd name="connsiteY4" fmla="*/ 1116419 h 1308605"/>
              <a:gd name="connsiteX5" fmla="*/ 3955312 w 3955312"/>
              <a:gd name="connsiteY5" fmla="*/ 531628 h 1308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55312" h="1308605">
                <a:moveTo>
                  <a:pt x="0" y="0"/>
                </a:moveTo>
                <a:cubicBezTo>
                  <a:pt x="365051" y="116958"/>
                  <a:pt x="730102" y="233916"/>
                  <a:pt x="1052623" y="425302"/>
                </a:cubicBezTo>
                <a:cubicBezTo>
                  <a:pt x="1375144" y="616688"/>
                  <a:pt x="1646275" y="1001232"/>
                  <a:pt x="1935126" y="1148316"/>
                </a:cubicBezTo>
                <a:cubicBezTo>
                  <a:pt x="2223977" y="1295400"/>
                  <a:pt x="2544725" y="1313121"/>
                  <a:pt x="2785730" y="1307805"/>
                </a:cubicBezTo>
                <a:cubicBezTo>
                  <a:pt x="3026735" y="1302489"/>
                  <a:pt x="3186224" y="1245782"/>
                  <a:pt x="3381154" y="1116419"/>
                </a:cubicBezTo>
                <a:cubicBezTo>
                  <a:pt x="3576084" y="987056"/>
                  <a:pt x="3765698" y="759342"/>
                  <a:pt x="3955312" y="53162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/>
          <p:nvPr/>
        </p:nvCxnSpPr>
        <p:spPr>
          <a:xfrm>
            <a:off x="6248400" y="1600200"/>
            <a:ext cx="0" cy="12192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9753600" y="2209801"/>
            <a:ext cx="0" cy="629093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91200" y="2840665"/>
            <a:ext cx="43434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766390" y="2115879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50m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725246" y="2385236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25m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486400" y="2895601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991601" y="2895601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486401" y="3276601"/>
            <a:ext cx="50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The work done by the skier will be equal to the work done against resistances, subtract the total loss of energy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486401" y="3810001"/>
            <a:ext cx="50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Calculate the gain of potential energy (it is actually a loss as the height has fallen!)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486400" y="4343401"/>
                <a:ext cx="914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𝑃𝐸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𝑚𝑔h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343401"/>
                <a:ext cx="914400" cy="276999"/>
              </a:xfrm>
              <a:prstGeom prst="rect">
                <a:avLst/>
              </a:prstGeom>
              <a:blipFill>
                <a:blip r:embed="rId9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388935" y="4766931"/>
                <a:ext cx="1828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𝑃𝐸</m:t>
                      </m:r>
                      <m:r>
                        <a:rPr lang="en-GB" sz="1200" i="1">
                          <a:latin typeface="Cambria Math"/>
                        </a:rPr>
                        <m:t>=(55)(9.8)(−25)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8935" y="4766931"/>
                <a:ext cx="1828800" cy="276999"/>
              </a:xfrm>
              <a:prstGeom prst="rect">
                <a:avLst/>
              </a:prstGeom>
              <a:blipFill>
                <a:blip r:embed="rId10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403112" y="5185145"/>
                <a:ext cx="13733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𝑃𝐸</m:t>
                      </m:r>
                      <m:r>
                        <a:rPr lang="en-GB" sz="1200" i="1">
                          <a:latin typeface="Cambria Math"/>
                        </a:rPr>
                        <m:t>=−13475</m:t>
                      </m:r>
                      <m:r>
                        <a:rPr lang="en-GB" sz="1200" i="1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3112" y="5185145"/>
                <a:ext cx="1373372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6934200" y="44958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7239000" y="4495801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Arc 49"/>
          <p:cNvSpPr/>
          <p:nvPr/>
        </p:nvSpPr>
        <p:spPr>
          <a:xfrm>
            <a:off x="6934200" y="49530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7162800" y="50292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219994" y="5900059"/>
                <a:ext cx="1828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𝑃𝐸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𝐺𝑎𝑖𝑛𝑒𝑑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=−13475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9994" y="5900059"/>
                <a:ext cx="1828800" cy="276999"/>
              </a:xfrm>
              <a:prstGeom prst="rect">
                <a:avLst/>
              </a:prstGeom>
              <a:blipFill>
                <a:blip r:embed="rId12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822269" y="3770812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𝑻𝒐𝒕𝒂𝒍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𝒍𝒐𝒔𝒔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𝒐𝒇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𝒆𝒏𝒆𝒓𝒈𝒚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𝒍𝒐𝒔𝒕</m:t>
                      </m:r>
                      <m:r>
                        <a:rPr lang="en-GB" sz="1200" b="1" i="1">
                          <a:latin typeface="Cambria Math"/>
                        </a:rPr>
                        <m:t>−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2269" y="3770812"/>
                <a:ext cx="3429000" cy="276999"/>
              </a:xfrm>
              <a:prstGeom prst="rect">
                <a:avLst/>
              </a:prstGeom>
              <a:blipFill>
                <a:blip r:embed="rId13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2016035" y="4069081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𝑾𝒐𝒓𝒌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𝒅𝒐𝒏𝒆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𝒍𝒐𝒔𝒕</m:t>
                      </m:r>
                      <m:r>
                        <a:rPr lang="en-GB" sz="1200" b="1" i="1">
                          <a:latin typeface="Cambria Math"/>
                        </a:rPr>
                        <m:t>−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6035" y="4069081"/>
                <a:ext cx="3048000" cy="276999"/>
              </a:xfrm>
              <a:prstGeom prst="rect">
                <a:avLst/>
              </a:prstGeom>
              <a:blipFill>
                <a:blip r:embed="rId14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865811" y="5882641"/>
                <a:ext cx="1295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𝐾𝐸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𝐿𝑜𝑠𝑡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=550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811" y="5882641"/>
                <a:ext cx="1295400" cy="276999"/>
              </a:xfrm>
              <a:prstGeom prst="rect">
                <a:avLst/>
              </a:prstGeom>
              <a:blipFill>
                <a:blip r:embed="rId15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/>
          <p:cNvSpPr/>
          <p:nvPr/>
        </p:nvSpPr>
        <p:spPr>
          <a:xfrm>
            <a:off x="1898469" y="3770811"/>
            <a:ext cx="32766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10155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54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209212" y="1227909"/>
            <a:ext cx="330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  <a:cs typeface="Angsana New" pitchFamily="18" charset="-34"/>
              </a:rPr>
              <a:t>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554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6" grpId="0"/>
      <p:bldP spid="47" grpId="0"/>
      <p:bldP spid="48" grpId="0" animBg="1"/>
      <p:bldP spid="49" grpId="0"/>
      <p:bldP spid="50" grpId="0" animBg="1"/>
      <p:bldP spid="51" grpId="0"/>
      <p:bldP spid="5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81400" cy="4953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skier passes a point A on a ski-run, moving downhill at 6ms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After descending 50m vertically, the run starts to ascend. When the skier has ascended 25m to point B her speed is 4ms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The skier and skis have a combined mass of 55kg. The total distance travelled from A to B is 1400m. The resistances to motion are constant and have a magnitude of 12N.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Calculate the work done by the skier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09800" y="3048001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𝒊𝒏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𝒊𝒏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048001"/>
                <a:ext cx="2667000" cy="276999"/>
              </a:xfrm>
              <a:prstGeom prst="rect">
                <a:avLst/>
              </a:prstGeom>
              <a:blipFill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blipFill>
                <a:blip r:embed="rId7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 useBgFill="1">
        <p:nvSpPr>
          <p:cNvPr id="16" name="Oval 15"/>
          <p:cNvSpPr>
            <a:spLocks noChangeAspect="1"/>
          </p:cNvSpPr>
          <p:nvPr/>
        </p:nvSpPr>
        <p:spPr>
          <a:xfrm>
            <a:off x="6172200" y="14478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17" name="Oval 16"/>
          <p:cNvSpPr>
            <a:spLocks noChangeAspect="1"/>
          </p:cNvSpPr>
          <p:nvPr/>
        </p:nvSpPr>
        <p:spPr>
          <a:xfrm>
            <a:off x="9656136" y="2046768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9572847" y="1793359"/>
            <a:ext cx="282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  <a:cs typeface="Angsana New" pitchFamily="18" charset="-34"/>
              </a:rPr>
              <a:t>B</a:t>
            </a:r>
          </a:p>
        </p:txBody>
      </p:sp>
      <p:sp>
        <p:nvSpPr>
          <p:cNvPr id="6" name="Freeform 5"/>
          <p:cNvSpPr/>
          <p:nvPr/>
        </p:nvSpPr>
        <p:spPr>
          <a:xfrm>
            <a:off x="5943600" y="1524001"/>
            <a:ext cx="3955312" cy="1308605"/>
          </a:xfrm>
          <a:custGeom>
            <a:avLst/>
            <a:gdLst>
              <a:gd name="connsiteX0" fmla="*/ 0 w 3955312"/>
              <a:gd name="connsiteY0" fmla="*/ 0 h 1308605"/>
              <a:gd name="connsiteX1" fmla="*/ 1052623 w 3955312"/>
              <a:gd name="connsiteY1" fmla="*/ 425302 h 1308605"/>
              <a:gd name="connsiteX2" fmla="*/ 1935126 w 3955312"/>
              <a:gd name="connsiteY2" fmla="*/ 1148316 h 1308605"/>
              <a:gd name="connsiteX3" fmla="*/ 2785730 w 3955312"/>
              <a:gd name="connsiteY3" fmla="*/ 1307805 h 1308605"/>
              <a:gd name="connsiteX4" fmla="*/ 3381154 w 3955312"/>
              <a:gd name="connsiteY4" fmla="*/ 1116419 h 1308605"/>
              <a:gd name="connsiteX5" fmla="*/ 3955312 w 3955312"/>
              <a:gd name="connsiteY5" fmla="*/ 531628 h 1308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55312" h="1308605">
                <a:moveTo>
                  <a:pt x="0" y="0"/>
                </a:moveTo>
                <a:cubicBezTo>
                  <a:pt x="365051" y="116958"/>
                  <a:pt x="730102" y="233916"/>
                  <a:pt x="1052623" y="425302"/>
                </a:cubicBezTo>
                <a:cubicBezTo>
                  <a:pt x="1375144" y="616688"/>
                  <a:pt x="1646275" y="1001232"/>
                  <a:pt x="1935126" y="1148316"/>
                </a:cubicBezTo>
                <a:cubicBezTo>
                  <a:pt x="2223977" y="1295400"/>
                  <a:pt x="2544725" y="1313121"/>
                  <a:pt x="2785730" y="1307805"/>
                </a:cubicBezTo>
                <a:cubicBezTo>
                  <a:pt x="3026735" y="1302489"/>
                  <a:pt x="3186224" y="1245782"/>
                  <a:pt x="3381154" y="1116419"/>
                </a:cubicBezTo>
                <a:cubicBezTo>
                  <a:pt x="3576084" y="987056"/>
                  <a:pt x="3765698" y="759342"/>
                  <a:pt x="3955312" y="53162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/>
          <p:nvPr/>
        </p:nvCxnSpPr>
        <p:spPr>
          <a:xfrm>
            <a:off x="6248400" y="1600200"/>
            <a:ext cx="0" cy="12192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9753600" y="2209801"/>
            <a:ext cx="0" cy="629093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91200" y="2840665"/>
            <a:ext cx="43434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766390" y="2115879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50m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725246" y="2385236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25m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486400" y="2895601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991601" y="2895601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486401" y="3276601"/>
            <a:ext cx="50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The work done by the skier will be equal to the work done against resistances, subtract the total loss of energy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486401" y="3810001"/>
            <a:ext cx="2667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Calculate the total loss of energy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486400" y="4267201"/>
                <a:ext cx="3276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𝑇𝑜𝑡𝑎𝑙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𝑙𝑜𝑠𝑠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𝑜𝑓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𝑒𝑛𝑒𝑟𝑔𝑦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𝐾𝐸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𝑙𝑜𝑠𝑡</m:t>
                      </m:r>
                      <m:r>
                        <a:rPr lang="en-GB" sz="1200" i="1">
                          <a:latin typeface="Cambria Math"/>
                        </a:rPr>
                        <m:t>−</m:t>
                      </m:r>
                      <m:r>
                        <a:rPr lang="en-GB" sz="1200" i="1">
                          <a:latin typeface="Cambria Math"/>
                        </a:rPr>
                        <m:t>𝑃𝐸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𝑔𝑎𝑖𝑛𝑒𝑑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267201"/>
                <a:ext cx="3276600" cy="276999"/>
              </a:xfrm>
              <a:prstGeom prst="rect">
                <a:avLst/>
              </a:prstGeom>
              <a:blipFill>
                <a:blip r:embed="rId9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486400" y="4648201"/>
                <a:ext cx="2971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𝑇𝑜𝑡𝑎𝑙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𝑙𝑜𝑠𝑠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𝑜𝑓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𝑒𝑛𝑒𝑟𝑔𝑦</m:t>
                      </m:r>
                      <m:r>
                        <a:rPr lang="en-GB" sz="1200" i="1">
                          <a:latin typeface="Cambria Math"/>
                        </a:rPr>
                        <m:t>=550−(−13475)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648201"/>
                <a:ext cx="2971800" cy="276999"/>
              </a:xfrm>
              <a:prstGeom prst="rect">
                <a:avLst/>
              </a:prstGeom>
              <a:blipFill>
                <a:blip r:embed="rId10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486400" y="5029201"/>
                <a:ext cx="2362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𝑇𝑜𝑡𝑎𝑙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𝑙𝑜𝑠𝑠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𝑜𝑓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𝑒𝑛𝑒𝑟𝑔𝑦</m:t>
                      </m:r>
                      <m:r>
                        <a:rPr lang="en-GB" sz="1200" i="1">
                          <a:latin typeface="Cambria Math"/>
                        </a:rPr>
                        <m:t>=14025</m:t>
                      </m:r>
                      <m:r>
                        <a:rPr lang="en-GB" sz="1200" i="1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5029201"/>
                <a:ext cx="2362200" cy="276999"/>
              </a:xfrm>
              <a:prstGeom prst="rect">
                <a:avLst/>
              </a:prstGeom>
              <a:blipFill>
                <a:blip r:embed="rId11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8534400" y="44196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8839200" y="44958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Arc 52"/>
          <p:cNvSpPr/>
          <p:nvPr/>
        </p:nvSpPr>
        <p:spPr>
          <a:xfrm>
            <a:off x="8534400" y="48006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8839200" y="48768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019800" y="5562600"/>
            <a:ext cx="3581400" cy="73866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It makes sense that these are added together, as we have lost both Kinetic and Potential energies!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305595" y="6328955"/>
                <a:ext cx="2362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𝑇𝑜𝑡𝑎𝑙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𝑙𝑜𝑠𝑠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𝑜𝑓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𝑒𝑛𝑒𝑟𝑔𝑦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=14025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595" y="6328955"/>
                <a:ext cx="2362200" cy="276999"/>
              </a:xfrm>
              <a:prstGeom prst="rect">
                <a:avLst/>
              </a:prstGeom>
              <a:blipFill>
                <a:blip r:embed="rId12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219994" y="5900059"/>
                <a:ext cx="1828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𝑃𝐸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𝐺𝑎𝑖𝑛𝑒𝑑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=−13475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9994" y="5900059"/>
                <a:ext cx="1828800" cy="276999"/>
              </a:xfrm>
              <a:prstGeom prst="rect">
                <a:avLst/>
              </a:prstGeom>
              <a:blipFill>
                <a:blip r:embed="rId13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822269" y="3770812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𝑻𝒐𝒕𝒂𝒍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𝒍𝒐𝒔𝒔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𝒐𝒇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𝒆𝒏𝒆𝒓𝒈𝒚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𝒍𝒐𝒔𝒕</m:t>
                      </m:r>
                      <m:r>
                        <a:rPr lang="en-GB" sz="1200" b="1" i="1">
                          <a:latin typeface="Cambria Math"/>
                        </a:rPr>
                        <m:t>−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2269" y="3770812"/>
                <a:ext cx="3429000" cy="276999"/>
              </a:xfrm>
              <a:prstGeom prst="rect">
                <a:avLst/>
              </a:prstGeom>
              <a:blipFill>
                <a:blip r:embed="rId14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016035" y="4069081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𝑾𝒐𝒓𝒌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𝒅𝒐𝒏𝒆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𝒍𝒐𝒔𝒕</m:t>
                      </m:r>
                      <m:r>
                        <a:rPr lang="en-GB" sz="1200" b="1" i="1">
                          <a:latin typeface="Cambria Math"/>
                        </a:rPr>
                        <m:t>−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6035" y="4069081"/>
                <a:ext cx="3048000" cy="276999"/>
              </a:xfrm>
              <a:prstGeom prst="rect">
                <a:avLst/>
              </a:prstGeom>
              <a:blipFill>
                <a:blip r:embed="rId15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865811" y="5882641"/>
                <a:ext cx="1295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𝐾𝐸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𝐿𝑜𝑠𝑡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=550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811" y="5882641"/>
                <a:ext cx="1295400" cy="276999"/>
              </a:xfrm>
              <a:prstGeom prst="rect">
                <a:avLst/>
              </a:prstGeom>
              <a:blipFill>
                <a:blip r:embed="rId16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48"/>
          <p:cNvSpPr/>
          <p:nvPr/>
        </p:nvSpPr>
        <p:spPr>
          <a:xfrm>
            <a:off x="1898469" y="3770811"/>
            <a:ext cx="32766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10155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209212" y="1227909"/>
            <a:ext cx="330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  <a:cs typeface="Angsana New" pitchFamily="18" charset="-34"/>
              </a:rPr>
              <a:t>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1907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8" grpId="0"/>
      <p:bldP spid="40" grpId="0"/>
      <p:bldP spid="41" grpId="0"/>
      <p:bldP spid="42" grpId="0" animBg="1"/>
      <p:bldP spid="43" grpId="0"/>
      <p:bldP spid="53" grpId="0" animBg="1"/>
      <p:bldP spid="54" grpId="0"/>
      <p:bldP spid="55" grpId="0" animBg="1"/>
      <p:bldP spid="5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81400" cy="4953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skier passes a point A on a ski-run, moving downhill at 6ms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After descending 50m vertically, the run starts to ascend. When the skier has ascended 25m to point B her speed is 4ms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The skier and skis have a combined mass of 55kg. The total distance travelled from A to B is 1400m. The resistances to motion are constant and have a magnitude of 12N.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Calculate the work done by the skier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09800" y="3048001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𝒊𝒏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𝒊𝒏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048001"/>
                <a:ext cx="2667000" cy="276999"/>
              </a:xfrm>
              <a:prstGeom prst="rect">
                <a:avLst/>
              </a:prstGeom>
              <a:blipFill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blipFill>
                <a:blip r:embed="rId7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 useBgFill="1">
        <p:nvSpPr>
          <p:cNvPr id="16" name="Oval 15"/>
          <p:cNvSpPr>
            <a:spLocks noChangeAspect="1"/>
          </p:cNvSpPr>
          <p:nvPr/>
        </p:nvSpPr>
        <p:spPr>
          <a:xfrm>
            <a:off x="6172200" y="14478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17" name="Oval 16"/>
          <p:cNvSpPr>
            <a:spLocks noChangeAspect="1"/>
          </p:cNvSpPr>
          <p:nvPr/>
        </p:nvSpPr>
        <p:spPr>
          <a:xfrm>
            <a:off x="9656136" y="2046768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9572847" y="1793359"/>
            <a:ext cx="282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  <a:cs typeface="Angsana New" pitchFamily="18" charset="-34"/>
              </a:rPr>
              <a:t>B</a:t>
            </a:r>
          </a:p>
        </p:txBody>
      </p:sp>
      <p:sp>
        <p:nvSpPr>
          <p:cNvPr id="6" name="Freeform 5"/>
          <p:cNvSpPr/>
          <p:nvPr/>
        </p:nvSpPr>
        <p:spPr>
          <a:xfrm>
            <a:off x="5943600" y="1524001"/>
            <a:ext cx="3955312" cy="1308605"/>
          </a:xfrm>
          <a:custGeom>
            <a:avLst/>
            <a:gdLst>
              <a:gd name="connsiteX0" fmla="*/ 0 w 3955312"/>
              <a:gd name="connsiteY0" fmla="*/ 0 h 1308605"/>
              <a:gd name="connsiteX1" fmla="*/ 1052623 w 3955312"/>
              <a:gd name="connsiteY1" fmla="*/ 425302 h 1308605"/>
              <a:gd name="connsiteX2" fmla="*/ 1935126 w 3955312"/>
              <a:gd name="connsiteY2" fmla="*/ 1148316 h 1308605"/>
              <a:gd name="connsiteX3" fmla="*/ 2785730 w 3955312"/>
              <a:gd name="connsiteY3" fmla="*/ 1307805 h 1308605"/>
              <a:gd name="connsiteX4" fmla="*/ 3381154 w 3955312"/>
              <a:gd name="connsiteY4" fmla="*/ 1116419 h 1308605"/>
              <a:gd name="connsiteX5" fmla="*/ 3955312 w 3955312"/>
              <a:gd name="connsiteY5" fmla="*/ 531628 h 1308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55312" h="1308605">
                <a:moveTo>
                  <a:pt x="0" y="0"/>
                </a:moveTo>
                <a:cubicBezTo>
                  <a:pt x="365051" y="116958"/>
                  <a:pt x="730102" y="233916"/>
                  <a:pt x="1052623" y="425302"/>
                </a:cubicBezTo>
                <a:cubicBezTo>
                  <a:pt x="1375144" y="616688"/>
                  <a:pt x="1646275" y="1001232"/>
                  <a:pt x="1935126" y="1148316"/>
                </a:cubicBezTo>
                <a:cubicBezTo>
                  <a:pt x="2223977" y="1295400"/>
                  <a:pt x="2544725" y="1313121"/>
                  <a:pt x="2785730" y="1307805"/>
                </a:cubicBezTo>
                <a:cubicBezTo>
                  <a:pt x="3026735" y="1302489"/>
                  <a:pt x="3186224" y="1245782"/>
                  <a:pt x="3381154" y="1116419"/>
                </a:cubicBezTo>
                <a:cubicBezTo>
                  <a:pt x="3576084" y="987056"/>
                  <a:pt x="3765698" y="759342"/>
                  <a:pt x="3955312" y="53162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/>
          <p:nvPr/>
        </p:nvCxnSpPr>
        <p:spPr>
          <a:xfrm>
            <a:off x="6248400" y="1600200"/>
            <a:ext cx="0" cy="12192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9753600" y="2209801"/>
            <a:ext cx="0" cy="629093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91200" y="2840665"/>
            <a:ext cx="43434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766390" y="2115879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50m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725246" y="2385236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25m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486400" y="2895601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991601" y="2895601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486401" y="3276601"/>
            <a:ext cx="50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The work done by the skier will be equal to the work done against resistances, subtract the total loss of energy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486400" y="3733801"/>
            <a:ext cx="37887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Calculate the total work done against resistances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486400" y="4114801"/>
                <a:ext cx="74629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𝑊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𝐹𝑠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114801"/>
                <a:ext cx="746295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486400" y="4572001"/>
                <a:ext cx="133902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𝑊</m:t>
                      </m:r>
                      <m:r>
                        <a:rPr lang="en-GB" sz="1200" i="1">
                          <a:latin typeface="Cambria Math"/>
                        </a:rPr>
                        <m:t>=(12)(1400)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572001"/>
                <a:ext cx="1339021" cy="276999"/>
              </a:xfrm>
              <a:prstGeom prst="rect">
                <a:avLst/>
              </a:prstGeom>
              <a:blipFill>
                <a:blip r:embed="rId10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486399" y="5029201"/>
                <a:ext cx="10599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𝑊</m:t>
                      </m:r>
                      <m:r>
                        <a:rPr lang="en-GB" sz="1200" i="1">
                          <a:latin typeface="Cambria Math"/>
                        </a:rPr>
                        <m:t>=16800</m:t>
                      </m:r>
                      <m:r>
                        <a:rPr lang="en-GB" sz="1200" i="1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399" y="5029201"/>
                <a:ext cx="1059906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6629399" y="42672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6934199" y="4267201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 – the resistances of 12N act over 1400m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Arc 50"/>
          <p:cNvSpPr/>
          <p:nvPr/>
        </p:nvSpPr>
        <p:spPr>
          <a:xfrm>
            <a:off x="6629399" y="47244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6934199" y="4800601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486400" y="5410201"/>
            <a:ext cx="495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16800J of energy has been used against the resistances.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The loss of kinetic and potential energy of 14025J has contributed to this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The rest will be work done by the skier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486400" y="6324601"/>
                <a:ext cx="12532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16800−14025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6324601"/>
                <a:ext cx="1253292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629400" y="6324601"/>
                <a:ext cx="780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=2775</m:t>
                      </m:r>
                      <m:r>
                        <a:rPr lang="en-GB" sz="1200" i="1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6324601"/>
                <a:ext cx="780278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Rectangle 61"/>
          <p:cNvSpPr/>
          <p:nvPr/>
        </p:nvSpPr>
        <p:spPr>
          <a:xfrm>
            <a:off x="6705600" y="6248400"/>
            <a:ext cx="685800" cy="3810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305595" y="6328955"/>
                <a:ext cx="2362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𝑇𝑜𝑡𝑎𝑙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𝑙𝑜𝑠𝑠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𝑜𝑓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𝑒𝑛𝑒𝑟𝑔𝑦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=14025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595" y="6328955"/>
                <a:ext cx="2362200" cy="276999"/>
              </a:xfrm>
              <a:prstGeom prst="rect">
                <a:avLst/>
              </a:prstGeom>
              <a:blipFill>
                <a:blip r:embed="rId14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219994" y="5900059"/>
                <a:ext cx="1828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𝑃𝐸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𝐺𝑎𝑖𝑛𝑒𝑑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=−13475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9994" y="5900059"/>
                <a:ext cx="1828800" cy="276999"/>
              </a:xfrm>
              <a:prstGeom prst="rect">
                <a:avLst/>
              </a:prstGeom>
              <a:blipFill>
                <a:blip r:embed="rId1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822269" y="3770812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𝑻𝒐𝒕𝒂𝒍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𝒍𝒐𝒔𝒔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𝒐𝒇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𝒆𝒏𝒆𝒓𝒈𝒚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𝒍𝒐𝒔𝒕</m:t>
                      </m:r>
                      <m:r>
                        <a:rPr lang="en-GB" sz="1200" b="1" i="1">
                          <a:latin typeface="Cambria Math"/>
                        </a:rPr>
                        <m:t>−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2269" y="3770812"/>
                <a:ext cx="3429000" cy="276999"/>
              </a:xfrm>
              <a:prstGeom prst="rect">
                <a:avLst/>
              </a:prstGeom>
              <a:blipFill>
                <a:blip r:embed="rId16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2016035" y="4069081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𝑾𝒐𝒓𝒌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𝒅𝒐𝒏𝒆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𝒍𝒐𝒔𝒕</m:t>
                      </m:r>
                      <m:r>
                        <a:rPr lang="en-GB" sz="1200" b="1" i="1">
                          <a:latin typeface="Cambria Math"/>
                        </a:rPr>
                        <m:t>−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6035" y="4069081"/>
                <a:ext cx="3048000" cy="276999"/>
              </a:xfrm>
              <a:prstGeom prst="rect">
                <a:avLst/>
              </a:prstGeom>
              <a:blipFill>
                <a:blip r:embed="rId17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1865811" y="5882641"/>
                <a:ext cx="1295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𝐾𝐸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𝐿𝑜𝑠𝑡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=550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811" y="5882641"/>
                <a:ext cx="1295400" cy="276999"/>
              </a:xfrm>
              <a:prstGeom prst="rect">
                <a:avLst/>
              </a:prstGeom>
              <a:blipFill>
                <a:blip r:embed="rId18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Rectangle 63"/>
          <p:cNvSpPr/>
          <p:nvPr/>
        </p:nvSpPr>
        <p:spPr>
          <a:xfrm>
            <a:off x="1898469" y="3770811"/>
            <a:ext cx="32766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64"/>
          <p:cNvSpPr txBox="1"/>
          <p:nvPr/>
        </p:nvSpPr>
        <p:spPr>
          <a:xfrm>
            <a:off x="10155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66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209212" y="1227909"/>
            <a:ext cx="330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  <a:cs typeface="Angsana New" pitchFamily="18" charset="-34"/>
              </a:rPr>
              <a:t>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3952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6" grpId="0"/>
      <p:bldP spid="47" grpId="0"/>
      <p:bldP spid="48" grpId="0"/>
      <p:bldP spid="49" grpId="0" animBg="1"/>
      <p:bldP spid="50" grpId="0"/>
      <p:bldP spid="51" grpId="0" animBg="1"/>
      <p:bldP spid="57" grpId="0"/>
      <p:bldP spid="60" grpId="0"/>
      <p:bldP spid="61" grpId="0"/>
      <p:bldP spid="6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682537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Q1-4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Q5-9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Q10-14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Q15-19 </a:t>
            </a:r>
            <a:r>
              <a:rPr lang="en-US" sz="2400" dirty="0"/>
              <a:t>&amp; challenge</a:t>
            </a:r>
          </a:p>
          <a:p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396200" y="743296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Mechanics 1</a:t>
            </a:r>
          </a:p>
          <a:p>
            <a:r>
              <a:rPr lang="en-GB" sz="2400" dirty="0"/>
              <a:t>Pages </a:t>
            </a:r>
            <a:r>
              <a:rPr lang="en-GB" sz="2400" dirty="0" smtClean="0"/>
              <a:t>26-28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2802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blipFill>
                <a:blip r:embed="rId6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latin typeface="Comic Sans MS" panose="030F0702030302020204" pitchFamily="66" charset="0"/>
              </a:rPr>
              <a:t>A car is accelerating on smooth level ground. What energy is in the system and what happens to it over time?</a:t>
            </a:r>
          </a:p>
          <a:p>
            <a:pPr marL="0" indent="0" algn="ctr">
              <a:buNone/>
            </a:pPr>
            <a:endParaRPr lang="en-US" sz="2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2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2400" dirty="0">
                <a:latin typeface="Comic Sans MS" panose="030F0702030302020204" pitchFamily="66" charset="0"/>
              </a:rPr>
              <a:t>What if it is accelerating down a rough hill?</a:t>
            </a:r>
          </a:p>
          <a:p>
            <a:pPr marL="0" indent="0" algn="ctr">
              <a:buNone/>
            </a:pPr>
            <a:endParaRPr lang="en-US" sz="2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2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2400" dirty="0">
                <a:latin typeface="Comic Sans MS" panose="030F0702030302020204" pitchFamily="66" charset="0"/>
              </a:rPr>
              <a:t>What if it is accelerating up a rough hill?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155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5196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81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smooth plane is inclined at 30° to the horizontal. A particle of mass 0.5kg slides down the slope. The particle starts from rest at point A and at point B has a speed of 6ms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Find the distance AB.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09800" y="3048001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𝒊𝒏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𝒊𝒏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048001"/>
                <a:ext cx="2667000" cy="276999"/>
              </a:xfrm>
              <a:prstGeom prst="rect">
                <a:avLst/>
              </a:prstGeom>
              <a:blipFill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770017" y="3979818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𝑻𝒐𝒕𝒂𝒍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𝒍𝒐𝒔𝒔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𝒐𝒇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𝒆𝒏𝒆𝒓𝒈𝒚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𝒍𝒐𝒔𝒕</m:t>
                      </m:r>
                      <m:r>
                        <a:rPr lang="en-GB" sz="1200" b="1" i="1">
                          <a:latin typeface="Cambria Math"/>
                        </a:rPr>
                        <m:t>−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0017" y="3979818"/>
                <a:ext cx="3429000" cy="276999"/>
              </a:xfrm>
              <a:prstGeom prst="rect">
                <a:avLst/>
              </a:prstGeom>
              <a:blipFill>
                <a:blip r:embed="rId4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016034" y="4347755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𝑾𝒐𝒓𝒌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𝒅𝒐𝒏𝒆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𝒍𝒐𝒔𝒕</m:t>
                      </m:r>
                      <m:r>
                        <a:rPr lang="en-GB" sz="1200" b="1" i="1">
                          <a:latin typeface="Cambria Math"/>
                        </a:rPr>
                        <m:t>−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6034" y="4347755"/>
                <a:ext cx="3048000" cy="276999"/>
              </a:xfrm>
              <a:prstGeom prst="rect">
                <a:avLst/>
              </a:prstGeom>
              <a:blipFill>
                <a:blip r:embed="rId5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 flipV="1">
            <a:off x="5715000" y="1752600"/>
            <a:ext cx="2133600" cy="1295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blipFill>
                <a:blip r:embed="rId7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blipFill>
                <a:blip r:embed="rId9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>
            <a:off x="5715000" y="30480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 27"/>
          <p:cNvSpPr/>
          <p:nvPr/>
        </p:nvSpPr>
        <p:spPr>
          <a:xfrm>
            <a:off x="5181600" y="2590800"/>
            <a:ext cx="914400" cy="914400"/>
          </a:xfrm>
          <a:prstGeom prst="arc">
            <a:avLst>
              <a:gd name="adj1" fmla="val 20062078"/>
              <a:gd name="adj2" fmla="val 215175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6019800" y="2743201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30°</a:t>
            </a:r>
          </a:p>
        </p:txBody>
      </p:sp>
      <p:sp>
        <p:nvSpPr>
          <p:cNvPr id="32" name="Oval 31"/>
          <p:cNvSpPr>
            <a:spLocks noChangeAspect="1"/>
          </p:cNvSpPr>
          <p:nvPr/>
        </p:nvSpPr>
        <p:spPr>
          <a:xfrm>
            <a:off x="7489209" y="1524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>
            <a:spLocks noChangeAspect="1"/>
          </p:cNvSpPr>
          <p:nvPr/>
        </p:nvSpPr>
        <p:spPr>
          <a:xfrm>
            <a:off x="6474726" y="2141562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5486400" y="3200401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934201" y="3200401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562600" y="3733801"/>
            <a:ext cx="26741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Find the increase in Kinetic energy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410200" y="4038601"/>
                <a:ext cx="1828800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𝑊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038601"/>
                <a:ext cx="1828800" cy="43800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486400" y="4648201"/>
                <a:ext cx="2286000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𝑊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(0.5)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6</m:t>
                              </m:r>
                            </m:e>
                          </m:d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(0.5)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(0)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648201"/>
                <a:ext cx="2286000" cy="43800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486400" y="5257801"/>
                <a:ext cx="838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𝑊</m:t>
                      </m:r>
                      <m:r>
                        <a:rPr lang="en-GB" sz="1200" i="1">
                          <a:latin typeface="Cambria Math"/>
                        </a:rPr>
                        <m:t>=9</m:t>
                      </m:r>
                      <m:r>
                        <a:rPr lang="en-GB" sz="1200" i="1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5257801"/>
                <a:ext cx="838200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Arc 64"/>
          <p:cNvSpPr/>
          <p:nvPr/>
        </p:nvSpPr>
        <p:spPr>
          <a:xfrm>
            <a:off x="7620000" y="4267200"/>
            <a:ext cx="3810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7848600" y="44196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Arc 66"/>
          <p:cNvSpPr/>
          <p:nvPr/>
        </p:nvSpPr>
        <p:spPr>
          <a:xfrm>
            <a:off x="7620000" y="4876800"/>
            <a:ext cx="3810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8001000" y="5029201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2640875" y="6069875"/>
                <a:ext cx="1752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𝐼𝑛𝑐𝑟𝑒𝑎𝑠𝑒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𝑖𝑛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𝐾𝐸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=9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0875" y="6069875"/>
                <a:ext cx="1752600" cy="276999"/>
              </a:xfrm>
              <a:prstGeom prst="rect">
                <a:avLst/>
              </a:prstGeom>
              <a:blipFill>
                <a:blip r:embed="rId14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69"/>
          <p:cNvSpPr txBox="1"/>
          <p:nvPr/>
        </p:nvSpPr>
        <p:spPr>
          <a:xfrm>
            <a:off x="8305800" y="1219200"/>
            <a:ext cx="2362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Draw a diagram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The normal reaction is doing no work as there is no movement perpendicular to the plane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The plane is smooth so the particle does not have to do any work against friction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We can therefore use the upper of the formulae shown…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209800" y="3048000"/>
            <a:ext cx="26670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7391400" y="1295401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477000" y="1905001"/>
            <a:ext cx="282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0155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6565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  <p:bldP spid="32" grpId="0" animBg="1"/>
      <p:bldP spid="33" grpId="0" animBg="1"/>
      <p:bldP spid="59" grpId="0"/>
      <p:bldP spid="60" grpId="0"/>
      <p:bldP spid="61" grpId="0"/>
      <p:bldP spid="62" grpId="0"/>
      <p:bldP spid="63" grpId="0"/>
      <p:bldP spid="64" grpId="0"/>
      <p:bldP spid="65" grpId="0" animBg="1"/>
      <p:bldP spid="66" grpId="0"/>
      <p:bldP spid="67" grpId="0" animBg="1"/>
      <p:bldP spid="68" grpId="0"/>
      <p:bldP spid="69" grpId="0"/>
      <p:bldP spid="71" grpId="0" animBg="1"/>
      <p:bldP spid="72" grpId="0"/>
      <p:bldP spid="7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Arc 53"/>
          <p:cNvSpPr/>
          <p:nvPr/>
        </p:nvSpPr>
        <p:spPr>
          <a:xfrm>
            <a:off x="6096000" y="1981200"/>
            <a:ext cx="914400" cy="914400"/>
          </a:xfrm>
          <a:prstGeom prst="arc">
            <a:avLst>
              <a:gd name="adj1" fmla="val 20403334"/>
              <a:gd name="adj2" fmla="val 2159189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Connector 46"/>
          <p:cNvCxnSpPr/>
          <p:nvPr/>
        </p:nvCxnSpPr>
        <p:spPr>
          <a:xfrm>
            <a:off x="6705600" y="2438400"/>
            <a:ext cx="990600" cy="0"/>
          </a:xfrm>
          <a:prstGeom prst="line">
            <a:avLst/>
          </a:prstGeom>
          <a:ln w="31750">
            <a:solidFill>
              <a:srgbClr val="FF000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696200" y="1828800"/>
            <a:ext cx="0" cy="609600"/>
          </a:xfrm>
          <a:prstGeom prst="line">
            <a:avLst/>
          </a:prstGeom>
          <a:ln w="31750">
            <a:solidFill>
              <a:srgbClr val="FF000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81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smooth plane is inclined at 30° to the horizontal. A particle of mass 0.5kg slides down the slope. The particle starts from rest at point A and at point B has a speed of 6ms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Find the distance AB.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09800" y="3048001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𝒊𝒏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𝒊𝒏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048001"/>
                <a:ext cx="2667000" cy="276999"/>
              </a:xfrm>
              <a:prstGeom prst="rect">
                <a:avLst/>
              </a:prstGeom>
              <a:blipFill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 flipV="1">
            <a:off x="5715000" y="1752600"/>
            <a:ext cx="2133600" cy="1295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blipFill>
                <a:blip r:embed="rId7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>
            <a:off x="5715000" y="30480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 27"/>
          <p:cNvSpPr/>
          <p:nvPr/>
        </p:nvSpPr>
        <p:spPr>
          <a:xfrm>
            <a:off x="5181600" y="2590800"/>
            <a:ext cx="914400" cy="914400"/>
          </a:xfrm>
          <a:prstGeom prst="arc">
            <a:avLst>
              <a:gd name="adj1" fmla="val 20062078"/>
              <a:gd name="adj2" fmla="val 215175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6019800" y="2743201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30°</a:t>
            </a:r>
          </a:p>
        </p:txBody>
      </p:sp>
      <p:sp>
        <p:nvSpPr>
          <p:cNvPr id="32" name="Oval 31"/>
          <p:cNvSpPr>
            <a:spLocks noChangeAspect="1"/>
          </p:cNvSpPr>
          <p:nvPr/>
        </p:nvSpPr>
        <p:spPr>
          <a:xfrm>
            <a:off x="7489209" y="1524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>
            <a:spLocks noChangeAspect="1"/>
          </p:cNvSpPr>
          <p:nvPr/>
        </p:nvSpPr>
        <p:spPr>
          <a:xfrm>
            <a:off x="6474726" y="2141562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6711055" y="1817470"/>
            <a:ext cx="1031319" cy="624331"/>
          </a:xfrm>
          <a:prstGeom prst="line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6934200" y="2209801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30°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010400" y="1828801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858001" y="2438401"/>
            <a:ext cx="798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xCos30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696200" y="1981201"/>
            <a:ext cx="7777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xSin30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486400" y="3200401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934201" y="3200401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6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8305800" y="1219200"/>
            <a:ext cx="2362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Draw a diagram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The normal reaction is doing no work as there is no movement perpendicular to the plane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The plane is smooth so the particle does not have to do any work against friction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We can therefore use the upper of the formulae shown…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209800" y="3048000"/>
            <a:ext cx="26670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7391400" y="1295401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477000" y="1905001"/>
            <a:ext cx="282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562600" y="3733801"/>
            <a:ext cx="495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Find the decrease in Potential energy (find the change in vertical height first)</a:t>
            </a:r>
          </a:p>
          <a:p>
            <a:endParaRPr lang="en-GB" sz="1200" u="sng" dirty="0">
              <a:latin typeface="Comic Sans MS" pitchFamily="66" charset="0"/>
            </a:endParaRPr>
          </a:p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Call the diagonal distance (the one we need to find) ‘x’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486400" y="4648201"/>
                <a:ext cx="1066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𝑃𝐸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𝑚𝑔h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648201"/>
                <a:ext cx="1066800" cy="276999"/>
              </a:xfrm>
              <a:prstGeom prst="rect">
                <a:avLst/>
              </a:prstGeom>
              <a:blipFill>
                <a:blip r:embed="rId9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486400" y="5105401"/>
                <a:ext cx="1981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𝑃𝐸</m:t>
                      </m:r>
                      <m:r>
                        <a:rPr lang="en-GB" sz="1200" i="1">
                          <a:latin typeface="Cambria Math"/>
                        </a:rPr>
                        <m:t>=(0.5)(9.8)(</m:t>
                      </m:r>
                      <m:r>
                        <a:rPr lang="en-GB" sz="1200" i="1">
                          <a:latin typeface="Cambria Math"/>
                        </a:rPr>
                        <m:t>𝑥𝑆𝑖𝑛</m:t>
                      </m:r>
                      <m:r>
                        <a:rPr lang="en-GB" sz="1200" i="1">
                          <a:latin typeface="Cambria Math"/>
                        </a:rPr>
                        <m:t>30)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5105401"/>
                <a:ext cx="1981200" cy="276999"/>
              </a:xfrm>
              <a:prstGeom prst="rect">
                <a:avLst/>
              </a:prstGeom>
              <a:blipFill>
                <a:blip r:embed="rId10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486400" y="5562601"/>
                <a:ext cx="1143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𝑃𝐸</m:t>
                      </m:r>
                      <m:r>
                        <a:rPr lang="en-GB" sz="1200" i="1">
                          <a:latin typeface="Cambria Math"/>
                        </a:rPr>
                        <m:t>=2.45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5562601"/>
                <a:ext cx="1143000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7239000" y="48006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7543800" y="4876801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Arc 49"/>
          <p:cNvSpPr/>
          <p:nvPr/>
        </p:nvSpPr>
        <p:spPr>
          <a:xfrm>
            <a:off x="7239000" y="52578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7467600" y="5257801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in terms of x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614749" y="6296298"/>
                <a:ext cx="1828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𝐷𝑒𝑐𝑟𝑒𝑎𝑠𝑒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𝑖𝑛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𝑃𝐸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=2.45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4749" y="6296298"/>
                <a:ext cx="1828800" cy="276999"/>
              </a:xfrm>
              <a:prstGeom prst="rect">
                <a:avLst/>
              </a:prstGeom>
              <a:blipFill>
                <a:blip r:embed="rId12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770017" y="3979818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𝑻𝒐𝒕𝒂𝒍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𝒍𝒐𝒔𝒔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𝒐𝒇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𝒆𝒏𝒆𝒓𝒈𝒚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𝒍𝒐𝒔𝒕</m:t>
                      </m:r>
                      <m:r>
                        <a:rPr lang="en-GB" sz="1200" b="1" i="1">
                          <a:latin typeface="Cambria Math"/>
                        </a:rPr>
                        <m:t>−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0017" y="3979818"/>
                <a:ext cx="3429000" cy="276999"/>
              </a:xfrm>
              <a:prstGeom prst="rect">
                <a:avLst/>
              </a:prstGeom>
              <a:blipFill>
                <a:blip r:embed="rId13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2016034" y="4347755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𝑾𝒐𝒓𝒌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𝒅𝒐𝒏𝒆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𝒍𝒐𝒔𝒕</m:t>
                      </m:r>
                      <m:r>
                        <a:rPr lang="en-GB" sz="1200" b="1" i="1">
                          <a:latin typeface="Cambria Math"/>
                        </a:rPr>
                        <m:t>−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6034" y="4347755"/>
                <a:ext cx="3048000" cy="276999"/>
              </a:xfrm>
              <a:prstGeom prst="rect">
                <a:avLst/>
              </a:prstGeom>
              <a:blipFill>
                <a:blip r:embed="rId14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2640875" y="6069875"/>
                <a:ext cx="1752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𝐼𝑛𝑐𝑟𝑒𝑎𝑠𝑒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𝑖𝑛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𝐾𝐸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=9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0875" y="6069875"/>
                <a:ext cx="1752600" cy="276999"/>
              </a:xfrm>
              <a:prstGeom prst="rect">
                <a:avLst/>
              </a:prstGeom>
              <a:blipFill>
                <a:blip r:embed="rId15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/>
          <p:cNvSpPr txBox="1"/>
          <p:nvPr/>
        </p:nvSpPr>
        <p:spPr>
          <a:xfrm>
            <a:off x="10155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65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677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/>
      <p:bldP spid="56" grpId="0"/>
      <p:bldP spid="57" grpId="0"/>
      <p:bldP spid="58" grpId="0"/>
      <p:bldP spid="44" grpId="0"/>
      <p:bldP spid="45" grpId="0"/>
      <p:bldP spid="46" grpId="0"/>
      <p:bldP spid="48" grpId="0" animBg="1"/>
      <p:bldP spid="49" grpId="0"/>
      <p:bldP spid="50" grpId="0" animBg="1"/>
      <p:bldP spid="51" grpId="0"/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Arc 53"/>
          <p:cNvSpPr/>
          <p:nvPr/>
        </p:nvSpPr>
        <p:spPr>
          <a:xfrm>
            <a:off x="6096000" y="1981200"/>
            <a:ext cx="914400" cy="914400"/>
          </a:xfrm>
          <a:prstGeom prst="arc">
            <a:avLst>
              <a:gd name="adj1" fmla="val 20403334"/>
              <a:gd name="adj2" fmla="val 2159189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Connector 46"/>
          <p:cNvCxnSpPr/>
          <p:nvPr/>
        </p:nvCxnSpPr>
        <p:spPr>
          <a:xfrm>
            <a:off x="6705600" y="2438400"/>
            <a:ext cx="990600" cy="0"/>
          </a:xfrm>
          <a:prstGeom prst="line">
            <a:avLst/>
          </a:prstGeom>
          <a:ln w="31750">
            <a:solidFill>
              <a:srgbClr val="FF000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696200" y="1828800"/>
            <a:ext cx="0" cy="609600"/>
          </a:xfrm>
          <a:prstGeom prst="line">
            <a:avLst/>
          </a:prstGeom>
          <a:ln w="31750">
            <a:solidFill>
              <a:srgbClr val="FF000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81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smooth plane is inclined at 30° to the horizontal. A particle of mass 0.5kg slides down the slope. The particle starts from rest at point A and at point B has a speed of 6ms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Find the distance AB.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09800" y="3048001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𝒊𝒏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𝒊𝒏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048001"/>
                <a:ext cx="2667000" cy="276999"/>
              </a:xfrm>
              <a:prstGeom prst="rect">
                <a:avLst/>
              </a:prstGeom>
              <a:blipFill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 flipV="1">
            <a:off x="5715000" y="1752600"/>
            <a:ext cx="2133600" cy="1295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blipFill>
                <a:blip r:embed="rId7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>
            <a:off x="5715000" y="30480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 27"/>
          <p:cNvSpPr/>
          <p:nvPr/>
        </p:nvSpPr>
        <p:spPr>
          <a:xfrm>
            <a:off x="5181600" y="2590800"/>
            <a:ext cx="914400" cy="914400"/>
          </a:xfrm>
          <a:prstGeom prst="arc">
            <a:avLst>
              <a:gd name="adj1" fmla="val 20062078"/>
              <a:gd name="adj2" fmla="val 215175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6019800" y="2743201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30°</a:t>
            </a:r>
          </a:p>
        </p:txBody>
      </p:sp>
      <p:sp>
        <p:nvSpPr>
          <p:cNvPr id="32" name="Oval 31"/>
          <p:cNvSpPr>
            <a:spLocks noChangeAspect="1"/>
          </p:cNvSpPr>
          <p:nvPr/>
        </p:nvSpPr>
        <p:spPr>
          <a:xfrm>
            <a:off x="7489209" y="1524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>
            <a:spLocks noChangeAspect="1"/>
          </p:cNvSpPr>
          <p:nvPr/>
        </p:nvSpPr>
        <p:spPr>
          <a:xfrm>
            <a:off x="6474726" y="2141562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6711055" y="1817470"/>
            <a:ext cx="1031319" cy="624331"/>
          </a:xfrm>
          <a:prstGeom prst="line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6934200" y="2209801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30°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010400" y="1828801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858001" y="2438401"/>
            <a:ext cx="798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xCos30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696200" y="1981201"/>
            <a:ext cx="7777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xSin30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486400" y="3200401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934201" y="3200401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6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8305800" y="1219200"/>
            <a:ext cx="2362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Draw a diagram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The normal reaction is doing no work as there is no movement perpendicular to the plane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The plane is smooth so the particle does not have to do any work against friction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We can therefore use the upper of the formulae shown…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209800" y="3048000"/>
            <a:ext cx="26670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7391400" y="1295401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477000" y="1905001"/>
            <a:ext cx="282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410200" y="3962401"/>
                <a:ext cx="2590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𝐷𝑒𝑐𝑟𝑒𝑎𝑠𝑒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𝑖𝑛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𝑃𝐸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𝐼𝑛𝑐𝑟𝑒𝑎𝑠𝑒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𝑖𝑛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𝐾𝐸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962401"/>
                <a:ext cx="2590800" cy="276999"/>
              </a:xfrm>
              <a:prstGeom prst="rect">
                <a:avLst/>
              </a:prstGeom>
              <a:blipFill>
                <a:blip r:embed="rId9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096000" y="4343401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2.45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=9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343401"/>
                <a:ext cx="990600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400800" y="4724401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=3.67</m:t>
                      </m:r>
                      <m:r>
                        <a:rPr lang="en-GB" sz="1200" i="1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4724401"/>
                <a:ext cx="990600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Arc 64"/>
          <p:cNvSpPr/>
          <p:nvPr/>
        </p:nvSpPr>
        <p:spPr>
          <a:xfrm>
            <a:off x="7772400" y="41148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8077200" y="4038601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values we calculated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Arc 66"/>
          <p:cNvSpPr/>
          <p:nvPr/>
        </p:nvSpPr>
        <p:spPr>
          <a:xfrm>
            <a:off x="7772400" y="44958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8153400" y="4572001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2.45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715000" y="5334000"/>
            <a:ext cx="4267200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This could be calculated using F = ma and the SUVAT equations, however you will sometimes be asked specifically to use these principles…</a:t>
            </a:r>
            <a:endParaRPr lang="en-GB" sz="16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614749" y="6296298"/>
                <a:ext cx="1828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𝐷𝑒𝑐𝑟𝑒𝑎𝑠𝑒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𝑖𝑛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𝑃𝐸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=2.45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4749" y="6296298"/>
                <a:ext cx="1828800" cy="276999"/>
              </a:xfrm>
              <a:prstGeom prst="rect">
                <a:avLst/>
              </a:prstGeom>
              <a:blipFill>
                <a:blip r:embed="rId12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770017" y="3979818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𝑻𝒐𝒕𝒂𝒍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𝒍𝒐𝒔𝒔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𝒐𝒇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𝒆𝒏𝒆𝒓𝒈𝒚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𝒍𝒐𝒔𝒕</m:t>
                      </m:r>
                      <m:r>
                        <a:rPr lang="en-GB" sz="1200" b="1" i="1">
                          <a:latin typeface="Cambria Math"/>
                        </a:rPr>
                        <m:t>−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0017" y="3979818"/>
                <a:ext cx="3429000" cy="276999"/>
              </a:xfrm>
              <a:prstGeom prst="rect">
                <a:avLst/>
              </a:prstGeom>
              <a:blipFill>
                <a:blip r:embed="rId13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016034" y="4347755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𝑾𝒐𝒓𝒌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𝒅𝒐𝒏𝒆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𝒍𝒐𝒔𝒕</m:t>
                      </m:r>
                      <m:r>
                        <a:rPr lang="en-GB" sz="1200" b="1" i="1">
                          <a:latin typeface="Cambria Math"/>
                        </a:rPr>
                        <m:t>−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6034" y="4347755"/>
                <a:ext cx="3048000" cy="276999"/>
              </a:xfrm>
              <a:prstGeom prst="rect">
                <a:avLst/>
              </a:prstGeom>
              <a:blipFill>
                <a:blip r:embed="rId14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640875" y="6069875"/>
                <a:ext cx="1752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𝐼𝑛𝑐𝑟𝑒𝑎𝑠𝑒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𝑖𝑛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𝐾𝐸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=9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0875" y="6069875"/>
                <a:ext cx="1752600" cy="276999"/>
              </a:xfrm>
              <a:prstGeom prst="rect">
                <a:avLst/>
              </a:prstGeom>
              <a:blipFill>
                <a:blip r:embed="rId15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10155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021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3" grpId="0"/>
      <p:bldP spid="64" grpId="0"/>
      <p:bldP spid="65" grpId="0" animBg="1"/>
      <p:bldP spid="66" grpId="0"/>
      <p:bldP spid="67" grpId="0" animBg="1"/>
      <p:bldP spid="68" grpId="0"/>
      <p:bldP spid="7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81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particle of mass 2kg is projected with speed 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up a rough plane inclined at 45° to the horizontal. The coefficient of friction between the particle and the plane is 0.4. Calculate the distance the particle travels up the plane before it comes to instantaneous rest.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09800" y="3048001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𝒊𝒏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𝒊𝒏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048001"/>
                <a:ext cx="2667000" cy="276999"/>
              </a:xfrm>
              <a:prstGeom prst="rect">
                <a:avLst/>
              </a:prstGeom>
              <a:blipFill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778726" y="3971109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𝑻𝒐𝒕𝒂𝒍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𝒍𝒐𝒔𝒔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𝒐𝒇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𝒆𝒏𝒆𝒓𝒈𝒚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𝒍𝒐𝒔𝒕</m:t>
                      </m:r>
                      <m:r>
                        <a:rPr lang="en-GB" sz="1200" b="1" i="1">
                          <a:latin typeface="Cambria Math"/>
                        </a:rPr>
                        <m:t>−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726" y="3971109"/>
                <a:ext cx="3429000" cy="276999"/>
              </a:xfrm>
              <a:prstGeom prst="rect">
                <a:avLst/>
              </a:prstGeom>
              <a:blipFill>
                <a:blip r:embed="rId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007326" y="4286794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𝑾𝒐𝒓𝒌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𝒅𝒐𝒏𝒆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𝒍𝒐𝒔𝒕</m:t>
                      </m:r>
                      <m:r>
                        <a:rPr lang="en-GB" sz="1200" b="1" i="1">
                          <a:latin typeface="Cambria Math"/>
                        </a:rPr>
                        <m:t>−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7326" y="4286794"/>
                <a:ext cx="3048000" cy="276999"/>
              </a:xfrm>
              <a:prstGeom prst="rect">
                <a:avLst/>
              </a:prstGeom>
              <a:blipFill>
                <a:blip r:embed="rId5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blipFill>
                <a:blip r:embed="rId7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blipFill>
                <a:blip r:embed="rId9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 flipV="1">
            <a:off x="6019800" y="1447800"/>
            <a:ext cx="213360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019800" y="30480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324600" y="2743201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45°</a:t>
            </a:r>
          </a:p>
        </p:txBody>
      </p:sp>
      <p:sp>
        <p:nvSpPr>
          <p:cNvPr id="37" name="Arc 36"/>
          <p:cNvSpPr/>
          <p:nvPr/>
        </p:nvSpPr>
        <p:spPr>
          <a:xfrm>
            <a:off x="5486400" y="2590800"/>
            <a:ext cx="914400" cy="914400"/>
          </a:xfrm>
          <a:prstGeom prst="arc">
            <a:avLst>
              <a:gd name="adj1" fmla="val 19694523"/>
              <a:gd name="adj2" fmla="val 215175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38" name="Oval 37"/>
          <p:cNvSpPr>
            <a:spLocks noChangeAspect="1"/>
          </p:cNvSpPr>
          <p:nvPr/>
        </p:nvSpPr>
        <p:spPr>
          <a:xfrm>
            <a:off x="7239000" y="19050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5486400" y="3124201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934201" y="3124201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305800" y="1219200"/>
            <a:ext cx="23622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Draw a diagram</a:t>
            </a:r>
          </a:p>
          <a:p>
            <a:pPr marL="171450" indent="-171450">
              <a:buFont typeface="Wingdings"/>
              <a:buChar char="à"/>
            </a:pPr>
            <a:r>
              <a:rPr lang="en-GB" sz="1200">
                <a:latin typeface="Comic Sans MS" pitchFamily="66" charset="0"/>
                <a:sym typeface="Wingdings" pitchFamily="2" charset="2"/>
              </a:rPr>
              <a:t>The </a:t>
            </a:r>
            <a:r>
              <a:rPr lang="en-GB" sz="1200" dirty="0">
                <a:latin typeface="Comic Sans MS" pitchFamily="66" charset="0"/>
                <a:sym typeface="Wingdings" pitchFamily="2" charset="2"/>
              </a:rPr>
              <a:t>normal reaction is doing no work as there is no movement perpendicular to the plane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As the plane is rough, the particle will have to do some work against friction. You must take this into account.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You will need to use the second of the formulae to the left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846217" y="3979817"/>
            <a:ext cx="32766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486400" y="3810001"/>
            <a:ext cx="2162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Find the kinetic energy lost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486400" y="4191001"/>
                <a:ext cx="1524000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𝑊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191001"/>
                <a:ext cx="1524000" cy="43800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410200" y="4724401"/>
                <a:ext cx="2057400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𝑊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(2)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(2)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(8)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724401"/>
                <a:ext cx="2057400" cy="438005"/>
              </a:xfrm>
              <a:prstGeom prst="rect">
                <a:avLst/>
              </a:prstGeom>
              <a:blipFill>
                <a:blip r:embed="rId12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410200" y="5334001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𝑊</m:t>
                      </m:r>
                      <m:r>
                        <a:rPr lang="en-GB" sz="1200" i="1">
                          <a:latin typeface="Cambria Math"/>
                        </a:rPr>
                        <m:t>=−64</m:t>
                      </m:r>
                      <m:r>
                        <a:rPr lang="en-GB" sz="1200" i="1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5334001"/>
                <a:ext cx="990600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555966" y="5891349"/>
                <a:ext cx="1981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𝐾𝑖𝑛𝑒𝑡𝑖𝑐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𝑙𝑜𝑠𝑡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=64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966" y="5891349"/>
                <a:ext cx="1981200" cy="276999"/>
              </a:xfrm>
              <a:prstGeom prst="rect">
                <a:avLst/>
              </a:prstGeom>
              <a:blipFill>
                <a:blip r:embed="rId14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50"/>
          <p:cNvSpPr/>
          <p:nvPr/>
        </p:nvSpPr>
        <p:spPr>
          <a:xfrm>
            <a:off x="7239000" y="44196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7467600" y="4495801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Arc 52"/>
          <p:cNvSpPr/>
          <p:nvPr/>
        </p:nvSpPr>
        <p:spPr>
          <a:xfrm>
            <a:off x="7239000" y="49530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7467600" y="51054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155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4866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7" grpId="0" animBg="1"/>
      <p:bldP spid="38" grpId="0" animBg="1"/>
      <p:bldP spid="39" grpId="0"/>
      <p:bldP spid="40" grpId="0"/>
      <p:bldP spid="42" grpId="0" animBg="1"/>
      <p:bldP spid="6" grpId="0"/>
      <p:bldP spid="46" grpId="0"/>
      <p:bldP spid="48" grpId="0"/>
      <p:bldP spid="49" grpId="0"/>
      <p:bldP spid="50" grpId="0"/>
      <p:bldP spid="51" grpId="0" animBg="1"/>
      <p:bldP spid="52" grpId="0"/>
      <p:bldP spid="53" grpId="0" animBg="1"/>
      <p:bldP spid="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81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particle of mass 2kg is projected with speed 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up a rough plane inclined at 45° to the horizontal. The coefficient of friction between the particle and the plane is 0.4. Calculate the distance the particle travels up the plane before it comes to instantaneous rest.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09800" y="3048001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𝒊𝒏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𝒊𝒏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048001"/>
                <a:ext cx="2667000" cy="276999"/>
              </a:xfrm>
              <a:prstGeom prst="rect">
                <a:avLst/>
              </a:prstGeom>
              <a:blipFill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blipFill>
                <a:blip r:embed="rId7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 flipV="1">
            <a:off x="6019800" y="1447800"/>
            <a:ext cx="213360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019800" y="30480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324600" y="2743201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45°</a:t>
            </a:r>
          </a:p>
        </p:txBody>
      </p:sp>
      <p:sp>
        <p:nvSpPr>
          <p:cNvPr id="37" name="Arc 36"/>
          <p:cNvSpPr/>
          <p:nvPr/>
        </p:nvSpPr>
        <p:spPr>
          <a:xfrm>
            <a:off x="5486400" y="2590800"/>
            <a:ext cx="914400" cy="914400"/>
          </a:xfrm>
          <a:prstGeom prst="arc">
            <a:avLst>
              <a:gd name="adj1" fmla="val 19694523"/>
              <a:gd name="adj2" fmla="val 215175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38" name="Oval 37"/>
          <p:cNvSpPr>
            <a:spLocks noChangeAspect="1"/>
          </p:cNvSpPr>
          <p:nvPr/>
        </p:nvSpPr>
        <p:spPr>
          <a:xfrm>
            <a:off x="7239000" y="19050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5486400" y="3124201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934201" y="3124201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305800" y="1219200"/>
            <a:ext cx="23622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Draw a diagram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The normal reaction is doing no work as there is no movement perpendicular to the plane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As the plane is rough, the particle will have to do some work against friction. You must take this into account.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You will need to use the second of the formulae to the left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10200" y="3733801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Find the potential energy gained</a:t>
            </a:r>
          </a:p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 in the last example, call the distance moved up the plane ‘x’, and work out the vertical change, based on this…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8027582" y="1550584"/>
            <a:ext cx="3545" cy="469603"/>
          </a:xfrm>
          <a:prstGeom prst="line">
            <a:avLst/>
          </a:prstGeom>
          <a:ln w="31750">
            <a:solidFill>
              <a:srgbClr val="FF000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510130" y="1772095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45°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518202" y="1469453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380718" y="2021959"/>
            <a:ext cx="713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xCos45</a:t>
            </a:r>
          </a:p>
        </p:txBody>
      </p:sp>
      <p:sp>
        <p:nvSpPr>
          <p:cNvPr id="44" name="TextBox 43"/>
          <p:cNvSpPr txBox="1"/>
          <p:nvPr/>
        </p:nvSpPr>
        <p:spPr>
          <a:xfrm rot="5400000">
            <a:off x="7834542" y="1649820"/>
            <a:ext cx="696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xSin45</a:t>
            </a:r>
          </a:p>
        </p:txBody>
      </p:sp>
      <p:sp>
        <p:nvSpPr>
          <p:cNvPr id="55" name="Arc 54"/>
          <p:cNvSpPr/>
          <p:nvPr/>
        </p:nvSpPr>
        <p:spPr>
          <a:xfrm>
            <a:off x="6727251" y="1675359"/>
            <a:ext cx="914400" cy="914400"/>
          </a:xfrm>
          <a:prstGeom prst="arc">
            <a:avLst>
              <a:gd name="adj1" fmla="val 19694523"/>
              <a:gd name="adj2" fmla="val 2057628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7398488" y="1998921"/>
            <a:ext cx="632638" cy="1772"/>
          </a:xfrm>
          <a:prstGeom prst="line">
            <a:avLst/>
          </a:prstGeom>
          <a:ln w="31750">
            <a:solidFill>
              <a:srgbClr val="FF000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7353993" y="1499191"/>
            <a:ext cx="728330" cy="542818"/>
          </a:xfrm>
          <a:prstGeom prst="line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410200" y="4495801"/>
                <a:ext cx="96393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𝑃𝐸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𝑚𝑔h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495801"/>
                <a:ext cx="963936" cy="276999"/>
              </a:xfrm>
              <a:prstGeom prst="rect">
                <a:avLst/>
              </a:prstGeom>
              <a:blipFill>
                <a:blip r:embed="rId9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334000" y="4953001"/>
                <a:ext cx="1905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𝑃𝐸</m:t>
                      </m:r>
                      <m:r>
                        <a:rPr lang="en-GB" sz="1200" i="1">
                          <a:latin typeface="Cambria Math"/>
                        </a:rPr>
                        <m:t>=(2)(9.8)(</m:t>
                      </m:r>
                      <m:r>
                        <a:rPr lang="en-GB" sz="1200" i="1">
                          <a:latin typeface="Cambria Math"/>
                        </a:rPr>
                        <m:t>𝑥𝑆𝑖𝑛</m:t>
                      </m:r>
                      <m:r>
                        <a:rPr lang="en-GB" sz="1200" i="1">
                          <a:latin typeface="Cambria Math"/>
                        </a:rPr>
                        <m:t>45)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953001"/>
                <a:ext cx="1905000" cy="276999"/>
              </a:xfrm>
              <a:prstGeom prst="rect">
                <a:avLst/>
              </a:prstGeom>
              <a:blipFill>
                <a:blip r:embed="rId10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334000" y="5410200"/>
                <a:ext cx="12192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𝑃𝐸</m:t>
                      </m:r>
                      <m:r>
                        <a:rPr lang="en-GB" sz="1200" i="1">
                          <a:latin typeface="Cambria Math"/>
                        </a:rPr>
                        <m:t>=9.8</m:t>
                      </m:r>
                      <m:rad>
                        <m:radPr>
                          <m:deg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5410200"/>
                <a:ext cx="1219200" cy="29873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2262051" y="6146074"/>
                <a:ext cx="25908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𝑃𝑜𝑡𝑒𝑛𝑡𝑖𝑎𝑙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𝑔𝑎𝑖𝑛𝑒𝑑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=9.8</m:t>
                      </m:r>
                      <m:rad>
                        <m:radPr>
                          <m:degHide m:val="on"/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2051" y="6146074"/>
                <a:ext cx="2590800" cy="298736"/>
              </a:xfrm>
              <a:prstGeom prst="rect">
                <a:avLst/>
              </a:prstGeom>
              <a:blipFill>
                <a:blip r:embed="rId12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59"/>
          <p:cNvSpPr/>
          <p:nvPr/>
        </p:nvSpPr>
        <p:spPr>
          <a:xfrm>
            <a:off x="7010400" y="46482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7315200" y="47244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Arc 61"/>
          <p:cNvSpPr/>
          <p:nvPr/>
        </p:nvSpPr>
        <p:spPr>
          <a:xfrm>
            <a:off x="7010400" y="51054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7315200" y="5105401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in terms of x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778726" y="3971109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𝑻𝒐𝒕𝒂𝒍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𝒍𝒐𝒔𝒔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𝒐𝒇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𝒆𝒏𝒆𝒓𝒈𝒚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𝒍𝒐𝒔𝒕</m:t>
                      </m:r>
                      <m:r>
                        <a:rPr lang="en-GB" sz="1200" b="1" i="1">
                          <a:latin typeface="Cambria Math"/>
                        </a:rPr>
                        <m:t>−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726" y="3971109"/>
                <a:ext cx="3429000" cy="276999"/>
              </a:xfrm>
              <a:prstGeom prst="rect">
                <a:avLst/>
              </a:prstGeom>
              <a:blipFill>
                <a:blip r:embed="rId13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007326" y="4286794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𝑾𝒐𝒓𝒌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𝒅𝒐𝒏𝒆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𝒍𝒐𝒔𝒕</m:t>
                      </m:r>
                      <m:r>
                        <a:rPr lang="en-GB" sz="1200" b="1" i="1">
                          <a:latin typeface="Cambria Math"/>
                        </a:rPr>
                        <m:t>−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7326" y="4286794"/>
                <a:ext cx="3048000" cy="276999"/>
              </a:xfrm>
              <a:prstGeom prst="rect">
                <a:avLst/>
              </a:prstGeom>
              <a:blipFill>
                <a:blip r:embed="rId14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/>
          <p:cNvSpPr/>
          <p:nvPr/>
        </p:nvSpPr>
        <p:spPr>
          <a:xfrm>
            <a:off x="1846217" y="3979817"/>
            <a:ext cx="32766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555966" y="5891349"/>
                <a:ext cx="1981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𝐾𝑖𝑛𝑒𝑡𝑖𝑐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𝑙𝑜𝑠𝑡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=64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966" y="5891349"/>
                <a:ext cx="1981200" cy="276999"/>
              </a:xfrm>
              <a:prstGeom prst="rect">
                <a:avLst/>
              </a:prstGeom>
              <a:blipFill>
                <a:blip r:embed="rId15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10155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49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6799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43" grpId="0"/>
      <p:bldP spid="44" grpId="0"/>
      <p:bldP spid="55" grpId="0" animBg="1"/>
      <p:bldP spid="56" grpId="0"/>
      <p:bldP spid="57" grpId="0"/>
      <p:bldP spid="58" grpId="0"/>
      <p:bldP spid="59" grpId="0"/>
      <p:bldP spid="60" grpId="0" animBg="1"/>
      <p:bldP spid="61" grpId="0"/>
      <p:bldP spid="62" grpId="0" animBg="1"/>
      <p:bldP spid="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81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particle of mass 2kg is projected with speed 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up a rough plane inclined at 45° to the horizontal. The coefficient of friction between the particle and the plane is 0.4. Calculate the distance the particle travels up the plane before it comes to instantaneous rest.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09800" y="3048001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𝒊𝒏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𝒊𝒏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048001"/>
                <a:ext cx="2667000" cy="276999"/>
              </a:xfrm>
              <a:prstGeom prst="rect">
                <a:avLst/>
              </a:prstGeom>
              <a:blipFill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blipFill>
                <a:blip r:embed="rId7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 flipV="1">
            <a:off x="6019800" y="1447800"/>
            <a:ext cx="213360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019800" y="30480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324600" y="2743201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45°</a:t>
            </a:r>
          </a:p>
        </p:txBody>
      </p:sp>
      <p:sp>
        <p:nvSpPr>
          <p:cNvPr id="37" name="Arc 36"/>
          <p:cNvSpPr/>
          <p:nvPr/>
        </p:nvSpPr>
        <p:spPr>
          <a:xfrm>
            <a:off x="5486400" y="2590800"/>
            <a:ext cx="914400" cy="914400"/>
          </a:xfrm>
          <a:prstGeom prst="arc">
            <a:avLst>
              <a:gd name="adj1" fmla="val 19694523"/>
              <a:gd name="adj2" fmla="val 215175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38" name="Oval 37"/>
          <p:cNvSpPr>
            <a:spLocks noChangeAspect="1"/>
          </p:cNvSpPr>
          <p:nvPr/>
        </p:nvSpPr>
        <p:spPr>
          <a:xfrm>
            <a:off x="7239000" y="19050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5486400" y="3124201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934201" y="3124201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305800" y="1219200"/>
            <a:ext cx="23622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Draw a diagram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The normal reaction is doing no work as there is no movement perpendicular to the plane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As the plane is rough, the particle will have to do some work against friction. You must take this into account.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You will need to use the second of the formulae to the left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410200" y="4648201"/>
                <a:ext cx="3352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𝑇𝑜𝑡𝑎𝑙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𝑙𝑜𝑠𝑠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𝑜𝑓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𝑒𝑛𝑒𝑟𝑔𝑦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𝐾𝐸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𝑙𝑜𝑠𝑡</m:t>
                      </m:r>
                      <m:r>
                        <a:rPr lang="en-GB" sz="1200" i="1">
                          <a:latin typeface="Cambria Math"/>
                        </a:rPr>
                        <m:t>−</m:t>
                      </m:r>
                      <m:r>
                        <a:rPr lang="en-GB" sz="1200" i="1">
                          <a:latin typeface="Cambria Math"/>
                        </a:rPr>
                        <m:t>𝑃𝐸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𝑔𝑎𝑖𝑛𝑒𝑑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648201"/>
                <a:ext cx="3352800" cy="276999"/>
              </a:xfrm>
              <a:prstGeom prst="rect">
                <a:avLst/>
              </a:prstGeom>
              <a:blipFill>
                <a:blip r:embed="rId9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5334000" y="3810001"/>
            <a:ext cx="541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</a:rPr>
              <a:t>This time, we cannot just set these values equal to each other, as some energy will be lost to friction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</a:rPr>
              <a:t>Find an expression for the loss of energy by using the highlighted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334000" y="5105400"/>
                <a:ext cx="29718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𝑇𝑜𝑡𝑎𝑙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𝑙𝑜𝑠𝑠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𝑜𝑓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𝑒𝑛𝑒𝑟𝑔𝑦</m:t>
                      </m:r>
                      <m:r>
                        <a:rPr lang="en-GB" sz="1200" i="1">
                          <a:latin typeface="Cambria Math"/>
                        </a:rPr>
                        <m:t>=64−9.8</m:t>
                      </m:r>
                      <m:rad>
                        <m:radPr>
                          <m:deg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5105400"/>
                <a:ext cx="2971800" cy="298736"/>
              </a:xfrm>
              <a:prstGeom prst="rect">
                <a:avLst/>
              </a:prstGeom>
              <a:blipFill>
                <a:blip r:embed="rId10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8458200" y="48006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8763000" y="4724401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 to find an expression for the loss of energy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059577" y="6400800"/>
                <a:ext cx="29718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𝑇𝑜𝑡𝑎𝑙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𝑙𝑜𝑠𝑠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𝑜𝑓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𝑒𝑛𝑒𝑟𝑔𝑦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=64−9.8</m:t>
                      </m:r>
                      <m:rad>
                        <m:radPr>
                          <m:degHide m:val="on"/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9577" y="6400800"/>
                <a:ext cx="2971800" cy="298736"/>
              </a:xfrm>
              <a:prstGeom prst="rect">
                <a:avLst/>
              </a:prstGeom>
              <a:blipFill>
                <a:blip r:embed="rId11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7518202" y="1469453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cxnSp>
        <p:nvCxnSpPr>
          <p:cNvPr id="64" name="Straight Connector 63"/>
          <p:cNvCxnSpPr/>
          <p:nvPr/>
        </p:nvCxnSpPr>
        <p:spPr>
          <a:xfrm flipV="1">
            <a:off x="7353993" y="1499191"/>
            <a:ext cx="728330" cy="542818"/>
          </a:xfrm>
          <a:prstGeom prst="line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262051" y="6146074"/>
                <a:ext cx="25908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𝑃𝑜𝑡𝑒𝑛𝑡𝑖𝑎𝑙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𝑔𝑎𝑖𝑛𝑒𝑑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=9.8</m:t>
                      </m:r>
                      <m:rad>
                        <m:radPr>
                          <m:degHide m:val="on"/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2051" y="6146074"/>
                <a:ext cx="2590800" cy="298736"/>
              </a:xfrm>
              <a:prstGeom prst="rect">
                <a:avLst/>
              </a:prstGeom>
              <a:blipFill>
                <a:blip r:embed="rId12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778726" y="3971109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𝑻𝒐𝒕𝒂𝒍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𝒍𝒐𝒔𝒔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𝒐𝒇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𝒆𝒏𝒆𝒓𝒈𝒚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𝒍𝒐𝒔𝒕</m:t>
                      </m:r>
                      <m:r>
                        <a:rPr lang="en-GB" sz="1200" b="1" i="1">
                          <a:latin typeface="Cambria Math"/>
                        </a:rPr>
                        <m:t>−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726" y="3971109"/>
                <a:ext cx="3429000" cy="276999"/>
              </a:xfrm>
              <a:prstGeom prst="rect">
                <a:avLst/>
              </a:prstGeom>
              <a:blipFill>
                <a:blip r:embed="rId13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2007326" y="4286794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𝑾𝒐𝒓𝒌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𝒅𝒐𝒏𝒆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𝒍𝒐𝒔𝒕</m:t>
                      </m:r>
                      <m:r>
                        <a:rPr lang="en-GB" sz="1200" b="1" i="1">
                          <a:latin typeface="Cambria Math"/>
                        </a:rPr>
                        <m:t>−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7326" y="4286794"/>
                <a:ext cx="3048000" cy="276999"/>
              </a:xfrm>
              <a:prstGeom prst="rect">
                <a:avLst/>
              </a:prstGeom>
              <a:blipFill>
                <a:blip r:embed="rId14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/>
          <p:cNvSpPr/>
          <p:nvPr/>
        </p:nvSpPr>
        <p:spPr>
          <a:xfrm>
            <a:off x="1846217" y="3979817"/>
            <a:ext cx="32766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555966" y="5891349"/>
                <a:ext cx="1981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𝐾𝑖𝑛𝑒𝑡𝑖𝑐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𝑙𝑜𝑠𝑡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=64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966" y="5891349"/>
                <a:ext cx="1981200" cy="276999"/>
              </a:xfrm>
              <a:prstGeom prst="rect">
                <a:avLst/>
              </a:prstGeom>
              <a:blipFill>
                <a:blip r:embed="rId15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10155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60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0921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8" grpId="0"/>
      <p:bldP spid="49" grpId="0" animBg="1"/>
      <p:bldP spid="51" grpId="0"/>
      <p:bldP spid="5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Connector 44"/>
          <p:cNvCxnSpPr/>
          <p:nvPr/>
        </p:nvCxnSpPr>
        <p:spPr>
          <a:xfrm>
            <a:off x="7353226" y="2024511"/>
            <a:ext cx="423579" cy="53898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6920546" y="1469384"/>
            <a:ext cx="373510" cy="480103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81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particle of mass 2kg is projected with speed 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up a rough plane inclined at 45° to the horizontal. The coefficient of friction between the particle and the plane is 0.4. Calculate the distance the particle travels up the plane before it comes to instantaneous rest.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09800" y="3048001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𝒊𝒏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𝒊𝒏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048001"/>
                <a:ext cx="2667000" cy="276999"/>
              </a:xfrm>
              <a:prstGeom prst="rect">
                <a:avLst/>
              </a:prstGeom>
              <a:blipFill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blipFill>
                <a:blip r:embed="rId7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 flipV="1">
            <a:off x="6019800" y="1447800"/>
            <a:ext cx="213360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019800" y="30480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324600" y="2743201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45°</a:t>
            </a:r>
          </a:p>
        </p:txBody>
      </p:sp>
      <p:sp>
        <p:nvSpPr>
          <p:cNvPr id="37" name="Arc 36"/>
          <p:cNvSpPr/>
          <p:nvPr/>
        </p:nvSpPr>
        <p:spPr>
          <a:xfrm>
            <a:off x="5486400" y="2590800"/>
            <a:ext cx="914400" cy="914400"/>
          </a:xfrm>
          <a:prstGeom prst="arc">
            <a:avLst>
              <a:gd name="adj1" fmla="val 19694523"/>
              <a:gd name="adj2" fmla="val 215175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38" name="Oval 37"/>
          <p:cNvSpPr>
            <a:spLocks noChangeAspect="1"/>
          </p:cNvSpPr>
          <p:nvPr/>
        </p:nvSpPr>
        <p:spPr>
          <a:xfrm>
            <a:off x="7239000" y="19050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5486400" y="3124201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934201" y="3124201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305800" y="1219200"/>
            <a:ext cx="23622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Draw a diagram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The normal reaction is doing no work as there is no movement perpendicular to the plane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As the plane is rough, the particle will have to do some work against friction. You must take this into account.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You will need to use the second of the formulae to the left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7315200" y="2057400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7320488" y="2558206"/>
            <a:ext cx="461602" cy="337394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Arc 59"/>
          <p:cNvSpPr/>
          <p:nvPr/>
        </p:nvSpPr>
        <p:spPr>
          <a:xfrm>
            <a:off x="6791050" y="1331959"/>
            <a:ext cx="914400" cy="914400"/>
          </a:xfrm>
          <a:prstGeom prst="arc">
            <a:avLst>
              <a:gd name="adj1" fmla="val 3536828"/>
              <a:gd name="adj2" fmla="val 48652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7239000" y="2209801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45°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979127" y="2324762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485659" y="1980320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2gCos45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532348" y="2671846"/>
            <a:ext cx="875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2gSin45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696349" y="1233295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477001" y="1219201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2gCos45</a:t>
            </a:r>
          </a:p>
        </p:txBody>
      </p:sp>
      <p:cxnSp>
        <p:nvCxnSpPr>
          <p:cNvPr id="71" name="Straight Connector 70"/>
          <p:cNvCxnSpPr/>
          <p:nvPr/>
        </p:nvCxnSpPr>
        <p:spPr>
          <a:xfrm rot="16200000" flipH="1" flipV="1">
            <a:off x="6825497" y="1965671"/>
            <a:ext cx="373510" cy="480103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6264323" y="2230733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</a:t>
            </a:r>
            <a:r>
              <a:rPr lang="en-GB" sz="1400" baseline="-25000" dirty="0">
                <a:latin typeface="Comic Sans MS" pitchFamily="66" charset="0"/>
              </a:rPr>
              <a:t>MAX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562600" y="3733801"/>
            <a:ext cx="480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The energy lost will all have been used against friction</a:t>
            </a:r>
          </a:p>
          <a:p>
            <a:endParaRPr lang="en-GB" sz="1200" dirty="0">
              <a:latin typeface="Comic Sans MS" pitchFamily="66" charset="0"/>
            </a:endParaRP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</a:rPr>
              <a:t>We need to find an expression for the work done by friction, and set it equal to the loss of energy</a:t>
            </a:r>
          </a:p>
          <a:p>
            <a:pPr marL="171450" indent="-171450">
              <a:buFont typeface="Wingdings"/>
              <a:buChar char="à"/>
            </a:pPr>
            <a:endParaRPr lang="en-GB" sz="1200" dirty="0">
              <a:latin typeface="Comic Sans MS" pitchFamily="66" charset="0"/>
            </a:endParaRPr>
          </a:p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We will first need to find the normal reaction, then find the maximum frictional force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562600" y="5181601"/>
                <a:ext cx="9448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200" i="1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5181601"/>
                <a:ext cx="94481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5562601" y="5562601"/>
                <a:ext cx="180914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200" i="1">
                          <a:latin typeface="Cambria Math"/>
                        </a:rPr>
                        <m:t>=(0.4)(2</m:t>
                      </m:r>
                      <m:r>
                        <a:rPr lang="en-GB" sz="1200" i="1">
                          <a:latin typeface="Cambria Math"/>
                        </a:rPr>
                        <m:t>𝑔𝐶𝑜𝑠</m:t>
                      </m:r>
                      <m:r>
                        <a:rPr lang="en-GB" sz="1200" i="1">
                          <a:latin typeface="Cambria Math"/>
                        </a:rPr>
                        <m:t>45)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1" y="5562601"/>
                <a:ext cx="1809149" cy="276999"/>
              </a:xfrm>
              <a:prstGeom prst="rect">
                <a:avLst/>
              </a:prstGeom>
              <a:blipFill>
                <a:blip r:embed="rId10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5562601" y="5943601"/>
                <a:ext cx="14580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200" i="1">
                          <a:latin typeface="Cambria Math"/>
                        </a:rPr>
                        <m:t>=7.84</m:t>
                      </m:r>
                      <m:r>
                        <a:rPr lang="en-GB" sz="1200" i="1">
                          <a:latin typeface="Cambria Math"/>
                        </a:rPr>
                        <m:t>𝐶𝑜𝑠</m:t>
                      </m:r>
                      <m:r>
                        <a:rPr lang="en-GB" sz="1200" i="1">
                          <a:latin typeface="Cambria Math"/>
                        </a:rPr>
                        <m:t>45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1" y="5943601"/>
                <a:ext cx="1458091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Arc 81"/>
          <p:cNvSpPr/>
          <p:nvPr/>
        </p:nvSpPr>
        <p:spPr>
          <a:xfrm>
            <a:off x="7162800" y="53340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TextBox 82"/>
          <p:cNvSpPr txBox="1"/>
          <p:nvPr/>
        </p:nvSpPr>
        <p:spPr>
          <a:xfrm>
            <a:off x="7467600" y="5410201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4" name="Arc 83"/>
          <p:cNvSpPr/>
          <p:nvPr/>
        </p:nvSpPr>
        <p:spPr>
          <a:xfrm>
            <a:off x="7162800" y="57150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TextBox 84"/>
          <p:cNvSpPr txBox="1"/>
          <p:nvPr/>
        </p:nvSpPr>
        <p:spPr>
          <a:xfrm>
            <a:off x="7467600" y="5791201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518202" y="1469453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cxnSp>
        <p:nvCxnSpPr>
          <p:cNvPr id="87" name="Straight Connector 86"/>
          <p:cNvCxnSpPr/>
          <p:nvPr/>
        </p:nvCxnSpPr>
        <p:spPr>
          <a:xfrm flipV="1">
            <a:off x="7353993" y="1499191"/>
            <a:ext cx="728330" cy="542818"/>
          </a:xfrm>
          <a:prstGeom prst="line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5715001" y="2286001"/>
            <a:ext cx="10647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7.84Cos45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059577" y="6400800"/>
                <a:ext cx="29718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𝑇𝑜𝑡𝑎𝑙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𝑙𝑜𝑠𝑠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𝑜𝑓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𝑒𝑛𝑒𝑟𝑔𝑦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=64−9.8</m:t>
                      </m:r>
                      <m:rad>
                        <m:radPr>
                          <m:degHide m:val="on"/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9577" y="6400800"/>
                <a:ext cx="2971800" cy="298736"/>
              </a:xfrm>
              <a:prstGeom prst="rect">
                <a:avLst/>
              </a:prstGeom>
              <a:blipFill>
                <a:blip r:embed="rId12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262051" y="6146074"/>
                <a:ext cx="25908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𝑃𝑜𝑡𝑒𝑛𝑡𝑖𝑎𝑙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𝑔𝑎𝑖𝑛𝑒𝑑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=9.8</m:t>
                      </m:r>
                      <m:rad>
                        <m:radPr>
                          <m:degHide m:val="on"/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2051" y="6146074"/>
                <a:ext cx="2590800" cy="298736"/>
              </a:xfrm>
              <a:prstGeom prst="rect">
                <a:avLst/>
              </a:prstGeom>
              <a:blipFill>
                <a:blip r:embed="rId1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778726" y="3971109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𝑻𝒐𝒕𝒂𝒍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𝒍𝒐𝒔𝒔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𝒐𝒇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𝒆𝒏𝒆𝒓𝒈𝒚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𝒍𝒐𝒔𝒕</m:t>
                      </m:r>
                      <m:r>
                        <a:rPr lang="en-GB" sz="1200" b="1" i="1">
                          <a:latin typeface="Cambria Math"/>
                        </a:rPr>
                        <m:t>−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726" y="3971109"/>
                <a:ext cx="3429000" cy="276999"/>
              </a:xfrm>
              <a:prstGeom prst="rect">
                <a:avLst/>
              </a:prstGeom>
              <a:blipFill>
                <a:blip r:embed="rId1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007326" y="4286794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𝑾𝒐𝒓𝒌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𝒅𝒐𝒏𝒆</m:t>
                      </m:r>
                      <m:r>
                        <a:rPr lang="en-GB" sz="1200" b="1" i="1">
                          <a:latin typeface="Cambria Math"/>
                        </a:rPr>
                        <m:t>=</m:t>
                      </m:r>
                      <m:r>
                        <a:rPr lang="en-GB" sz="1200" b="1" i="1">
                          <a:latin typeface="Cambria Math"/>
                        </a:rPr>
                        <m:t>𝑲𝑬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𝒍𝒐𝒔𝒕</m:t>
                      </m:r>
                      <m:r>
                        <a:rPr lang="en-GB" sz="1200" b="1" i="1">
                          <a:latin typeface="Cambria Math"/>
                        </a:rPr>
                        <m:t>−</m:t>
                      </m:r>
                      <m:r>
                        <a:rPr lang="en-GB" sz="1200" b="1" i="1">
                          <a:latin typeface="Cambria Math"/>
                        </a:rPr>
                        <m:t>𝑷𝑬</m:t>
                      </m:r>
                      <m:r>
                        <a:rPr lang="en-GB" sz="1200" b="1" i="1">
                          <a:latin typeface="Cambria Math"/>
                        </a:rPr>
                        <m:t> </m:t>
                      </m:r>
                      <m:r>
                        <a:rPr lang="en-GB" sz="1200" b="1" i="1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7326" y="4286794"/>
                <a:ext cx="3048000" cy="276999"/>
              </a:xfrm>
              <a:prstGeom prst="rect">
                <a:avLst/>
              </a:prstGeom>
              <a:blipFill>
                <a:blip r:embed="rId15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54"/>
          <p:cNvSpPr/>
          <p:nvPr/>
        </p:nvSpPr>
        <p:spPr>
          <a:xfrm>
            <a:off x="1846217" y="3979817"/>
            <a:ext cx="32766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555966" y="5891349"/>
                <a:ext cx="1981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𝐾𝑖𝑛𝑒𝑡𝑖𝑐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𝑙𝑜𝑠𝑡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=64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966" y="5891349"/>
                <a:ext cx="1981200" cy="276999"/>
              </a:xfrm>
              <a:prstGeom prst="rect">
                <a:avLst/>
              </a:prstGeom>
              <a:blipFill>
                <a:blip r:embed="rId16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10155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58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103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/>
      <p:bldP spid="63" grpId="0"/>
      <p:bldP spid="64" grpId="0"/>
      <p:bldP spid="64" grpId="1"/>
      <p:bldP spid="65" grpId="0"/>
      <p:bldP spid="66" grpId="0"/>
      <p:bldP spid="66" grpId="1"/>
      <p:bldP spid="66" grpId="2"/>
      <p:bldP spid="70" grpId="0"/>
      <p:bldP spid="72" grpId="0"/>
      <p:bldP spid="72" grpId="1"/>
      <p:bldP spid="79" grpId="0"/>
      <p:bldP spid="80" grpId="0"/>
      <p:bldP spid="81" grpId="0"/>
      <p:bldP spid="82" grpId="0" animBg="1"/>
      <p:bldP spid="83" grpId="0"/>
      <p:bldP spid="84" grpId="0" animBg="1"/>
      <p:bldP spid="85" grpId="0"/>
      <p:bldP spid="8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3783</Words>
  <Application>Microsoft Office PowerPoint</Application>
  <PresentationFormat>Widescreen</PresentationFormat>
  <Paragraphs>577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Angsana New</vt:lpstr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Work, energy and power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2019-08-26T06:16:36Z</dcterms:modified>
</cp:coreProperties>
</file>