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46" r:id="rId2"/>
    <p:sldId id="547" r:id="rId3"/>
    <p:sldId id="543" r:id="rId4"/>
    <p:sldId id="544" r:id="rId5"/>
    <p:sldId id="545" r:id="rId6"/>
    <p:sldId id="548" r:id="rId7"/>
    <p:sldId id="54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88534" autoAdjust="0"/>
  </p:normalViewPr>
  <p:slideViewPr>
    <p:cSldViewPr>
      <p:cViewPr varScale="1">
        <p:scale>
          <a:sx n="69" d="100"/>
          <a:sy n="69" d="100"/>
        </p:scale>
        <p:origin x="1428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175489"/>
            <a:ext cx="9142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Variable Acceleration</a:t>
            </a:r>
          </a:p>
          <a:p>
            <a:pPr algn="ctr"/>
            <a:r>
              <a:rPr lang="en-GB" sz="6000" dirty="0" smtClean="0"/>
              <a:t>- </a:t>
            </a:r>
            <a:r>
              <a:rPr lang="en-GB" sz="7200" dirty="0" smtClean="0"/>
              <a:t>Using Integration</a:t>
            </a:r>
          </a:p>
          <a:p>
            <a:pPr marL="857250" indent="-857250" algn="ctr">
              <a:buFontTx/>
              <a:buChar char="-"/>
            </a:pPr>
            <a:endParaRPr lang="en-GB" sz="3600" dirty="0" smtClean="0"/>
          </a:p>
          <a:p>
            <a:pPr algn="ctr"/>
            <a:r>
              <a:rPr lang="en-GB" sz="7200" dirty="0" smtClean="0"/>
              <a:t>Chapter 11</a:t>
            </a:r>
            <a:endParaRPr lang="en-GB" sz="7200" dirty="0"/>
          </a:p>
          <a:p>
            <a:pPr algn="ctr"/>
            <a:r>
              <a:rPr lang="en-GB" sz="7200" dirty="0" smtClean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17485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D82946B-B339-4295-A2FA-3C2720374019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FE7904C-9B77-42B6-9950-18B7F28DBBB2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</a:t>
              </a:r>
              <a:r>
                <a:rPr lang="en-GB" sz="3200" dirty="0" smtClean="0"/>
                <a:t>Acceleration - </a:t>
              </a:r>
              <a:r>
                <a:rPr lang="en-GB" sz="3200" dirty="0" smtClean="0">
                  <a:latin typeface="+mj-lt"/>
                </a:rPr>
                <a:t>Using Calculus 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8468510-6B8F-4C09-971F-16162C6EFF8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6D48A69-0D1D-44D8-8B51-8C756C8BF037}"/>
              </a:ext>
            </a:extLst>
          </p:cNvPr>
          <p:cNvSpPr/>
          <p:nvPr/>
        </p:nvSpPr>
        <p:spPr>
          <a:xfrm>
            <a:off x="6370491" y="2128649"/>
            <a:ext cx="432048" cy="1245096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 w="762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4E20219-6101-45D3-BFE5-641D5171DFDC}"/>
              </a:ext>
            </a:extLst>
          </p:cNvPr>
          <p:cNvSpPr/>
          <p:nvPr/>
        </p:nvSpPr>
        <p:spPr>
          <a:xfrm rot="10800000">
            <a:off x="2352832" y="2137644"/>
            <a:ext cx="432048" cy="1245096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 w="76200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3778" y="1365233"/>
            <a:ext cx="4177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Displacement (</a:t>
            </a:r>
            <a:r>
              <a:rPr lang="en-GB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4400" dirty="0" smtClean="0"/>
              <a:t>) </a:t>
            </a:r>
            <a:endParaRPr lang="en-GB" sz="4400" dirty="0"/>
          </a:p>
        </p:txBody>
      </p:sp>
      <p:sp>
        <p:nvSpPr>
          <p:cNvPr id="27" name="TextBox 26"/>
          <p:cNvSpPr txBox="1"/>
          <p:nvPr/>
        </p:nvSpPr>
        <p:spPr>
          <a:xfrm>
            <a:off x="2770089" y="3323217"/>
            <a:ext cx="37444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Velocity (</a:t>
            </a:r>
            <a:r>
              <a:rPr lang="en-GB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4400" dirty="0" smtClean="0"/>
              <a:t>) </a:t>
            </a:r>
            <a:endParaRPr lang="en-GB" sz="4400" dirty="0"/>
          </a:p>
        </p:txBody>
      </p:sp>
      <p:sp>
        <p:nvSpPr>
          <p:cNvPr id="28" name="TextBox 27"/>
          <p:cNvSpPr txBox="1"/>
          <p:nvPr/>
        </p:nvSpPr>
        <p:spPr>
          <a:xfrm>
            <a:off x="2672393" y="5113588"/>
            <a:ext cx="38901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Acceleration (</a:t>
            </a:r>
            <a:r>
              <a:rPr lang="en-GB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4400" dirty="0" smtClean="0"/>
              <a:t>) </a:t>
            </a:r>
            <a:endParaRPr lang="en-GB" sz="4400" dirty="0"/>
          </a:p>
        </p:txBody>
      </p:sp>
      <p:sp>
        <p:nvSpPr>
          <p:cNvPr id="29" name="Freeform: Shape 20">
            <a:extLst>
              <a:ext uri="{FF2B5EF4-FFF2-40B4-BE49-F238E27FC236}">
                <a16:creationId xmlns:a16="http://schemas.microsoft.com/office/drawing/2014/main" id="{64E20219-6101-45D3-BFE5-641D5171DFDC}"/>
              </a:ext>
            </a:extLst>
          </p:cNvPr>
          <p:cNvSpPr/>
          <p:nvPr/>
        </p:nvSpPr>
        <p:spPr>
          <a:xfrm rot="10800000">
            <a:off x="2397001" y="3980575"/>
            <a:ext cx="432048" cy="1245096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 w="76200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Freeform: Shape 16">
            <a:extLst>
              <a:ext uri="{FF2B5EF4-FFF2-40B4-BE49-F238E27FC236}">
                <a16:creationId xmlns:a16="http://schemas.microsoft.com/office/drawing/2014/main" id="{B6D48A69-0D1D-44D8-8B51-8C756C8BF037}"/>
              </a:ext>
            </a:extLst>
          </p:cNvPr>
          <p:cNvSpPr/>
          <p:nvPr/>
        </p:nvSpPr>
        <p:spPr>
          <a:xfrm>
            <a:off x="6370491" y="3980575"/>
            <a:ext cx="432048" cy="1245096"/>
          </a:xfrm>
          <a:custGeom>
            <a:avLst/>
            <a:gdLst>
              <a:gd name="connsiteX0" fmla="*/ 0 w 109690"/>
              <a:gd name="connsiteY0" fmla="*/ 0 h 381000"/>
              <a:gd name="connsiteX1" fmla="*/ 109538 w 109690"/>
              <a:gd name="connsiteY1" fmla="*/ 185738 h 381000"/>
              <a:gd name="connsiteX2" fmla="*/ 19050 w 109690"/>
              <a:gd name="connsiteY2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690" h="381000">
                <a:moveTo>
                  <a:pt x="0" y="0"/>
                </a:moveTo>
                <a:cubicBezTo>
                  <a:pt x="53181" y="61119"/>
                  <a:pt x="106363" y="122238"/>
                  <a:pt x="109538" y="185738"/>
                </a:cubicBezTo>
                <a:cubicBezTo>
                  <a:pt x="112713" y="249238"/>
                  <a:pt x="65881" y="315119"/>
                  <a:pt x="19050" y="381000"/>
                </a:cubicBezTo>
              </a:path>
            </a:pathLst>
          </a:custGeom>
          <a:noFill/>
          <a:ln w="762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51520" y="2407870"/>
            <a:ext cx="2014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differentiate</a:t>
            </a:r>
            <a:endParaRPr lang="en-GB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251520" y="4280078"/>
            <a:ext cx="2014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differentiate</a:t>
            </a:r>
            <a:endParaRPr lang="en-GB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7018562" y="2529359"/>
            <a:ext cx="1873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integration</a:t>
            </a:r>
            <a:endParaRPr lang="en-GB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7018562" y="4392672"/>
            <a:ext cx="1801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integration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1451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2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Acceleration </a:t>
              </a:r>
              <a:r>
                <a:rPr lang="en-GB" sz="3200" dirty="0" smtClean="0"/>
                <a:t>- </a:t>
              </a:r>
              <a:r>
                <a:rPr lang="en-GB" sz="3200" dirty="0" smtClean="0">
                  <a:latin typeface="+mj-lt"/>
                </a:rPr>
                <a:t>Using integration</a:t>
              </a:r>
              <a:endParaRPr lang="en-GB" sz="32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9809E8B-C46C-462D-8DAB-12C8B5347404}"/>
                  </a:ext>
                </a:extLst>
              </p:cNvPr>
              <p:cNvSpPr txBox="1"/>
              <p:nvPr/>
            </p:nvSpPr>
            <p:spPr>
              <a:xfrm>
                <a:off x="251520" y="882718"/>
                <a:ext cx="8568952" cy="224676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A particle is moving on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 smtClean="0"/>
                  <a:t>-axis. </a:t>
                </a:r>
              </a:p>
              <a:p>
                <a:r>
                  <a:rPr lang="en-GB" sz="2000" dirty="0" smtClean="0"/>
                  <a:t>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 smtClean="0"/>
                  <a:t>, the particle is at the point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2000" dirty="0" smtClean="0"/>
                  <a:t>. </a:t>
                </a:r>
              </a:p>
              <a:p>
                <a:r>
                  <a:rPr lang="en-GB" sz="2000" dirty="0" smtClean="0"/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 smtClean="0"/>
                  <a:t> seconds is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2000" dirty="0" smtClean="0"/>
                  <a:t> ms</a:t>
                </a:r>
                <a:r>
                  <a:rPr lang="en-GB" sz="2000" baseline="30000" dirty="0" smtClean="0"/>
                  <a:t>-1</a:t>
                </a:r>
                <a:r>
                  <a:rPr lang="en-GB" sz="2000" dirty="0"/>
                  <a:t>, </a:t>
                </a:r>
                <a:r>
                  <a:rPr lang="en-GB" sz="2000" dirty="0" smtClean="0"/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≥0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000" dirty="0"/>
              </a:p>
              <a:p>
                <a:endParaRPr lang="en-GB" sz="2000" dirty="0" smtClean="0"/>
              </a:p>
              <a:p>
                <a:r>
                  <a:rPr lang="en-GB" sz="2000" dirty="0" smtClean="0"/>
                  <a:t>Find: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 smtClean="0"/>
                  <a:t>An expression for the displacement of the particle from the origin (i.e.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 smtClean="0"/>
                  <a:t>)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 smtClean="0"/>
                  <a:t>The distance of the particle from origin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2000" dirty="0" smtClean="0"/>
                  <a:t>. </a:t>
                </a:r>
                <a:endParaRPr lang="en-GB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9809E8B-C46C-462D-8DAB-12C8B5347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82718"/>
                <a:ext cx="8568952" cy="22467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rgbClr val="7030A0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09931" y="3609246"/>
                <a:ext cx="3380567" cy="1524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2400" dirty="0" smtClean="0"/>
                  <a:t>,</a:t>
                </a:r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𝟒𝟏</m:t>
                      </m:r>
                    </m:oMath>
                  </m:oMathPara>
                </a14:m>
                <a:endParaRPr lang="en-GB" sz="2400" b="1" dirty="0" smtClean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931" y="3609246"/>
                <a:ext cx="3380567" cy="1524841"/>
              </a:xfrm>
              <a:prstGeom prst="rect">
                <a:avLst/>
              </a:prstGeom>
              <a:blipFill rotWithShape="0">
                <a:blip r:embed="rId3"/>
                <a:stretch>
                  <a:fillRect l="-2703" t="-3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A8048E89-F411-476D-B85E-847D8B1D9028}"/>
              </a:ext>
            </a:extLst>
          </p:cNvPr>
          <p:cNvSpPr/>
          <p:nvPr/>
        </p:nvSpPr>
        <p:spPr>
          <a:xfrm>
            <a:off x="651829" y="3633654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048E89-F411-476D-B85E-847D8B1D9028}"/>
              </a:ext>
            </a:extLst>
          </p:cNvPr>
          <p:cNvSpPr/>
          <p:nvPr/>
        </p:nvSpPr>
        <p:spPr>
          <a:xfrm>
            <a:off x="4671589" y="3667934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14386" y="3356992"/>
                <a:ext cx="3820234" cy="3409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en-GB" sz="24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400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0−0+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 </m:t>
                      </m:r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86" y="3356992"/>
                <a:ext cx="3820234" cy="340971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949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Acceleration - Using </a:t>
              </a:r>
              <a:r>
                <a:rPr lang="en-GB" sz="3200" dirty="0" smtClean="0"/>
                <a:t>integration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9809E8B-C46C-462D-8DAB-12C8B5347404}"/>
                  </a:ext>
                </a:extLst>
              </p:cNvPr>
              <p:cNvSpPr txBox="1"/>
              <p:nvPr/>
            </p:nvSpPr>
            <p:spPr>
              <a:xfrm>
                <a:off x="178940" y="836712"/>
                <a:ext cx="8784976" cy="194732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A particle travels in a straight line. After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400" dirty="0" smtClean="0"/>
                  <a:t> seconds its velocity,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2400" dirty="0" smtClean="0"/>
                  <a:t> ms</a:t>
                </a:r>
                <a:r>
                  <a:rPr lang="en-GB" sz="2400" baseline="30000" dirty="0" smtClean="0"/>
                  <a:t>-1</a:t>
                </a:r>
                <a:r>
                  <a:rPr lang="en-GB" sz="2400" dirty="0" smtClean="0"/>
                  <a:t>, </a:t>
                </a:r>
              </a:p>
              <a:p>
                <a:r>
                  <a:rPr lang="en-GB" sz="2400" dirty="0" smtClean="0"/>
                  <a:t>is given by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sz="24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24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GB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GB" sz="2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where</m:t>
                    </m:r>
                  </m:oMath>
                </a14:m>
                <a:r>
                  <a:rPr lang="en-GB" sz="2400" dirty="0" smtClean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2400" dirty="0" smtClean="0"/>
                  <a:t>. </a:t>
                </a:r>
              </a:p>
              <a:p>
                <a:endParaRPr lang="en-GB" sz="2400" dirty="0" smtClean="0"/>
              </a:p>
              <a:p>
                <a:r>
                  <a:rPr lang="en-GB" sz="2400" dirty="0" smtClean="0"/>
                  <a:t>Find the distance travelled by the particle in the third second of its motion.</a:t>
                </a:r>
                <a:endParaRPr lang="en-GB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9809E8B-C46C-462D-8DAB-12C8B5347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40" y="836712"/>
                <a:ext cx="8784976" cy="1947328"/>
              </a:xfrm>
              <a:prstGeom prst="rect">
                <a:avLst/>
              </a:prstGeom>
              <a:blipFill rotWithShape="0">
                <a:blip r:embed="rId2"/>
                <a:stretch>
                  <a:fillRect b="-143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95936" y="3212976"/>
                <a:ext cx="4548311" cy="32208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5−3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15−27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10−8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=−12−2=−14</m:t>
                      </m:r>
                    </m:oMath>
                  </m:oMathPara>
                </a14:m>
                <a:endParaRPr lang="en-GB" sz="2800" dirty="0" smtClean="0"/>
              </a:p>
              <a:p>
                <a:endParaRPr lang="en-GB" sz="2800" dirty="0" smtClean="0"/>
              </a:p>
              <a:p>
                <a:pPr algn="ctr"/>
                <a:r>
                  <a:rPr lang="en-GB" sz="2800" b="1" dirty="0" smtClean="0"/>
                  <a:t>Distance travelled is 14 m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212976"/>
                <a:ext cx="4548311" cy="3220818"/>
              </a:xfrm>
              <a:prstGeom prst="rect">
                <a:avLst/>
              </a:prstGeom>
              <a:blipFill rotWithShape="0"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2905468"/>
            <a:ext cx="3093757" cy="315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5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Acceleration </a:t>
              </a:r>
              <a:r>
                <a:rPr lang="en-GB" sz="3200" dirty="0" smtClean="0"/>
                <a:t>– </a:t>
              </a:r>
              <a:r>
                <a:rPr lang="en-GB" sz="3200" smtClean="0"/>
                <a:t>Exam Question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323" y="692696"/>
            <a:ext cx="8045084" cy="231858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/>
          <a:srcRect r="44214" b="4509"/>
          <a:stretch/>
        </p:blipFill>
        <p:spPr>
          <a:xfrm>
            <a:off x="4860032" y="3181627"/>
            <a:ext cx="4104456" cy="341572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b="52773"/>
          <a:stretch/>
        </p:blipFill>
        <p:spPr>
          <a:xfrm>
            <a:off x="439110" y="3212976"/>
            <a:ext cx="4214803" cy="13681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/>
          <a:srcRect t="57460"/>
          <a:stretch/>
        </p:blipFill>
        <p:spPr>
          <a:xfrm>
            <a:off x="449164" y="5157192"/>
            <a:ext cx="4212701" cy="123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38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11D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 189-191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Q2-4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Q5-8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Q9-12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5036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11E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Pages 192-193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smtClean="0">
                <a:solidFill>
                  <a:srgbClr val="FF0000"/>
                </a:solidFill>
              </a:rPr>
              <a:t>Red</a:t>
            </a:r>
            <a:r>
              <a:rPr lang="en-US" sz="2400" smtClean="0"/>
              <a:t> </a:t>
            </a:r>
            <a:r>
              <a:rPr lang="en-US" sz="2400" dirty="0"/>
              <a:t>				</a:t>
            </a:r>
            <a:r>
              <a:rPr lang="en-US" sz="2400"/>
              <a:t>	</a:t>
            </a:r>
            <a:r>
              <a:rPr lang="en-US" sz="2400" smtClean="0"/>
              <a:t>Q4-6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8524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26592</TotalTime>
  <Words>158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894</cp:revision>
  <dcterms:created xsi:type="dcterms:W3CDTF">2013-02-28T07:36:55Z</dcterms:created>
  <dcterms:modified xsi:type="dcterms:W3CDTF">2019-09-17T04:19:50Z</dcterms:modified>
</cp:coreProperties>
</file>