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6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86"/>
    <p:restoredTop sz="94421"/>
  </p:normalViewPr>
  <p:slideViewPr>
    <p:cSldViewPr snapToGrid="0" snapToObjects="1">
      <p:cViewPr varScale="1">
        <p:scale>
          <a:sx n="43" d="100"/>
          <a:sy n="43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50D9-2127-D945-A816-5D99260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DD77E-29A6-0D41-A46F-5535ADC70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3A5D8-9C9D-8C42-8E84-33C0CEC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9F975-3C87-AF4E-BE00-D884C080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15F6E-C731-6144-BFC7-E4B3FCB9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2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749C-F96F-6741-A1CD-1F988BB8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6D8D1-7549-1845-981F-74D1BC9A1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4F4DD-96B2-FA40-AE96-CABEFAA0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2AB1D-6F92-4A4D-885D-84ECB0C9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A082-036A-9246-8F30-4FE07408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3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619AD-2296-E246-9F06-D36376E5D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67244-F53B-EB4E-8F05-0AC74A914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26AA1-9DB7-7C48-ACD2-EAAC5C35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3A9A3-7114-B842-B051-0D463EFB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266B-F273-D94A-8A3A-217BBFB4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898D-A3E4-ED44-B183-009AB1FA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93BE-AC4F-0D4B-8878-12AD730CF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CF4D-E620-6140-B825-083F8BD1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343D-E444-9C4B-8F92-A52A6DF2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6C1C9-34CB-204D-921F-6473B8BA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9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28C7-4D81-924E-AD98-81738BB3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E089-B9AA-EB42-8539-EA38C0D89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0191F-25A2-294F-B563-10FC77B4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B25E-BF64-2640-95ED-FA15CF4A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31823-842A-BE48-BD06-D866813E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53CF-71B3-D54B-81B5-FA60E26D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2982-663F-0941-A88C-8D5AAA6F2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D7A18-4318-9347-8039-4B4F69C51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64A7C-9395-E042-AA4D-AFBD7A2E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D9C3D-EE94-944C-8096-864F4CDF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6B5EB-9003-2A41-9A42-71CF6986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90BC-4E5E-4342-9D54-1CDD7CED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6646D-5735-E64A-9686-09D26DDB8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25ECB-D8D2-DD4B-88BE-AF67D9E2B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EF7DF-DFDF-644C-AD4E-F9C3BDFA9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C5F3E-A1D2-474B-8928-FE538339F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7E5411-2D1D-5B4C-A12C-0EC6B0EA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BF440-4AE2-0F4D-AB79-F9EFF992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31655-22EE-1E4E-BC11-8BB3C2E6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D553-3534-EF40-9829-C74F5D9F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C443B-16B2-3648-A96E-78521D34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40B4F-35AB-AF42-AE23-1C7B32AC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7EE-2E46-BC4C-9EC7-E95B9B73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A2664-1C92-5448-BC77-DFF6704E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0264C-82C8-FB4F-95F6-01685AAE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33F39-AB4C-034E-AAA5-7D10CC30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B186-3644-294B-8877-33DA3741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CB6A-1EA5-AC45-BBF5-74183AA5B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F3278-02DA-C443-93E6-090E06884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793E1-2139-4E49-B823-5C997A27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8E894-4164-0446-90F4-AA8194EE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95428-F0F4-7D43-B19F-CD9F24C0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6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C417-078A-4D4A-B0C4-39ED6725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9BA3E-FA4F-C849-9986-461783CF8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2B122-0ECC-BA44-9F47-928F1C490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8F78-C35E-6146-8304-EB91DE8E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59862-05C4-4245-8302-E8FA26B0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17BF-7805-6E48-918D-48B6A6DF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1164A-6B99-E349-B802-0F25D18A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C86E1-5678-E14C-AC4F-71A7AFD6E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305D-6DC4-4143-B252-44A38F033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1B1CD-B6E0-4741-9029-1E24C58A5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AB6E-5094-EA46-B284-098D4517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0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4.png"/><Relationship Id="rId7" Type="http://schemas.openxmlformats.org/officeDocument/2006/relationships/image" Target="../media/image7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83.png"/><Relationship Id="rId5" Type="http://schemas.openxmlformats.org/officeDocument/2006/relationships/image" Target="../media/image43.png"/><Relationship Id="rId10" Type="http://schemas.openxmlformats.org/officeDocument/2006/relationships/image" Target="../media/image82.png"/><Relationship Id="rId4" Type="http://schemas.openxmlformats.org/officeDocument/2006/relationships/image" Target="../media/image42.png"/><Relationship Id="rId9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9.png"/><Relationship Id="rId3" Type="http://schemas.openxmlformats.org/officeDocument/2006/relationships/image" Target="../media/image14.png"/><Relationship Id="rId7" Type="http://schemas.openxmlformats.org/officeDocument/2006/relationships/image" Target="../media/image78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84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87.png"/><Relationship Id="rId5" Type="http://schemas.openxmlformats.org/officeDocument/2006/relationships/image" Target="../media/image43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42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14.png"/><Relationship Id="rId7" Type="http://schemas.openxmlformats.org/officeDocument/2006/relationships/image" Target="../media/image78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94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97.png"/><Relationship Id="rId5" Type="http://schemas.openxmlformats.org/officeDocument/2006/relationships/image" Target="../media/image43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42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99.png"/><Relationship Id="rId18" Type="http://schemas.openxmlformats.org/officeDocument/2006/relationships/image" Target="../media/image111.png"/><Relationship Id="rId3" Type="http://schemas.openxmlformats.org/officeDocument/2006/relationships/image" Target="../media/image14.png"/><Relationship Id="rId21" Type="http://schemas.openxmlformats.org/officeDocument/2006/relationships/image" Target="../media/image114.png"/><Relationship Id="rId7" Type="http://schemas.openxmlformats.org/officeDocument/2006/relationships/image" Target="../media/image78.png"/><Relationship Id="rId12" Type="http://schemas.openxmlformats.org/officeDocument/2006/relationships/image" Target="../media/image98.png"/><Relationship Id="rId17" Type="http://schemas.openxmlformats.org/officeDocument/2006/relationships/image" Target="../media/image110.png"/><Relationship Id="rId2" Type="http://schemas.openxmlformats.org/officeDocument/2006/relationships/image" Target="../media/image107.pn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97.png"/><Relationship Id="rId24" Type="http://schemas.openxmlformats.org/officeDocument/2006/relationships/image" Target="../media/image117.png"/><Relationship Id="rId5" Type="http://schemas.openxmlformats.org/officeDocument/2006/relationships/image" Target="../media/image43.pn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10" Type="http://schemas.openxmlformats.org/officeDocument/2006/relationships/image" Target="../media/image96.png"/><Relationship Id="rId19" Type="http://schemas.openxmlformats.org/officeDocument/2006/relationships/image" Target="../media/image112.png"/><Relationship Id="rId4" Type="http://schemas.openxmlformats.org/officeDocument/2006/relationships/image" Target="../media/image42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99.png"/><Relationship Id="rId18" Type="http://schemas.openxmlformats.org/officeDocument/2006/relationships/image" Target="../media/image115.png"/><Relationship Id="rId3" Type="http://schemas.openxmlformats.org/officeDocument/2006/relationships/image" Target="../media/image14.png"/><Relationship Id="rId21" Type="http://schemas.openxmlformats.org/officeDocument/2006/relationships/image" Target="../media/image119.png"/><Relationship Id="rId7" Type="http://schemas.openxmlformats.org/officeDocument/2006/relationships/image" Target="../media/image78.png"/><Relationship Id="rId12" Type="http://schemas.openxmlformats.org/officeDocument/2006/relationships/image" Target="../media/image98.png"/><Relationship Id="rId17" Type="http://schemas.openxmlformats.org/officeDocument/2006/relationships/image" Target="../media/image110.png"/><Relationship Id="rId25" Type="http://schemas.openxmlformats.org/officeDocument/2006/relationships/image" Target="../media/image123.png"/><Relationship Id="rId2" Type="http://schemas.openxmlformats.org/officeDocument/2006/relationships/image" Target="../media/image107.png"/><Relationship Id="rId16" Type="http://schemas.openxmlformats.org/officeDocument/2006/relationships/image" Target="../media/image109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97.png"/><Relationship Id="rId24" Type="http://schemas.openxmlformats.org/officeDocument/2006/relationships/image" Target="../media/image122.png"/><Relationship Id="rId5" Type="http://schemas.openxmlformats.org/officeDocument/2006/relationships/image" Target="../media/image43.png"/><Relationship Id="rId15" Type="http://schemas.openxmlformats.org/officeDocument/2006/relationships/image" Target="../media/image108.png"/><Relationship Id="rId23" Type="http://schemas.openxmlformats.org/officeDocument/2006/relationships/image" Target="../media/image121.png"/><Relationship Id="rId10" Type="http://schemas.openxmlformats.org/officeDocument/2006/relationships/image" Target="../media/image96.png"/><Relationship Id="rId19" Type="http://schemas.openxmlformats.org/officeDocument/2006/relationships/image" Target="../media/image116.png"/><Relationship Id="rId4" Type="http://schemas.openxmlformats.org/officeDocument/2006/relationships/image" Target="../media/image42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99.png"/><Relationship Id="rId18" Type="http://schemas.openxmlformats.org/officeDocument/2006/relationships/image" Target="../media/image115.png"/><Relationship Id="rId3" Type="http://schemas.openxmlformats.org/officeDocument/2006/relationships/image" Target="../media/image14.png"/><Relationship Id="rId21" Type="http://schemas.openxmlformats.org/officeDocument/2006/relationships/image" Target="../media/image125.png"/><Relationship Id="rId7" Type="http://schemas.openxmlformats.org/officeDocument/2006/relationships/image" Target="../media/image78.png"/><Relationship Id="rId12" Type="http://schemas.openxmlformats.org/officeDocument/2006/relationships/image" Target="../media/image98.png"/><Relationship Id="rId17" Type="http://schemas.openxmlformats.org/officeDocument/2006/relationships/image" Target="../media/image110.png"/><Relationship Id="rId25" Type="http://schemas.openxmlformats.org/officeDocument/2006/relationships/image" Target="../media/image129.png"/><Relationship Id="rId2" Type="http://schemas.openxmlformats.org/officeDocument/2006/relationships/image" Target="../media/image107.png"/><Relationship Id="rId16" Type="http://schemas.openxmlformats.org/officeDocument/2006/relationships/image" Target="../media/image109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97.png"/><Relationship Id="rId24" Type="http://schemas.openxmlformats.org/officeDocument/2006/relationships/image" Target="../media/image128.png"/><Relationship Id="rId5" Type="http://schemas.openxmlformats.org/officeDocument/2006/relationships/image" Target="../media/image43.png"/><Relationship Id="rId15" Type="http://schemas.openxmlformats.org/officeDocument/2006/relationships/image" Target="../media/image108.png"/><Relationship Id="rId23" Type="http://schemas.openxmlformats.org/officeDocument/2006/relationships/image" Target="../media/image127.png"/><Relationship Id="rId10" Type="http://schemas.openxmlformats.org/officeDocument/2006/relationships/image" Target="../media/image96.png"/><Relationship Id="rId19" Type="http://schemas.openxmlformats.org/officeDocument/2006/relationships/image" Target="../media/image116.png"/><Relationship Id="rId4" Type="http://schemas.openxmlformats.org/officeDocument/2006/relationships/image" Target="../media/image42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99.png"/><Relationship Id="rId18" Type="http://schemas.openxmlformats.org/officeDocument/2006/relationships/image" Target="../media/image115.png"/><Relationship Id="rId26" Type="http://schemas.openxmlformats.org/officeDocument/2006/relationships/image" Target="../media/image96.png"/><Relationship Id="rId3" Type="http://schemas.openxmlformats.org/officeDocument/2006/relationships/image" Target="../media/image14.png"/><Relationship Id="rId21" Type="http://schemas.openxmlformats.org/officeDocument/2006/relationships/image" Target="../media/image132.png"/><Relationship Id="rId7" Type="http://schemas.openxmlformats.org/officeDocument/2006/relationships/image" Target="../media/image78.png"/><Relationship Id="rId12" Type="http://schemas.openxmlformats.org/officeDocument/2006/relationships/image" Target="../media/image98.png"/><Relationship Id="rId17" Type="http://schemas.openxmlformats.org/officeDocument/2006/relationships/image" Target="../media/image110.png"/><Relationship Id="rId25" Type="http://schemas.openxmlformats.org/officeDocument/2006/relationships/image" Target="../media/image136.png"/><Relationship Id="rId2" Type="http://schemas.openxmlformats.org/officeDocument/2006/relationships/image" Target="../media/image107.png"/><Relationship Id="rId16" Type="http://schemas.openxmlformats.org/officeDocument/2006/relationships/image" Target="../media/image109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97.png"/><Relationship Id="rId24" Type="http://schemas.openxmlformats.org/officeDocument/2006/relationships/image" Target="../media/image135.png"/><Relationship Id="rId5" Type="http://schemas.openxmlformats.org/officeDocument/2006/relationships/image" Target="../media/image43.png"/><Relationship Id="rId15" Type="http://schemas.openxmlformats.org/officeDocument/2006/relationships/image" Target="../media/image108.png"/><Relationship Id="rId23" Type="http://schemas.openxmlformats.org/officeDocument/2006/relationships/image" Target="../media/image134.png"/><Relationship Id="rId10" Type="http://schemas.openxmlformats.org/officeDocument/2006/relationships/image" Target="../media/image130.png"/><Relationship Id="rId19" Type="http://schemas.openxmlformats.org/officeDocument/2006/relationships/image" Target="../media/image116.png"/><Relationship Id="rId4" Type="http://schemas.openxmlformats.org/officeDocument/2006/relationships/image" Target="../media/image42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hyperlink" Target="9)%20Example%201.agg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1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14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5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50.png"/><Relationship Id="rId5" Type="http://schemas.openxmlformats.org/officeDocument/2006/relationships/image" Target="../media/image43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2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4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61.png"/><Relationship Id="rId5" Type="http://schemas.openxmlformats.org/officeDocument/2006/relationships/image" Target="../media/image43.png"/><Relationship Id="rId10" Type="http://schemas.openxmlformats.org/officeDocument/2006/relationships/image" Target="../media/image60.png"/><Relationship Id="rId4" Type="http://schemas.openxmlformats.org/officeDocument/2006/relationships/image" Target="../media/image42.png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14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63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68.png"/><Relationship Id="rId5" Type="http://schemas.openxmlformats.org/officeDocument/2006/relationships/image" Target="../media/image43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42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02674" y="1410789"/>
                <a:ext cx="4293326" cy="4766174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if: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2</a:t>
                </a:r>
                <a:r>
                  <a:rPr lang="en-GB" sz="2000" dirty="0">
                    <a:latin typeface="Comic Sans MS" panose="030F0702030302020204" pitchFamily="66" charset="0"/>
                  </a:rPr>
                  <a:t>) Find the exact distance between the points with coordinates: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3,−2</m:t>
                        </m:r>
                      </m:e>
                    </m: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−1,4</m:t>
                        </m:r>
                      </m:e>
                    </m: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(1,3,−2)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(−3,2,−5)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2674" y="1410789"/>
                <a:ext cx="4293326" cy="4766174"/>
              </a:xfrm>
              <a:blipFill>
                <a:blip r:embed="rId2"/>
                <a:stretch>
                  <a:fillRect l="-2065" t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D9DAC24C-537D-473A-8613-4067CA6BA6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23992" y="1412776"/>
                <a:ext cx="4464496" cy="4766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3) Given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, find: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</a:t>
                </a:r>
                <a:r>
                  <a:rPr lang="en-GB" sz="20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The unit vector in the direction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4) 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have equations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respectively. Find the coordinates of the point of intersection.</a:t>
                </a: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D9DAC24C-537D-473A-8613-4067CA6BA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92" y="1412776"/>
                <a:ext cx="4464496" cy="4766174"/>
              </a:xfrm>
              <a:prstGeom prst="rect">
                <a:avLst/>
              </a:prstGeom>
              <a:blipFill>
                <a:blip r:embed="rId3"/>
                <a:stretch>
                  <a:fillRect l="-1133" t="-1061" r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7034A58-3F02-4BFB-A19C-ECA2AA052E6B}"/>
                  </a:ext>
                </a:extLst>
              </p:cNvPr>
              <p:cNvSpPr txBox="1"/>
              <p:nvPr/>
            </p:nvSpPr>
            <p:spPr>
              <a:xfrm>
                <a:off x="4943872" y="1700809"/>
                <a:ext cx="590226" cy="465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7034A58-3F02-4BFB-A19C-ECA2AA052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1700809"/>
                <a:ext cx="590226" cy="46570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E984E15-1A77-42EF-A95B-2EC4AF512627}"/>
                  </a:ext>
                </a:extLst>
              </p:cNvPr>
              <p:cNvSpPr txBox="1"/>
              <p:nvPr/>
            </p:nvSpPr>
            <p:spPr>
              <a:xfrm>
                <a:off x="4079777" y="3068961"/>
                <a:ext cx="645241" cy="7289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E984E15-1A77-42EF-A95B-2EC4AF512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7" y="3068961"/>
                <a:ext cx="645241" cy="728917"/>
              </a:xfrm>
              <a:prstGeom prst="rect">
                <a:avLst/>
              </a:prstGeom>
              <a:blipFill>
                <a:blip r:embed="rId5"/>
                <a:stretch>
                  <a:fillRect t="-1724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016D0A4-34EB-4C33-8582-709E153CB27D}"/>
                  </a:ext>
                </a:extLst>
              </p:cNvPr>
              <p:cNvSpPr txBox="1"/>
              <p:nvPr/>
            </p:nvSpPr>
            <p:spPr>
              <a:xfrm>
                <a:off x="4367808" y="4941169"/>
                <a:ext cx="783704" cy="309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016D0A4-34EB-4C33-8582-709E153CB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08" y="4941169"/>
                <a:ext cx="783704" cy="30963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8628BE7-3330-4F78-8A3B-B23620715976}"/>
                  </a:ext>
                </a:extLst>
              </p:cNvPr>
              <p:cNvSpPr txBox="1"/>
              <p:nvPr/>
            </p:nvSpPr>
            <p:spPr>
              <a:xfrm>
                <a:off x="4871864" y="5517233"/>
                <a:ext cx="783704" cy="309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8628BE7-3330-4F78-8A3B-B23620715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64" y="5517233"/>
                <a:ext cx="783704" cy="309637"/>
              </a:xfrm>
              <a:prstGeom prst="rect">
                <a:avLst/>
              </a:prstGeom>
              <a:blipFill>
                <a:blip r:embed="rId7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B4D0BC8-A5FC-40D0-8B16-8CE57CF18077}"/>
                  </a:ext>
                </a:extLst>
              </p:cNvPr>
              <p:cNvSpPr txBox="1"/>
              <p:nvPr/>
            </p:nvSpPr>
            <p:spPr>
              <a:xfrm>
                <a:off x="6744072" y="1844825"/>
                <a:ext cx="783704" cy="309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B4D0BC8-A5FC-40D0-8B16-8CE57CF18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2" y="1844825"/>
                <a:ext cx="783704" cy="309637"/>
              </a:xfrm>
              <a:prstGeom prst="rect">
                <a:avLst/>
              </a:prstGeom>
              <a:blipFill>
                <a:blip r:embed="rId8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4F3D906-589A-4CB9-9C9C-295C38F48064}"/>
                  </a:ext>
                </a:extLst>
              </p:cNvPr>
              <p:cNvSpPr txBox="1"/>
              <p:nvPr/>
            </p:nvSpPr>
            <p:spPr>
              <a:xfrm>
                <a:off x="6816080" y="2564905"/>
                <a:ext cx="2016224" cy="5722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𝟐𝟗</m:t>
                              </m:r>
                            </m:e>
                          </m:rad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4F3D906-589A-4CB9-9C9C-295C38F48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2564905"/>
                <a:ext cx="2016224" cy="572273"/>
              </a:xfrm>
              <a:prstGeom prst="rect">
                <a:avLst/>
              </a:prstGeom>
              <a:blipFill>
                <a:blip r:embed="rId9"/>
                <a:stretch>
                  <a:fillRect t="-4348" r="-314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7A435A7-F908-419C-B558-2280F3D26E18}"/>
                  </a:ext>
                </a:extLst>
              </p:cNvPr>
              <p:cNvSpPr txBox="1"/>
              <p:nvPr/>
            </p:nvSpPr>
            <p:spPr>
              <a:xfrm>
                <a:off x="7680176" y="4941169"/>
                <a:ext cx="10801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7A435A7-F908-419C-B558-2280F3D26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76" y="4941169"/>
                <a:ext cx="1080120" cy="276999"/>
              </a:xfrm>
              <a:prstGeom prst="rect">
                <a:avLst/>
              </a:prstGeom>
              <a:blipFill>
                <a:blip r:embed="rId10"/>
                <a:stretch>
                  <a:fillRect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3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also need to be able to write the equation of a straight line in three dimensions in </a:t>
                </a:r>
                <a:r>
                  <a:rPr lang="en-US" altLang="en-US" sz="1600" b="1" dirty="0" err="1">
                    <a:latin typeface="Comic Sans MS" panose="030F0702030302020204" pitchFamily="66" charset="0"/>
                  </a:rPr>
                  <a:t>cartesian</a:t>
                </a:r>
                <a:r>
                  <a:rPr lang="en-US" altLang="en-US" sz="1600" b="1" dirty="0">
                    <a:latin typeface="Comic Sans MS" panose="030F0702030302020204" pitchFamily="66" charset="0"/>
                  </a:rPr>
                  <a:t> form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a Cartesian equation of the line with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Substitute values into the formula (you are given the formula in the booklet!)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l="-697" t="-531" r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1639" r="-40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667" r="-4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18265" y="1"/>
                <a:ext cx="1294713" cy="538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65" y="1"/>
                <a:ext cx="1294713" cy="538353"/>
              </a:xfrm>
              <a:prstGeom prst="rect">
                <a:avLst/>
              </a:prstGeom>
              <a:blipFill>
                <a:blip r:embed="rId7"/>
                <a:stretch>
                  <a:fillRect l="-97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87634" y="670561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634" y="670561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741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40285" y="1537063"/>
                <a:ext cx="2276521" cy="463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285" y="1537063"/>
                <a:ext cx="2276521" cy="463268"/>
              </a:xfrm>
              <a:prstGeom prst="rect">
                <a:avLst/>
              </a:prstGeom>
              <a:blipFill>
                <a:blip r:embed="rId9"/>
                <a:stretch>
                  <a:fillRect l="-556" r="-55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/>
          <a:srcRect l="15024" t="63305" r="25551" b="20589"/>
          <a:stretch/>
        </p:blipFill>
        <p:spPr>
          <a:xfrm>
            <a:off x="2098766" y="5207726"/>
            <a:ext cx="7883124" cy="1201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6558" y="2272938"/>
                <a:ext cx="199599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58" y="2272938"/>
                <a:ext cx="1995996" cy="462627"/>
              </a:xfrm>
              <a:prstGeom prst="rect">
                <a:avLst/>
              </a:prstGeom>
              <a:blipFill>
                <a:blip r:embed="rId11"/>
                <a:stretch>
                  <a:fillRect l="-633" r="-1899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8888328" y="1778793"/>
            <a:ext cx="360040" cy="792088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9097983" y="188394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use vector equations and coordinates in problem solving…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position vector: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a) Show that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does not line on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t="-531"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1639" r="-40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667" r="-4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18265" y="1"/>
                <a:ext cx="1294713" cy="538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65" y="1"/>
                <a:ext cx="1294713" cy="538353"/>
              </a:xfrm>
              <a:prstGeom prst="rect">
                <a:avLst/>
              </a:prstGeom>
              <a:blipFill>
                <a:blip r:embed="rId7"/>
                <a:stretch>
                  <a:fillRect l="-97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87634" y="670561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634" y="670561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741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0942" y="1372657"/>
                <a:ext cx="50570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You should show that there is not a value for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would create the position vector </a:t>
                </a:r>
                <a14:m>
                  <m:oMath xmlns:m="http://schemas.openxmlformats.org/officeDocument/2006/math">
                    <m:r>
                      <a:rPr lang="en-GB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942" y="1372657"/>
                <a:ext cx="5057059" cy="584775"/>
              </a:xfrm>
              <a:prstGeom prst="rect">
                <a:avLst/>
              </a:prstGeom>
              <a:blipFill>
                <a:blip r:embed="rId9"/>
                <a:stretch>
                  <a:fillRect t="-4348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9732" y="2117324"/>
                <a:ext cx="161672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732" y="2117324"/>
                <a:ext cx="1616725" cy="568361"/>
              </a:xfrm>
              <a:prstGeom prst="rect">
                <a:avLst/>
              </a:prstGeom>
              <a:blipFill>
                <a:blip r:embed="rId10"/>
                <a:stretch>
                  <a:fillRect l="-775"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681726" y="2117494"/>
                <a:ext cx="707630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726" y="2117494"/>
                <a:ext cx="707630" cy="569771"/>
              </a:xfrm>
              <a:prstGeom prst="rect">
                <a:avLst/>
              </a:prstGeom>
              <a:blipFill>
                <a:blip r:embed="rId11"/>
                <a:stretch>
                  <a:fillRect l="-7273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75227" y="3375945"/>
                <a:ext cx="12349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−2+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227" y="3375945"/>
                <a:ext cx="1234953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291612" y="3776919"/>
                <a:ext cx="7221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612" y="3776919"/>
                <a:ext cx="722185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120412" y="3377426"/>
                <a:ext cx="11948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412" y="3377426"/>
                <a:ext cx="1194879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592407" y="3760644"/>
                <a:ext cx="7221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407" y="3760644"/>
                <a:ext cx="722184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7047222" y="2090057"/>
            <a:ext cx="390617" cy="22173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826639" y="2085703"/>
            <a:ext cx="390617" cy="22173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7569736" y="2281646"/>
            <a:ext cx="302813" cy="24384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9045839" y="2094412"/>
            <a:ext cx="302813" cy="24384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9050194" y="2290355"/>
            <a:ext cx="302813" cy="24384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7848411" y="2299063"/>
            <a:ext cx="390617" cy="22173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7042867" y="2294709"/>
            <a:ext cx="390617" cy="22173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6824397" y="3546632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7060179" y="3573408"/>
            <a:ext cx="751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Arc 41"/>
          <p:cNvSpPr/>
          <p:nvPr/>
        </p:nvSpPr>
        <p:spPr>
          <a:xfrm>
            <a:off x="9153940" y="3533569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9415847" y="3577763"/>
            <a:ext cx="751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05006" y="2908663"/>
                <a:ext cx="37656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Form equations for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using the information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06" y="2908663"/>
                <a:ext cx="3765646" cy="307777"/>
              </a:xfrm>
              <a:prstGeom prst="rect">
                <a:avLst/>
              </a:prstGeom>
              <a:blipFill>
                <a:blip r:embed="rId16"/>
                <a:stretch>
                  <a:fillRect l="-33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704115" y="4302035"/>
                <a:ext cx="50267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the values of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are different, </a:t>
                </a:r>
                <a14:m>
                  <m:oMath xmlns:m="http://schemas.openxmlformats.org/officeDocument/2006/math">
                    <m:r>
                      <a:rPr lang="en-GB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cannot be on the line </a:t>
                </a:r>
                <a14:m>
                  <m:oMath xmlns:m="http://schemas.openxmlformats.org/officeDocument/2006/math">
                    <m:r>
                      <a:rPr lang="en-GB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115" y="4302035"/>
                <a:ext cx="5026761" cy="307777"/>
              </a:xfrm>
              <a:prstGeom prst="rect">
                <a:avLst/>
              </a:prstGeom>
              <a:blipFill>
                <a:blip r:embed="rId17"/>
                <a:stretch>
                  <a:fillRect l="-252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0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/>
      <p:bldP spid="10" grpId="0"/>
      <p:bldP spid="21" grpId="0"/>
      <p:bldP spid="22" grpId="0"/>
      <p:bldP spid="23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9" grpId="0" animBg="1"/>
      <p:bldP spid="39" grpId="1" animBg="1"/>
      <p:bldP spid="40" grpId="0" animBg="1"/>
      <p:bldP spid="41" grpId="0"/>
      <p:bldP spid="42" grpId="0" animBg="1"/>
      <p:bldP spid="43" grpId="0"/>
      <p:bldP spid="12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use vector equations and coordinates in problem solving…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Given that a circle, </a:t>
                </a:r>
                <a:r>
                  <a:rPr lang="en-US" altLang="en-US" sz="1600" dirty="0" err="1">
                    <a:latin typeface="Comic Sans MS" panose="030F0702030302020204" pitchFamily="66" charset="0"/>
                  </a:rPr>
                  <a:t>centre</a:t>
                </a: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intersects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at points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and that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position vector:</a:t>
                </a:r>
              </a:p>
              <a:p>
                <a:pPr marL="0" indent="0" algn="ctr">
                  <a:buNone/>
                </a:pPr>
                <a:r>
                  <a:rPr lang="en-US" altLang="en-US" sz="1600" i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rough sketch will help you put the information together…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t="-531"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1639" r="-40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667" r="-4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18265" y="1"/>
                <a:ext cx="1294713" cy="538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65" y="1"/>
                <a:ext cx="1294713" cy="538353"/>
              </a:xfrm>
              <a:prstGeom prst="rect">
                <a:avLst/>
              </a:prstGeom>
              <a:blipFill>
                <a:blip r:embed="rId7"/>
                <a:stretch>
                  <a:fillRect l="-97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87634" y="670561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634" y="670561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741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30976" y="2439540"/>
                <a:ext cx="1849096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976" y="2439540"/>
                <a:ext cx="1849096" cy="649601"/>
              </a:xfrm>
              <a:prstGeom prst="rect">
                <a:avLst/>
              </a:prstGeom>
              <a:blipFill>
                <a:blip r:embed="rId9"/>
                <a:stretch>
                  <a:fillRect l="-680" t="-196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27142" y="2439710"/>
                <a:ext cx="809902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42" y="2439710"/>
                <a:ext cx="809902" cy="651204"/>
              </a:xfrm>
              <a:prstGeom prst="rect">
                <a:avLst/>
              </a:prstGeom>
              <a:blipFill>
                <a:blip r:embed="rId10"/>
                <a:stretch>
                  <a:fillRect l="-4615" t="-196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7104480" y="1480456"/>
            <a:ext cx="2760618" cy="276061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8419473" y="2847702"/>
            <a:ext cx="126274" cy="126274"/>
            <a:chOff x="6984274" y="5050971"/>
            <a:chExt cx="126274" cy="12627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988628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45302" y="2960916"/>
                <a:ext cx="778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(2,1,3)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302" y="2960916"/>
                <a:ext cx="778355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6851931" y="1515291"/>
            <a:ext cx="3605348" cy="1036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64635" y="2474081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635" y="2474081"/>
                <a:ext cx="132344" cy="276999"/>
              </a:xfrm>
              <a:prstGeom prst="rect">
                <a:avLst/>
              </a:prstGeom>
              <a:blipFill>
                <a:blip r:embed="rId12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03885" y="1645922"/>
                <a:ext cx="918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(0,−3,6)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885" y="1645922"/>
                <a:ext cx="918713" cy="276999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682216" y="2124893"/>
                <a:ext cx="8318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216" y="2124893"/>
                <a:ext cx="831894" cy="276999"/>
              </a:xfrm>
              <a:prstGeom prst="rect">
                <a:avLst/>
              </a:prstGeom>
              <a:blipFill>
                <a:blip r:embed="rId1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5229286" y="1355493"/>
            <a:ext cx="1497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2D sketch is fine – you do not need to try and draw the information in 3D!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54968" y="4356144"/>
                <a:ext cx="551303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You need to find ways to form equations that involve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One way is to use the vector equation of the line…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968" y="4356144"/>
                <a:ext cx="5513033" cy="738664"/>
              </a:xfrm>
              <a:prstGeom prst="rect">
                <a:avLst/>
              </a:prstGeom>
              <a:blipFill>
                <a:blip r:embed="rId15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23391" y="5153488"/>
                <a:ext cx="183056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391" y="5153488"/>
                <a:ext cx="1830565" cy="568361"/>
              </a:xfrm>
              <a:prstGeom prst="rect">
                <a:avLst/>
              </a:prstGeom>
              <a:blipFill>
                <a:blip r:embed="rId16"/>
                <a:stretch>
                  <a:fillRect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524871" y="5927325"/>
                <a:ext cx="1347805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2+</m:t>
                                </m:r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1−2</m:t>
                                </m:r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4+</m:t>
                                </m:r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871" y="5927325"/>
                <a:ext cx="1347805" cy="572721"/>
              </a:xfrm>
              <a:prstGeom prst="rect">
                <a:avLst/>
              </a:prstGeom>
              <a:blipFill>
                <a:blip r:embed="rId17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7245960" y="5454148"/>
            <a:ext cx="359245" cy="733588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7597658" y="5665833"/>
            <a:ext cx="868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865791" y="6112275"/>
                <a:ext cx="9361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791" y="6112275"/>
                <a:ext cx="936154" cy="215444"/>
              </a:xfrm>
              <a:prstGeom prst="rect">
                <a:avLst/>
              </a:prstGeom>
              <a:blipFill>
                <a:blip r:embed="rId18"/>
                <a:stretch>
                  <a:fillRect l="-2667" r="-266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083512" y="6104877"/>
                <a:ext cx="9121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512" y="6104877"/>
                <a:ext cx="912108" cy="215444"/>
              </a:xfrm>
              <a:prstGeom prst="rect">
                <a:avLst/>
              </a:prstGeom>
              <a:blipFill>
                <a:blip r:embed="rId19"/>
                <a:stretch>
                  <a:fillRect l="-4110" r="-274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47966" y="6106357"/>
                <a:ext cx="7902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6" y="6106357"/>
                <a:ext cx="790280" cy="215444"/>
              </a:xfrm>
              <a:prstGeom prst="rect">
                <a:avLst/>
              </a:prstGeom>
              <a:blipFill>
                <a:blip r:embed="rId20"/>
                <a:stretch>
                  <a:fillRect l="-1563" r="-312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1903966" y="2394518"/>
            <a:ext cx="1874962" cy="7393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9753600" y="2148396"/>
            <a:ext cx="693938" cy="26781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7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24" grpId="0"/>
      <p:bldP spid="46" grpId="0"/>
      <p:bldP spid="47" grpId="0"/>
      <p:bldP spid="36" grpId="0"/>
      <p:bldP spid="37" grpId="0"/>
      <p:bldP spid="49" grpId="0"/>
      <p:bldP spid="50" grpId="0" animBg="1"/>
      <p:bldP spid="51" grpId="0"/>
      <p:bldP spid="38" grpId="0"/>
      <p:bldP spid="52" grpId="0"/>
      <p:bldP spid="53" grpId="0"/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use vector equations and coordinates in problem solving…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Given that a circle, </a:t>
                </a:r>
                <a:r>
                  <a:rPr lang="en-US" altLang="en-US" sz="1600" dirty="0" err="1">
                    <a:latin typeface="Comic Sans MS" panose="030F0702030302020204" pitchFamily="66" charset="0"/>
                  </a:rPr>
                  <a:t>centre</a:t>
                </a: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intersects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at points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and that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position vector:</a:t>
                </a:r>
              </a:p>
              <a:p>
                <a:pPr marL="0" indent="0" algn="ctr">
                  <a:buNone/>
                </a:pPr>
                <a:r>
                  <a:rPr lang="en-US" altLang="en-US" sz="1600" i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t="-531"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1639" r="-40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667" r="-4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18265" y="1"/>
                <a:ext cx="1294713" cy="538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65" y="1"/>
                <a:ext cx="1294713" cy="538353"/>
              </a:xfrm>
              <a:prstGeom prst="rect">
                <a:avLst/>
              </a:prstGeom>
              <a:blipFill>
                <a:blip r:embed="rId7"/>
                <a:stretch>
                  <a:fillRect l="-97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87634" y="670561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634" y="670561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741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30976" y="2439540"/>
                <a:ext cx="1849096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976" y="2439540"/>
                <a:ext cx="1849096" cy="649601"/>
              </a:xfrm>
              <a:prstGeom prst="rect">
                <a:avLst/>
              </a:prstGeom>
              <a:blipFill>
                <a:blip r:embed="rId9"/>
                <a:stretch>
                  <a:fillRect l="-680" t="-196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27142" y="2439710"/>
                <a:ext cx="809902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42" y="2439710"/>
                <a:ext cx="809902" cy="651204"/>
              </a:xfrm>
              <a:prstGeom prst="rect">
                <a:avLst/>
              </a:prstGeom>
              <a:blipFill>
                <a:blip r:embed="rId10"/>
                <a:stretch>
                  <a:fillRect l="-4615" t="-196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7104480" y="1480456"/>
            <a:ext cx="2760618" cy="276061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8419473" y="2847702"/>
            <a:ext cx="126274" cy="126274"/>
            <a:chOff x="6984274" y="5050971"/>
            <a:chExt cx="126274" cy="12627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988628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45302" y="2960916"/>
                <a:ext cx="778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(2,1,3)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302" y="2960916"/>
                <a:ext cx="778355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6851931" y="1515291"/>
            <a:ext cx="3605348" cy="1036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64635" y="2474081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635" y="2474081"/>
                <a:ext cx="132344" cy="276999"/>
              </a:xfrm>
              <a:prstGeom prst="rect">
                <a:avLst/>
              </a:prstGeom>
              <a:blipFill>
                <a:blip r:embed="rId12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03885" y="1645922"/>
                <a:ext cx="918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(0,−3,6)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885" y="1645922"/>
                <a:ext cx="918713" cy="276999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682216" y="2124893"/>
                <a:ext cx="8318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216" y="2124893"/>
                <a:ext cx="831894" cy="276999"/>
              </a:xfrm>
              <a:prstGeom prst="rect">
                <a:avLst/>
              </a:prstGeom>
              <a:blipFill>
                <a:blip r:embed="rId1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5229286" y="1355493"/>
            <a:ext cx="1497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2D sketch is fine – you do not need to try and draw the information in 3D!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796122" y="5215292"/>
                <a:ext cx="9361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122" y="5215292"/>
                <a:ext cx="936154" cy="215444"/>
              </a:xfrm>
              <a:prstGeom prst="rect">
                <a:avLst/>
              </a:prstGeom>
              <a:blipFill>
                <a:blip r:embed="rId15"/>
                <a:stretch>
                  <a:fillRect l="-1333" r="-4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013843" y="5207894"/>
                <a:ext cx="9121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843" y="5207894"/>
                <a:ext cx="912108" cy="215444"/>
              </a:xfrm>
              <a:prstGeom prst="rect">
                <a:avLst/>
              </a:prstGeom>
              <a:blipFill>
                <a:blip r:embed="rId16"/>
                <a:stretch>
                  <a:fillRect l="-4110" r="-411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178297" y="5209374"/>
                <a:ext cx="7902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297" y="5209374"/>
                <a:ext cx="790280" cy="215444"/>
              </a:xfrm>
              <a:prstGeom prst="rect">
                <a:avLst/>
              </a:prstGeom>
              <a:blipFill>
                <a:blip r:embed="rId17"/>
                <a:stretch>
                  <a:fillRect l="-3175" r="-476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54968" y="4225517"/>
                <a:ext cx="5513033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distance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must equal the distance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this is another way we can form an equation using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You can find the distance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by using the 3D version of Pythagoras’ Theorem…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968" y="4225517"/>
                <a:ext cx="5513033" cy="1169551"/>
              </a:xfrm>
              <a:prstGeom prst="rect">
                <a:avLst/>
              </a:prstGeom>
              <a:blipFill>
                <a:blip r:embed="rId18"/>
                <a:stretch>
                  <a:fillRect t="-1075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7672252" y="1750424"/>
            <a:ext cx="809897" cy="115824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477795" y="2360024"/>
            <a:ext cx="1284514" cy="52686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45533" y="5468982"/>
                <a:ext cx="1707903" cy="305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533" y="5468982"/>
                <a:ext cx="1707903" cy="305020"/>
              </a:xfrm>
              <a:prstGeom prst="rect">
                <a:avLst/>
              </a:prstGeom>
              <a:blipFill>
                <a:blip r:embed="rId19"/>
                <a:stretch>
                  <a:fillRect r="-148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52013" y="5865223"/>
                <a:ext cx="3209725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(0−2)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(−3−1)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(6−3)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13" y="5865223"/>
                <a:ext cx="3209725" cy="298159"/>
              </a:xfrm>
              <a:prstGeom prst="rect">
                <a:avLst/>
              </a:prstGeom>
              <a:blipFill>
                <a:blip r:embed="rId20"/>
                <a:stretch>
                  <a:fillRect r="-78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42516" y="6278879"/>
                <a:ext cx="801951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516" y="6278879"/>
                <a:ext cx="801951" cy="275268"/>
              </a:xfrm>
              <a:prstGeom prst="rect">
                <a:avLst/>
              </a:prstGeom>
              <a:blipFill>
                <a:blip r:embed="rId21"/>
                <a:stretch>
                  <a:fillRect r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746276" y="2407921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276" y="2407921"/>
                <a:ext cx="306238" cy="206403"/>
              </a:xfrm>
              <a:prstGeom prst="rect">
                <a:avLst/>
              </a:prstGeom>
              <a:blipFill>
                <a:blip r:embed="rId22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074333" y="2682241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333" y="2682241"/>
                <a:ext cx="306238" cy="206403"/>
              </a:xfrm>
              <a:prstGeom prst="rect">
                <a:avLst/>
              </a:prstGeom>
              <a:blipFill>
                <a:blip r:embed="rId23"/>
                <a:stretch>
                  <a:fillRect r="-8000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8901391" y="5623626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9160178" y="5476230"/>
                <a:ext cx="1507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 (using coordinates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178" y="5476230"/>
                <a:ext cx="1507822" cy="646331"/>
              </a:xfrm>
              <a:prstGeom prst="rect">
                <a:avLst/>
              </a:prstGeom>
              <a:blipFill>
                <a:blip r:embed="rId24"/>
                <a:stretch>
                  <a:fillRect r="-1667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8914454" y="6045992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9155825" y="6098893"/>
            <a:ext cx="95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  <p:bldP spid="42" grpId="0"/>
      <p:bldP spid="43" grpId="0"/>
      <p:bldP spid="44" grpId="0"/>
      <p:bldP spid="45" grpId="0" animBg="1"/>
      <p:bldP spid="56" grpId="0"/>
      <p:bldP spid="57" grpId="0" animBg="1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use vector equations and coordinates in problem solving…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Given that a circle, </a:t>
                </a:r>
                <a:r>
                  <a:rPr lang="en-US" altLang="en-US" sz="1600" dirty="0" err="1">
                    <a:latin typeface="Comic Sans MS" panose="030F0702030302020204" pitchFamily="66" charset="0"/>
                  </a:rPr>
                  <a:t>centre</a:t>
                </a: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intersects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at points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and that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position vector:</a:t>
                </a:r>
              </a:p>
              <a:p>
                <a:pPr marL="0" indent="0" algn="ctr">
                  <a:buNone/>
                </a:pPr>
                <a:r>
                  <a:rPr lang="en-US" altLang="en-US" sz="1600" i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t="-531"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1639" r="-40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667" r="-4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18265" y="1"/>
                <a:ext cx="1294713" cy="538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65" y="1"/>
                <a:ext cx="1294713" cy="538353"/>
              </a:xfrm>
              <a:prstGeom prst="rect">
                <a:avLst/>
              </a:prstGeom>
              <a:blipFill>
                <a:blip r:embed="rId7"/>
                <a:stretch>
                  <a:fillRect l="-97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87634" y="670561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634" y="670561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741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30976" y="2439540"/>
                <a:ext cx="1849096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976" y="2439540"/>
                <a:ext cx="1849096" cy="649601"/>
              </a:xfrm>
              <a:prstGeom prst="rect">
                <a:avLst/>
              </a:prstGeom>
              <a:blipFill>
                <a:blip r:embed="rId9"/>
                <a:stretch>
                  <a:fillRect l="-680" t="-196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27142" y="2439710"/>
                <a:ext cx="809902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42" y="2439710"/>
                <a:ext cx="809902" cy="651204"/>
              </a:xfrm>
              <a:prstGeom prst="rect">
                <a:avLst/>
              </a:prstGeom>
              <a:blipFill>
                <a:blip r:embed="rId10"/>
                <a:stretch>
                  <a:fillRect l="-4615" t="-196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7104480" y="1480456"/>
            <a:ext cx="2760618" cy="276061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8419473" y="2847702"/>
            <a:ext cx="126274" cy="126274"/>
            <a:chOff x="6984274" y="5050971"/>
            <a:chExt cx="126274" cy="12627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988628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45302" y="2960916"/>
                <a:ext cx="778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(2,1,3)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302" y="2960916"/>
                <a:ext cx="778355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6851931" y="1515291"/>
            <a:ext cx="3605348" cy="1036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64635" y="2474081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635" y="2474081"/>
                <a:ext cx="132344" cy="276999"/>
              </a:xfrm>
              <a:prstGeom prst="rect">
                <a:avLst/>
              </a:prstGeom>
              <a:blipFill>
                <a:blip r:embed="rId12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03885" y="1645922"/>
                <a:ext cx="918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(0,−3,6)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885" y="1645922"/>
                <a:ext cx="918713" cy="276999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682216" y="2124893"/>
                <a:ext cx="8318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216" y="2124893"/>
                <a:ext cx="831894" cy="276999"/>
              </a:xfrm>
              <a:prstGeom prst="rect">
                <a:avLst/>
              </a:prstGeom>
              <a:blipFill>
                <a:blip r:embed="rId1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5229286" y="1355493"/>
            <a:ext cx="1497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2D sketch is fine – you do not need to try and draw the information in 3D!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796122" y="5215292"/>
                <a:ext cx="9361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122" y="5215292"/>
                <a:ext cx="936154" cy="215444"/>
              </a:xfrm>
              <a:prstGeom prst="rect">
                <a:avLst/>
              </a:prstGeom>
              <a:blipFill>
                <a:blip r:embed="rId15"/>
                <a:stretch>
                  <a:fillRect l="-1333" r="-4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013843" y="5207894"/>
                <a:ext cx="9121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843" y="5207894"/>
                <a:ext cx="912108" cy="215444"/>
              </a:xfrm>
              <a:prstGeom prst="rect">
                <a:avLst/>
              </a:prstGeom>
              <a:blipFill>
                <a:blip r:embed="rId16"/>
                <a:stretch>
                  <a:fillRect l="-4110" r="-411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178297" y="5209374"/>
                <a:ext cx="7902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297" y="5209374"/>
                <a:ext cx="790280" cy="215444"/>
              </a:xfrm>
              <a:prstGeom prst="rect">
                <a:avLst/>
              </a:prstGeom>
              <a:blipFill>
                <a:blip r:embed="rId17"/>
                <a:stretch>
                  <a:fillRect l="-3175" r="-476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7672252" y="1750424"/>
            <a:ext cx="809897" cy="115824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477795" y="2360024"/>
            <a:ext cx="1284514" cy="52686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46276" y="2407921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276" y="2407921"/>
                <a:ext cx="306238" cy="206403"/>
              </a:xfrm>
              <a:prstGeom prst="rect">
                <a:avLst/>
              </a:prstGeom>
              <a:blipFill>
                <a:blip r:embed="rId18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074333" y="2682241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333" y="2682241"/>
                <a:ext cx="306238" cy="206403"/>
              </a:xfrm>
              <a:prstGeom prst="rect">
                <a:avLst/>
              </a:prstGeom>
              <a:blipFill>
                <a:blip r:embed="rId19"/>
                <a:stretch>
                  <a:fillRect r="-8000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154968" y="4303894"/>
                <a:ext cx="5513033" cy="55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can form an equation for the distance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using the information given, knowing that it must equal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29</m:t>
                        </m:r>
                      </m:e>
                    </m:ra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968" y="4303894"/>
                <a:ext cx="5513033" cy="553485"/>
              </a:xfrm>
              <a:prstGeom prst="rect">
                <a:avLst/>
              </a:prstGeom>
              <a:blipFill>
                <a:blip r:embed="rId20"/>
                <a:stretch>
                  <a:fillRect t="-4545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878288" y="5399314"/>
                <a:ext cx="3333605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600" i="1">
                          <a:latin typeface="Cambria Math" panose="02040503050406030204" pitchFamily="18" charset="0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88" y="5399314"/>
                <a:ext cx="3333605" cy="298159"/>
              </a:xfrm>
              <a:prstGeom prst="rect">
                <a:avLst/>
              </a:prstGeom>
              <a:blipFill>
                <a:blip r:embed="rId21"/>
                <a:stretch>
                  <a:fillRect r="-1141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030689" y="5908767"/>
                <a:ext cx="30464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 =29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9" y="5908767"/>
                <a:ext cx="3046411" cy="246221"/>
              </a:xfrm>
              <a:prstGeom prst="rect">
                <a:avLst/>
              </a:prstGeom>
              <a:blipFill>
                <a:blip r:embed="rId22"/>
                <a:stretch>
                  <a:fillRect l="-2075" t="-4762" r="-83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693923" y="6331132"/>
                <a:ext cx="4381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(−2+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(1−2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(4+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 =29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3" y="6331132"/>
                <a:ext cx="4381649" cy="246221"/>
              </a:xfrm>
              <a:prstGeom prst="rect">
                <a:avLst/>
              </a:prstGeom>
              <a:blipFill>
                <a:blip r:embed="rId23"/>
                <a:stretch>
                  <a:fillRect l="-1156" t="-10000" r="-289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9149586" y="5105466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295162" y="5158367"/>
            <a:ext cx="1372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Arc 60"/>
          <p:cNvSpPr/>
          <p:nvPr/>
        </p:nvSpPr>
        <p:spPr>
          <a:xfrm>
            <a:off x="9145232" y="5571374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262950" y="4911633"/>
                <a:ext cx="1707903" cy="305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950" y="4911633"/>
                <a:ext cx="1707903" cy="305020"/>
              </a:xfrm>
              <a:prstGeom prst="rect">
                <a:avLst/>
              </a:prstGeom>
              <a:blipFill>
                <a:blip r:embed="rId24"/>
                <a:stretch>
                  <a:fillRect r="-148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>
            <a:off x="9158295" y="6037282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9373540" y="5532834"/>
            <a:ext cx="1172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316934" y="6016161"/>
            <a:ext cx="135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replace x, y and z!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73338" y="5216094"/>
            <a:ext cx="995988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2988183" y="5220448"/>
            <a:ext cx="995988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142069" y="5216094"/>
            <a:ext cx="908903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097143" y="5925842"/>
            <a:ext cx="216572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963646" y="5921487"/>
            <a:ext cx="216572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7847566" y="5925841"/>
            <a:ext cx="216572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777795" y="6339498"/>
            <a:ext cx="691188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6114561" y="6335144"/>
            <a:ext cx="691188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7468744" y="6348207"/>
            <a:ext cx="612810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62698" y="5773784"/>
            <a:ext cx="1785257" cy="34834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84960" y="5773784"/>
                <a:ext cx="268224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the difference between the coordinate </a:t>
                </a:r>
                <a14:m>
                  <m:oMath xmlns:m="http://schemas.openxmlformats.org/officeDocument/2006/math">
                    <m:r>
                      <a:rPr lang="en-GB" sz="1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 and the coordinate 2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" y="5773784"/>
                <a:ext cx="2682240" cy="738664"/>
              </a:xfrm>
              <a:prstGeom prst="rect">
                <a:avLst/>
              </a:prstGeom>
              <a:blipFill>
                <a:blip r:embed="rId25"/>
                <a:stretch>
                  <a:fillRect t="-1695" r="-472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08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4" grpId="0"/>
      <p:bldP spid="59" grpId="0" animBg="1"/>
      <p:bldP spid="60" grpId="0"/>
      <p:bldP spid="61" grpId="0" animBg="1"/>
      <p:bldP spid="63" grpId="0"/>
      <p:bldP spid="64" grpId="0" animBg="1"/>
      <p:bldP spid="65" grpId="0"/>
      <p:bldP spid="66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use vector equations and coordinates in problem solving…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Given that a circle, </a:t>
                </a:r>
                <a:r>
                  <a:rPr lang="en-US" altLang="en-US" sz="1600" dirty="0" err="1">
                    <a:latin typeface="Comic Sans MS" panose="030F0702030302020204" pitchFamily="66" charset="0"/>
                  </a:rPr>
                  <a:t>centre</a:t>
                </a: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intersects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at points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and that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position vector:</a:t>
                </a:r>
              </a:p>
              <a:p>
                <a:pPr marL="0" indent="0" algn="ctr">
                  <a:buNone/>
                </a:pPr>
                <a:r>
                  <a:rPr lang="en-US" altLang="en-US" sz="1600" i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t="-531"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1639" r="-40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667" r="-4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18265" y="1"/>
                <a:ext cx="1294713" cy="538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65" y="1"/>
                <a:ext cx="1294713" cy="538353"/>
              </a:xfrm>
              <a:prstGeom prst="rect">
                <a:avLst/>
              </a:prstGeom>
              <a:blipFill>
                <a:blip r:embed="rId7"/>
                <a:stretch>
                  <a:fillRect l="-97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87634" y="670561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634" y="670561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741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30976" y="2439540"/>
                <a:ext cx="1849096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976" y="2439540"/>
                <a:ext cx="1849096" cy="649601"/>
              </a:xfrm>
              <a:prstGeom prst="rect">
                <a:avLst/>
              </a:prstGeom>
              <a:blipFill>
                <a:blip r:embed="rId9"/>
                <a:stretch>
                  <a:fillRect l="-680" t="-196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27142" y="2439710"/>
                <a:ext cx="809902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42" y="2439710"/>
                <a:ext cx="809902" cy="651204"/>
              </a:xfrm>
              <a:prstGeom prst="rect">
                <a:avLst/>
              </a:prstGeom>
              <a:blipFill>
                <a:blip r:embed="rId10"/>
                <a:stretch>
                  <a:fillRect l="-4615" t="-196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7104480" y="1480456"/>
            <a:ext cx="2760618" cy="276061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8419473" y="2847702"/>
            <a:ext cx="126274" cy="126274"/>
            <a:chOff x="6984274" y="5050971"/>
            <a:chExt cx="126274" cy="12627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988628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45302" y="2960916"/>
                <a:ext cx="778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(2,1,3)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302" y="2960916"/>
                <a:ext cx="778355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6851931" y="1515291"/>
            <a:ext cx="3605348" cy="1036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64635" y="2474081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635" y="2474081"/>
                <a:ext cx="132344" cy="276999"/>
              </a:xfrm>
              <a:prstGeom prst="rect">
                <a:avLst/>
              </a:prstGeom>
              <a:blipFill>
                <a:blip r:embed="rId12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03885" y="1645922"/>
                <a:ext cx="918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(0,−3,6)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885" y="1645922"/>
                <a:ext cx="918713" cy="276999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682216" y="2124893"/>
                <a:ext cx="8318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216" y="2124893"/>
                <a:ext cx="831894" cy="276999"/>
              </a:xfrm>
              <a:prstGeom prst="rect">
                <a:avLst/>
              </a:prstGeom>
              <a:blipFill>
                <a:blip r:embed="rId1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5229286" y="1355493"/>
            <a:ext cx="1497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2D sketch is fine – you do not need to try and draw the information in 3D!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796122" y="5215292"/>
                <a:ext cx="9361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122" y="5215292"/>
                <a:ext cx="936154" cy="215444"/>
              </a:xfrm>
              <a:prstGeom prst="rect">
                <a:avLst/>
              </a:prstGeom>
              <a:blipFill>
                <a:blip r:embed="rId15"/>
                <a:stretch>
                  <a:fillRect l="-1333" r="-4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013843" y="5207894"/>
                <a:ext cx="9121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843" y="5207894"/>
                <a:ext cx="912108" cy="215444"/>
              </a:xfrm>
              <a:prstGeom prst="rect">
                <a:avLst/>
              </a:prstGeom>
              <a:blipFill>
                <a:blip r:embed="rId16"/>
                <a:stretch>
                  <a:fillRect l="-4110" r="-411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178297" y="5209374"/>
                <a:ext cx="7902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297" y="5209374"/>
                <a:ext cx="790280" cy="215444"/>
              </a:xfrm>
              <a:prstGeom prst="rect">
                <a:avLst/>
              </a:prstGeom>
              <a:blipFill>
                <a:blip r:embed="rId17"/>
                <a:stretch>
                  <a:fillRect l="-3175" r="-476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7672252" y="1750424"/>
            <a:ext cx="809897" cy="115824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477795" y="2360024"/>
            <a:ext cx="1284514" cy="52686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46276" y="2407921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276" y="2407921"/>
                <a:ext cx="306238" cy="206403"/>
              </a:xfrm>
              <a:prstGeom prst="rect">
                <a:avLst/>
              </a:prstGeom>
              <a:blipFill>
                <a:blip r:embed="rId18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074333" y="2682241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333" y="2682241"/>
                <a:ext cx="306238" cy="206403"/>
              </a:xfrm>
              <a:prstGeom prst="rect">
                <a:avLst/>
              </a:prstGeom>
              <a:blipFill>
                <a:blip r:embed="rId19"/>
                <a:stretch>
                  <a:fillRect r="-8000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216436" y="4380413"/>
                <a:ext cx="4381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(−2+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(1−2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(4+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 =29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436" y="4380413"/>
                <a:ext cx="4381649" cy="246221"/>
              </a:xfrm>
              <a:prstGeom prst="rect">
                <a:avLst/>
              </a:prstGeom>
              <a:blipFill>
                <a:blip r:embed="rId20"/>
                <a:stretch>
                  <a:fillRect l="-1156" t="-5000" r="-289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797042" y="4828904"/>
                <a:ext cx="27922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−4)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 =29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042" y="4828904"/>
                <a:ext cx="2792239" cy="246221"/>
              </a:xfrm>
              <a:prstGeom prst="rect">
                <a:avLst/>
              </a:prstGeom>
              <a:blipFill>
                <a:blip r:embed="rId21"/>
                <a:stretch>
                  <a:fillRect l="-1810" t="-4762" r="-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794174" y="5251270"/>
                <a:ext cx="16807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−12=0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174" y="5251270"/>
                <a:ext cx="1680781" cy="246221"/>
              </a:xfrm>
              <a:prstGeom prst="rect">
                <a:avLst/>
              </a:prstGeom>
              <a:blipFill>
                <a:blip r:embed="rId22"/>
                <a:stretch>
                  <a:fillRect l="-2256" r="-2256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8129454" y="5691054"/>
                <a:ext cx="13393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454" y="5691054"/>
                <a:ext cx="1339341" cy="246221"/>
              </a:xfrm>
              <a:prstGeom prst="rect">
                <a:avLst/>
              </a:prstGeom>
              <a:blipFill>
                <a:blip r:embed="rId23"/>
                <a:stretch>
                  <a:fillRect l="-2804" t="-4762" r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768047" y="6096002"/>
                <a:ext cx="17052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047" y="6096002"/>
                <a:ext cx="1705210" cy="246221"/>
              </a:xfrm>
              <a:prstGeom prst="rect">
                <a:avLst/>
              </a:prstGeom>
              <a:blipFill>
                <a:blip r:embed="rId24"/>
                <a:stretch>
                  <a:fillRect r="-2239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8085910" y="6474825"/>
                <a:ext cx="11974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910" y="6474825"/>
                <a:ext cx="1197444" cy="246221"/>
              </a:xfrm>
              <a:prstGeom prst="rect">
                <a:avLst/>
              </a:prstGeom>
              <a:blipFill>
                <a:blip r:embed="rId25"/>
                <a:stretch>
                  <a:fillRect l="-3158" t="-5000" r="-315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70"/>
          <p:cNvSpPr/>
          <p:nvPr/>
        </p:nvSpPr>
        <p:spPr>
          <a:xfrm>
            <a:off x="9489219" y="4521993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9765424" y="4548767"/>
            <a:ext cx="902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Arc 72"/>
          <p:cNvSpPr/>
          <p:nvPr/>
        </p:nvSpPr>
        <p:spPr>
          <a:xfrm>
            <a:off x="9467447" y="4953067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Arc 73"/>
          <p:cNvSpPr/>
          <p:nvPr/>
        </p:nvSpPr>
        <p:spPr>
          <a:xfrm>
            <a:off x="9358590" y="5392850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c 74"/>
          <p:cNvSpPr/>
          <p:nvPr/>
        </p:nvSpPr>
        <p:spPr>
          <a:xfrm>
            <a:off x="9362945" y="5806507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Arc 75"/>
          <p:cNvSpPr/>
          <p:nvPr/>
        </p:nvSpPr>
        <p:spPr>
          <a:xfrm>
            <a:off x="9358591" y="6228873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9633236" y="4918881"/>
            <a:ext cx="111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and rearrange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599961" y="5454458"/>
            <a:ext cx="113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6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604316" y="5841989"/>
            <a:ext cx="9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617379" y="6281772"/>
            <a:ext cx="64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7" grpId="0"/>
      <p:bldP spid="68" grpId="0"/>
      <p:bldP spid="69" grpId="0"/>
      <p:bldP spid="70" grpId="0"/>
      <p:bldP spid="71" grpId="0" animBg="1"/>
      <p:bldP spid="72" grpId="0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use vector equations and coordinates in problem solving…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Given that a circle, </a:t>
                </a:r>
                <a:r>
                  <a:rPr lang="en-US" altLang="en-US" sz="1600" dirty="0" err="1">
                    <a:latin typeface="Comic Sans MS" panose="030F0702030302020204" pitchFamily="66" charset="0"/>
                  </a:rPr>
                  <a:t>centre</a:t>
                </a: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intersects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at points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and that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position vector:</a:t>
                </a:r>
              </a:p>
              <a:p>
                <a:pPr marL="0" indent="0" algn="ctr">
                  <a:buNone/>
                </a:pPr>
                <a:r>
                  <a:rPr lang="en-US" altLang="en-US" sz="1600" i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t="-531"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1639" r="-40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667" r="-4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18265" y="1"/>
                <a:ext cx="1294713" cy="538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65" y="1"/>
                <a:ext cx="1294713" cy="538353"/>
              </a:xfrm>
              <a:prstGeom prst="rect">
                <a:avLst/>
              </a:prstGeom>
              <a:blipFill>
                <a:blip r:embed="rId7"/>
                <a:stretch>
                  <a:fillRect l="-97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87634" y="670561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634" y="670561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741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30976" y="2439540"/>
                <a:ext cx="1849096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976" y="2439540"/>
                <a:ext cx="1849096" cy="649601"/>
              </a:xfrm>
              <a:prstGeom prst="rect">
                <a:avLst/>
              </a:prstGeom>
              <a:blipFill>
                <a:blip r:embed="rId9"/>
                <a:stretch>
                  <a:fillRect l="-680" t="-196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21155" y="5975390"/>
                <a:ext cx="990849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alt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155" y="5975390"/>
                <a:ext cx="990849" cy="651204"/>
              </a:xfrm>
              <a:prstGeom prst="rect">
                <a:avLst/>
              </a:prstGeom>
              <a:blipFill>
                <a:blip r:embed="rId10"/>
                <a:stretch>
                  <a:fillRect l="-3797" t="-192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7104480" y="1480456"/>
            <a:ext cx="2760618" cy="276061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8419473" y="2847702"/>
            <a:ext cx="126274" cy="126274"/>
            <a:chOff x="6984274" y="5050971"/>
            <a:chExt cx="126274" cy="12627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988628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45302" y="2960916"/>
                <a:ext cx="778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(2,1,3)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302" y="2960916"/>
                <a:ext cx="778355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6851931" y="1515291"/>
            <a:ext cx="3605348" cy="1036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64635" y="2474081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635" y="2474081"/>
                <a:ext cx="132344" cy="276999"/>
              </a:xfrm>
              <a:prstGeom prst="rect">
                <a:avLst/>
              </a:prstGeom>
              <a:blipFill>
                <a:blip r:embed="rId12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03885" y="1645922"/>
                <a:ext cx="918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(0,−3,6)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885" y="1645922"/>
                <a:ext cx="918713" cy="276999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682216" y="2124893"/>
                <a:ext cx="8318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216" y="2124893"/>
                <a:ext cx="831894" cy="276999"/>
              </a:xfrm>
              <a:prstGeom prst="rect">
                <a:avLst/>
              </a:prstGeom>
              <a:blipFill>
                <a:blip r:embed="rId1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5229286" y="1355493"/>
            <a:ext cx="1497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2D sketch is fine – you do not need to try and draw the information in 3D!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796122" y="5215292"/>
                <a:ext cx="9361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122" y="5215292"/>
                <a:ext cx="936154" cy="215444"/>
              </a:xfrm>
              <a:prstGeom prst="rect">
                <a:avLst/>
              </a:prstGeom>
              <a:blipFill>
                <a:blip r:embed="rId15"/>
                <a:stretch>
                  <a:fillRect l="-1333" r="-4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013843" y="5207894"/>
                <a:ext cx="9121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843" y="5207894"/>
                <a:ext cx="912108" cy="215444"/>
              </a:xfrm>
              <a:prstGeom prst="rect">
                <a:avLst/>
              </a:prstGeom>
              <a:blipFill>
                <a:blip r:embed="rId16"/>
                <a:stretch>
                  <a:fillRect l="-4110" r="-411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178297" y="5209374"/>
                <a:ext cx="7902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297" y="5209374"/>
                <a:ext cx="790280" cy="215444"/>
              </a:xfrm>
              <a:prstGeom prst="rect">
                <a:avLst/>
              </a:prstGeom>
              <a:blipFill>
                <a:blip r:embed="rId17"/>
                <a:stretch>
                  <a:fillRect l="-3175" r="-476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7672252" y="1750424"/>
            <a:ext cx="809897" cy="115824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477795" y="2360024"/>
            <a:ext cx="1284514" cy="52686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46276" y="2407921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276" y="2407921"/>
                <a:ext cx="306238" cy="206403"/>
              </a:xfrm>
              <a:prstGeom prst="rect">
                <a:avLst/>
              </a:prstGeom>
              <a:blipFill>
                <a:blip r:embed="rId18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074333" y="2682241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333" y="2682241"/>
                <a:ext cx="306238" cy="206403"/>
              </a:xfrm>
              <a:prstGeom prst="rect">
                <a:avLst/>
              </a:prstGeom>
              <a:blipFill>
                <a:blip r:embed="rId19"/>
                <a:stretch>
                  <a:fillRect r="-8000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834641" y="5621385"/>
                <a:ext cx="12407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𝒐𝒓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41" y="5621385"/>
                <a:ext cx="1240724" cy="246221"/>
              </a:xfrm>
              <a:prstGeom prst="rect">
                <a:avLst/>
              </a:prstGeom>
              <a:blipFill>
                <a:blip r:embed="rId20"/>
                <a:stretch>
                  <a:fillRect l="-3030" t="-5000" r="-303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48014" y="4385905"/>
                <a:ext cx="161672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14" y="4385905"/>
                <a:ext cx="1616725" cy="568361"/>
              </a:xfrm>
              <a:prstGeom prst="rect">
                <a:avLst/>
              </a:prstGeom>
              <a:blipFill>
                <a:blip r:embed="rId21"/>
                <a:stretch>
                  <a:fillRect l="-781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34952" y="5086945"/>
                <a:ext cx="1620059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−1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952" y="5086945"/>
                <a:ext cx="1620059" cy="568361"/>
              </a:xfrm>
              <a:prstGeom prst="rect">
                <a:avLst/>
              </a:prstGeom>
              <a:blipFill>
                <a:blip r:embed="rId22"/>
                <a:stretch>
                  <a:fillRect l="-775" t="-444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434951" y="5835882"/>
                <a:ext cx="82349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951" y="5835882"/>
                <a:ext cx="823495" cy="568361"/>
              </a:xfrm>
              <a:prstGeom prst="rect">
                <a:avLst/>
              </a:prstGeom>
              <a:blipFill>
                <a:blip r:embed="rId23"/>
                <a:stretch>
                  <a:fillRect l="-1515" t="-444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6932028" y="4704873"/>
            <a:ext cx="299215" cy="659607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55306" y="4553925"/>
                <a:ext cx="14264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(using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give you point A)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306" y="4553925"/>
                <a:ext cx="1426443" cy="954107"/>
              </a:xfrm>
              <a:prstGeom prst="rect">
                <a:avLst/>
              </a:prstGeom>
              <a:blipFill>
                <a:blip r:embed="rId24"/>
                <a:stretch>
                  <a:fillRect t="-131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7177752" y="5650402"/>
            <a:ext cx="1002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6918966" y="5449456"/>
            <a:ext cx="299215" cy="659607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721409" y="4683509"/>
                <a:ext cx="201727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 way to make this slightly easier is to change the original vector equation so it uses point A as the position vector (this way one solution will be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) </a:t>
                </a:r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409" y="4683509"/>
                <a:ext cx="2017275" cy="1384995"/>
              </a:xfrm>
              <a:prstGeom prst="rect">
                <a:avLst/>
              </a:prstGeom>
              <a:blipFill>
                <a:blip r:embed="rId25"/>
                <a:stretch>
                  <a:fillRect r="-1250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27142" y="2439710"/>
                <a:ext cx="809902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42" y="2439710"/>
                <a:ext cx="809902" cy="651204"/>
              </a:xfrm>
              <a:prstGeom prst="rect">
                <a:avLst/>
              </a:prstGeom>
              <a:blipFill>
                <a:blip r:embed="rId26"/>
                <a:stretch>
                  <a:fillRect l="-4615" t="-196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872344" y="2333897"/>
            <a:ext cx="1933303" cy="8447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5406798" y="4341223"/>
            <a:ext cx="1685109" cy="66620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4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9" grpId="0"/>
      <p:bldP spid="50" grpId="0"/>
      <p:bldP spid="51" grpId="0"/>
      <p:bldP spid="55" grpId="0" animBg="1"/>
      <p:bldP spid="56" grpId="0"/>
      <p:bldP spid="57" grpId="0"/>
      <p:bldP spid="58" grpId="0" animBg="1"/>
      <p:bldP spid="60" grpId="0"/>
      <p:bldP spid="6" grpId="0" animBg="1"/>
      <p:bldP spid="6" grpId="1" animBg="1"/>
      <p:bldP spid="63" grpId="0" animBg="1"/>
      <p:bldP spid="6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1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919536" y="725841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3-5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2135560" y="2682537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Q1-4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Q5-7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Q8-11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Q12-17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102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600" b="1" dirty="0">
                <a:latin typeface="Comic Sans MS" panose="030F0702030302020204" pitchFamily="66" charset="0"/>
              </a:rPr>
              <a:t>You need to be able to write the equation of a straight line in three dimensions in vector form</a:t>
            </a: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B414212-27EB-489A-85EE-2B25507121D0}"/>
                  </a:ext>
                </a:extLst>
              </p:cNvPr>
              <p:cNvSpPr txBox="1"/>
              <p:nvPr/>
            </p:nvSpPr>
            <p:spPr>
              <a:xfrm>
                <a:off x="2855641" y="2564904"/>
                <a:ext cx="15936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B414212-27EB-489A-85EE-2B2550712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641" y="2564904"/>
                <a:ext cx="1593641" cy="369332"/>
              </a:xfrm>
              <a:prstGeom prst="rect">
                <a:avLst/>
              </a:prstGeom>
              <a:blipFill>
                <a:blip r:embed="rId2"/>
                <a:stretch>
                  <a:fillRect l="-3968" r="-79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図 53">
            <a:extLst>
              <a:ext uri="{FF2B5EF4-FFF2-40B4-BE49-F238E27FC236}">
                <a16:creationId xmlns:a16="http://schemas.microsoft.com/office/drawing/2014/main" id="{93E0B19E-3D85-4D83-9A3E-84EB8299B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4149081"/>
            <a:ext cx="2736304" cy="2636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24F5F1EE-3A01-47A7-A79C-0828CB64FA69}"/>
                  </a:ext>
                </a:extLst>
              </p:cNvPr>
              <p:cNvSpPr txBox="1"/>
              <p:nvPr/>
            </p:nvSpPr>
            <p:spPr>
              <a:xfrm>
                <a:off x="1919537" y="3068961"/>
                <a:ext cx="3394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represents a point on the line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24F5F1EE-3A01-47A7-A79C-0828CB64F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7" y="3068961"/>
                <a:ext cx="3394775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837C1ABB-8E6E-42F4-887E-8150AC89A030}"/>
                  </a:ext>
                </a:extLst>
              </p:cNvPr>
              <p:cNvSpPr txBox="1"/>
              <p:nvPr/>
            </p:nvSpPr>
            <p:spPr>
              <a:xfrm>
                <a:off x="2063553" y="3356992"/>
                <a:ext cx="31683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represents the direction of the line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837C1ABB-8E6E-42F4-887E-8150AC89A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3" y="3356992"/>
                <a:ext cx="3168351" cy="523220"/>
              </a:xfrm>
              <a:prstGeom prst="rect">
                <a:avLst/>
              </a:prstGeom>
              <a:blipFill>
                <a:blip r:embed="rId5"/>
                <a:stretch>
                  <a:fillRect t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95FE30C-ED06-4063-9800-06621B43398C}"/>
              </a:ext>
            </a:extLst>
          </p:cNvPr>
          <p:cNvSpPr txBox="1"/>
          <p:nvPr/>
        </p:nvSpPr>
        <p:spPr>
          <a:xfrm>
            <a:off x="2711625" y="2204864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In 2 dimensions:</a:t>
            </a:r>
            <a:endParaRPr lang="en-GB" alt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28ACEFD5-392D-4360-A8F9-61C6BEA161C1}"/>
                  </a:ext>
                </a:extLst>
              </p:cNvPr>
              <p:cNvSpPr txBox="1"/>
              <p:nvPr/>
            </p:nvSpPr>
            <p:spPr>
              <a:xfrm>
                <a:off x="7464153" y="2564904"/>
                <a:ext cx="15517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28ACEFD5-392D-4360-A8F9-61C6BEA16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53" y="2564904"/>
                <a:ext cx="1551707" cy="369332"/>
              </a:xfrm>
              <a:prstGeom prst="rect">
                <a:avLst/>
              </a:prstGeom>
              <a:blipFill>
                <a:blip r:embed="rId6"/>
                <a:stretch>
                  <a:fillRect l="-2459" r="-327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FDDBC840-36F7-48F2-9417-AA5443B623B5}"/>
                  </a:ext>
                </a:extLst>
              </p:cNvPr>
              <p:cNvSpPr txBox="1"/>
              <p:nvPr/>
            </p:nvSpPr>
            <p:spPr>
              <a:xfrm>
                <a:off x="6528049" y="3068960"/>
                <a:ext cx="34665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represents a point on the line (in 3 dimensions)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FDDBC840-36F7-48F2-9417-AA5443B62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9" y="3068960"/>
                <a:ext cx="3466595" cy="523220"/>
              </a:xfrm>
              <a:prstGeom prst="rect">
                <a:avLst/>
              </a:prstGeom>
              <a:blipFill>
                <a:blip r:embed="rId7"/>
                <a:stretch>
                  <a:fillRect t="-2381" r="-730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557FEDEF-E04C-4A4A-A658-70CA708A08A4}"/>
                  </a:ext>
                </a:extLst>
              </p:cNvPr>
              <p:cNvSpPr txBox="1"/>
              <p:nvPr/>
            </p:nvSpPr>
            <p:spPr>
              <a:xfrm>
                <a:off x="6672065" y="3573016"/>
                <a:ext cx="31683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represents the direction of the line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557FEDEF-E04C-4A4A-A658-70CA708A0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5" y="3573016"/>
                <a:ext cx="3168351" cy="523220"/>
              </a:xfrm>
              <a:prstGeom prst="rect">
                <a:avLst/>
              </a:prstGeom>
              <a:blipFill>
                <a:blip r:embed="rId8"/>
                <a:stretch>
                  <a:fillRect t="-232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DA4C4A9-EF41-4F74-9E1A-D58790E23058}"/>
              </a:ext>
            </a:extLst>
          </p:cNvPr>
          <p:cNvSpPr txBox="1"/>
          <p:nvPr/>
        </p:nvSpPr>
        <p:spPr>
          <a:xfrm>
            <a:off x="7320137" y="2204864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In 3 dimensions:</a:t>
            </a:r>
            <a:endParaRPr lang="en-GB" altLang="en-US" dirty="0">
              <a:latin typeface="Comic Sans MS" pitchFamily="66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2FFC2D9-CEEB-46CD-9811-BDF0FB98B769}"/>
              </a:ext>
            </a:extLst>
          </p:cNvPr>
          <p:cNvSpPr txBox="1"/>
          <p:nvPr/>
        </p:nvSpPr>
        <p:spPr>
          <a:xfrm>
            <a:off x="6168009" y="2132857"/>
            <a:ext cx="100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Position vector</a:t>
            </a:r>
            <a:endParaRPr lang="en-GB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838B6F3-F056-4C1F-8395-805C937FCC0F}"/>
              </a:ext>
            </a:extLst>
          </p:cNvPr>
          <p:cNvSpPr txBox="1"/>
          <p:nvPr/>
        </p:nvSpPr>
        <p:spPr>
          <a:xfrm>
            <a:off x="9515872" y="1988841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Direction vector</a:t>
            </a:r>
            <a:endParaRPr lang="en-GB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83867B3B-DA2D-4D72-8FBC-C9BAA436FD5C}"/>
              </a:ext>
            </a:extLst>
          </p:cNvPr>
          <p:cNvCxnSpPr>
            <a:cxnSpLocks/>
          </p:cNvCxnSpPr>
          <p:nvPr/>
        </p:nvCxnSpPr>
        <p:spPr>
          <a:xfrm>
            <a:off x="7104112" y="2492896"/>
            <a:ext cx="936104" cy="21602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B6B886C9-4F3C-4200-B376-366859800166}"/>
              </a:ext>
            </a:extLst>
          </p:cNvPr>
          <p:cNvCxnSpPr>
            <a:cxnSpLocks/>
          </p:cNvCxnSpPr>
          <p:nvPr/>
        </p:nvCxnSpPr>
        <p:spPr>
          <a:xfrm flipH="1">
            <a:off x="8976320" y="2348880"/>
            <a:ext cx="648072" cy="36004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30613" t="21121" r="31526" b="14014"/>
          <a:stretch/>
        </p:blipFill>
        <p:spPr>
          <a:xfrm>
            <a:off x="7032104" y="4149080"/>
            <a:ext cx="2736304" cy="2637028"/>
          </a:xfrm>
          <a:prstGeom prst="rect">
            <a:avLst/>
          </a:prstGeom>
        </p:spPr>
      </p:pic>
      <p:sp>
        <p:nvSpPr>
          <p:cNvPr id="7" name="TextBox 6">
            <a:hlinkClick r:id="rId10" action="ppaction://hlinkfile"/>
          </p:cNvPr>
          <p:cNvSpPr txBox="1"/>
          <p:nvPr/>
        </p:nvSpPr>
        <p:spPr>
          <a:xfrm>
            <a:off x="6023993" y="5085184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600" b="1" dirty="0">
                <a:latin typeface="Comic Sans MS" panose="030F0702030302020204" pitchFamily="66" charset="0"/>
              </a:rPr>
              <a:t>You need to be able to write the equation of a straight line in three dimensions in vector form</a:t>
            </a: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B414212-27EB-489A-85EE-2B25507121D0}"/>
                  </a:ext>
                </a:extLst>
              </p:cNvPr>
              <p:cNvSpPr txBox="1"/>
              <p:nvPr/>
            </p:nvSpPr>
            <p:spPr>
              <a:xfrm>
                <a:off x="2855640" y="2564904"/>
                <a:ext cx="157588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B414212-27EB-489A-85EE-2B2550712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640" y="2564904"/>
                <a:ext cx="1575880" cy="693844"/>
              </a:xfrm>
              <a:prstGeom prst="rect">
                <a:avLst/>
              </a:prstGeom>
              <a:blipFill>
                <a:blip r:embed="rId2"/>
                <a:stretch>
                  <a:fillRect l="-4000" r="-32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図 53">
            <a:extLst>
              <a:ext uri="{FF2B5EF4-FFF2-40B4-BE49-F238E27FC236}">
                <a16:creationId xmlns:a16="http://schemas.microsoft.com/office/drawing/2014/main" id="{93E0B19E-3D85-4D83-9A3E-84EB8299B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3429001"/>
            <a:ext cx="3384376" cy="3260441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95FE30C-ED06-4063-9800-06621B43398C}"/>
              </a:ext>
            </a:extLst>
          </p:cNvPr>
          <p:cNvSpPr txBox="1"/>
          <p:nvPr/>
        </p:nvSpPr>
        <p:spPr>
          <a:xfrm>
            <a:off x="2711625" y="2204864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In 2 dimensions:</a:t>
            </a:r>
            <a:endParaRPr lang="en-GB" altLang="en-US" dirty="0">
              <a:latin typeface="Comic Sans MS" pitchFamily="66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DA4C4A9-EF41-4F74-9E1A-D58790E23058}"/>
              </a:ext>
            </a:extLst>
          </p:cNvPr>
          <p:cNvSpPr txBox="1"/>
          <p:nvPr/>
        </p:nvSpPr>
        <p:spPr>
          <a:xfrm>
            <a:off x="7320137" y="2204864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In 3 dimensions:</a:t>
            </a:r>
            <a:endParaRPr lang="en-GB" altLang="en-US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613" t="21121" r="31526" b="14014"/>
          <a:stretch/>
        </p:blipFill>
        <p:spPr>
          <a:xfrm>
            <a:off x="6600056" y="3418551"/>
            <a:ext cx="3384376" cy="3261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04112" y="2564905"/>
                <a:ext cx="2072170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2" y="2564905"/>
                <a:ext cx="2072170" cy="730777"/>
              </a:xfrm>
              <a:prstGeom prst="rect">
                <a:avLst/>
              </a:prstGeom>
              <a:blipFill>
                <a:blip r:embed="rId5"/>
                <a:stretch>
                  <a:fillRect l="-606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13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600" b="1" dirty="0">
                <a:latin typeface="Comic Sans MS" panose="030F0702030302020204" pitchFamily="66" charset="0"/>
              </a:rPr>
              <a:t>You need to be able to write the equation of a straight line in three dimensions in vector form</a:t>
            </a: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613" t="21121" r="31526" b="14014"/>
          <a:stretch/>
        </p:blipFill>
        <p:spPr>
          <a:xfrm>
            <a:off x="1703513" y="2348880"/>
            <a:ext cx="4034819" cy="3888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88088" y="1268761"/>
                <a:ext cx="2072170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1268761"/>
                <a:ext cx="2072170" cy="730777"/>
              </a:xfrm>
              <a:prstGeom prst="rect">
                <a:avLst/>
              </a:prstGeom>
              <a:blipFill>
                <a:blip r:embed="rId3"/>
                <a:stretch>
                  <a:fillRect l="-606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07968" y="2924945"/>
                <a:ext cx="15841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represents an unspecified point on the line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8" y="2924945"/>
                <a:ext cx="1584176" cy="954107"/>
              </a:xfrm>
              <a:prstGeom prst="rect">
                <a:avLst/>
              </a:prstGeom>
              <a:blipFill>
                <a:blip r:embed="rId4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6744072" y="1916832"/>
            <a:ext cx="216024" cy="93610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608168" y="2060848"/>
            <a:ext cx="72008" cy="16561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88088" y="3861049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position vector represents a specific point on the line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8976320" y="1844826"/>
            <a:ext cx="288032" cy="14401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92344" y="1988841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direction vector represents the direction the line is moving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44272" y="3501008"/>
                <a:ext cx="158417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symbol represents a scalar quantity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72" y="3501008"/>
                <a:ext cx="1584176" cy="738664"/>
              </a:xfrm>
              <a:prstGeom prst="rect">
                <a:avLst/>
              </a:prstGeom>
              <a:blipFill>
                <a:blip r:embed="rId5"/>
                <a:stretch>
                  <a:fillRect t="-344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 flipV="1">
            <a:off x="8256240" y="1916832"/>
            <a:ext cx="720080" cy="14401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51984" y="2204865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Overall, this tells us that any point on the line is equal to the position vector, plus a multiple of the direction vector…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104112" y="3501008"/>
                <a:ext cx="23042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example, 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2" y="3501008"/>
                <a:ext cx="2304256" cy="338554"/>
              </a:xfrm>
              <a:prstGeom prst="rect">
                <a:avLst/>
              </a:prstGeom>
              <a:blipFill>
                <a:blip r:embed="rId6"/>
                <a:stretch>
                  <a:fillRect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32105" y="3975682"/>
                <a:ext cx="2141933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+1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5" y="3975682"/>
                <a:ext cx="2141933" cy="730777"/>
              </a:xfrm>
              <a:prstGeom prst="rect">
                <a:avLst/>
              </a:prstGeom>
              <a:blipFill>
                <a:blip r:embed="rId7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80177" y="4797153"/>
                <a:ext cx="877933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77" y="4797153"/>
                <a:ext cx="877933" cy="732573"/>
              </a:xfrm>
              <a:prstGeom prst="rect">
                <a:avLst/>
              </a:prstGeom>
              <a:blipFill>
                <a:blip r:embed="rId8"/>
                <a:stretch>
                  <a:fillRect l="-2857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60096" y="3501008"/>
                <a:ext cx="26642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example, 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3501008"/>
                <a:ext cx="2664296" cy="338554"/>
              </a:xfrm>
              <a:prstGeom prst="rect">
                <a:avLst/>
              </a:prstGeom>
              <a:blipFill>
                <a:blip r:embed="rId9"/>
                <a:stretch>
                  <a:fillRect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04113" y="3933057"/>
                <a:ext cx="2076209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3" y="3933057"/>
                <a:ext cx="2076209" cy="730777"/>
              </a:xfrm>
              <a:prstGeom prst="rect">
                <a:avLst/>
              </a:prstGeom>
              <a:blipFill>
                <a:blip r:embed="rId10"/>
                <a:stretch>
                  <a:fillRect l="-606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608169" y="4795667"/>
                <a:ext cx="1051057" cy="731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9" y="4795667"/>
                <a:ext cx="1051057" cy="731547"/>
              </a:xfrm>
              <a:prstGeom prst="rect">
                <a:avLst/>
              </a:prstGeom>
              <a:blipFill>
                <a:blip r:embed="rId11"/>
                <a:stretch>
                  <a:fillRect l="-2381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9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4" grpId="0"/>
      <p:bldP spid="14" grpId="1"/>
      <p:bldP spid="20" grpId="0"/>
      <p:bldP spid="20" grpId="1"/>
      <p:bldP spid="22" grpId="0"/>
      <p:bldP spid="22" grpId="1"/>
      <p:bldP spid="25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write the equation of a straight line in three dimensions in vector form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the equation of the straight line that passes through the point A, which has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and is parallel to the vector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t="-531" r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1639" r="-40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56040" y="1340769"/>
                <a:ext cx="1146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0" y="1340769"/>
                <a:ext cx="1146404" cy="276999"/>
              </a:xfrm>
              <a:prstGeom prst="rect">
                <a:avLst/>
              </a:prstGeom>
              <a:blipFill>
                <a:blip r:embed="rId4"/>
                <a:stretch>
                  <a:fillRect l="-2174" r="-434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23992" y="1844825"/>
                <a:ext cx="2072170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92" y="1844825"/>
                <a:ext cx="2072170" cy="730777"/>
              </a:xfrm>
              <a:prstGeom prst="rect">
                <a:avLst/>
              </a:prstGeom>
              <a:blipFill>
                <a:blip r:embed="rId5"/>
                <a:stretch>
                  <a:fillRect l="-1220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91944" y="4149081"/>
                <a:ext cx="3271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44" y="4149081"/>
                <a:ext cx="3271728" cy="276999"/>
              </a:xfrm>
              <a:prstGeom prst="rect">
                <a:avLst/>
              </a:prstGeom>
              <a:blipFill>
                <a:blip r:embed="rId6"/>
                <a:stretch>
                  <a:fillRect l="-386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75920" y="4797153"/>
                <a:ext cx="35104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3+7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4−3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20" y="4797153"/>
                <a:ext cx="3510448" cy="276999"/>
              </a:xfrm>
              <a:prstGeom prst="rect">
                <a:avLst/>
              </a:prstGeom>
              <a:blipFill>
                <a:blip r:embed="rId7"/>
                <a:stretch>
                  <a:fillRect l="-719" r="-1439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84033" y="5373217"/>
                <a:ext cx="1406091" cy="7363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4−3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3" y="5373217"/>
                <a:ext cx="1406091" cy="736355"/>
              </a:xfrm>
              <a:prstGeom prst="rect">
                <a:avLst/>
              </a:prstGeom>
              <a:blipFill>
                <a:blip r:embed="rId8"/>
                <a:stretch>
                  <a:fillRect l="-1802" t="-1695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023993" y="2924944"/>
            <a:ext cx="2340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Alternative forms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rc 11"/>
          <p:cNvSpPr/>
          <p:nvPr/>
        </p:nvSpPr>
        <p:spPr>
          <a:xfrm>
            <a:off x="7968208" y="1484784"/>
            <a:ext cx="504056" cy="770384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328249" y="1484784"/>
            <a:ext cx="2088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position vector and the direction vector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3993" y="3284984"/>
            <a:ext cx="244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can also write the vector in these ways…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6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write the equation of a straight line in three dimensions in vector form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a vector equation of the straight line that passes through the points A and B, with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4,5,−1</m:t>
                        </m:r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6,3,2</m:t>
                        </m:r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respectively.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need to use the coordinates to find the direction vector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Subtract one from the other…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l="-348" t="-531" r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1639" r="-40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79977" y="1340769"/>
                <a:ext cx="1320939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77" y="1340769"/>
                <a:ext cx="1320939" cy="730777"/>
              </a:xfrm>
              <a:prstGeom prst="rect">
                <a:avLst/>
              </a:prstGeom>
              <a:blipFill>
                <a:blip r:embed="rId4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0" y="2276873"/>
                <a:ext cx="872868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76873"/>
                <a:ext cx="872868" cy="730777"/>
              </a:xfrm>
              <a:prstGeom prst="rect">
                <a:avLst/>
              </a:prstGeom>
              <a:blipFill>
                <a:blip r:embed="rId5"/>
                <a:stretch>
                  <a:fillRect l="-2899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519936" y="3284984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Now we have the direction vector, we can use either of the position vectors to form the equation…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7104112" y="1772816"/>
            <a:ext cx="504056" cy="770384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536160" y="198884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23992" y="4149081"/>
                <a:ext cx="1146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92" y="4149081"/>
                <a:ext cx="1146404" cy="276999"/>
              </a:xfrm>
              <a:prstGeom prst="rect">
                <a:avLst/>
              </a:prstGeom>
              <a:blipFill>
                <a:blip r:embed="rId6"/>
                <a:stretch>
                  <a:fillRect l="-2174" r="-434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91944" y="4653137"/>
                <a:ext cx="1908408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44" y="4653137"/>
                <a:ext cx="1908408" cy="732573"/>
              </a:xfrm>
              <a:prstGeom prst="rect">
                <a:avLst/>
              </a:prstGeom>
              <a:blipFill>
                <a:blip r:embed="rId7"/>
                <a:stretch>
                  <a:fillRect l="-658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44272" y="4149081"/>
                <a:ext cx="1146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72" y="4149081"/>
                <a:ext cx="1146404" cy="276999"/>
              </a:xfrm>
              <a:prstGeom prst="rect">
                <a:avLst/>
              </a:prstGeom>
              <a:blipFill>
                <a:blip r:embed="rId8"/>
                <a:stretch>
                  <a:fillRect l="-2198" r="-439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112224" y="4653137"/>
                <a:ext cx="208153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24" y="4653137"/>
                <a:ext cx="2081532" cy="732573"/>
              </a:xfrm>
              <a:prstGeom prst="rect">
                <a:avLst/>
              </a:prstGeom>
              <a:blipFill>
                <a:blip r:embed="rId9"/>
                <a:stretch>
                  <a:fillRect l="-1212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91944" y="5733256"/>
                <a:ext cx="43924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These will both give the same line, but with a different value of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each point!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44" y="5733256"/>
                <a:ext cx="4392488" cy="523220"/>
              </a:xfrm>
              <a:prstGeom prst="rect">
                <a:avLst/>
              </a:prstGeom>
              <a:blipFill>
                <a:blip r:embed="rId10"/>
                <a:stretch>
                  <a:fillRect t="-232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blipFill>
                <a:blip r:embed="rId11"/>
                <a:stretch>
                  <a:fillRect l="-1667" r="-4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blipFill>
                <a:blip r:embed="rId12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blipFill>
                <a:blip r:embed="rId13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24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write the equation of a straight line in three dimensions in vector form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The straight line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vector equation: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alt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Given that the point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lies on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the value of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rewriting the equation in an alternative form can help!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t="-531" r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1639" r="-40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667" r="-4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63953" y="1556793"/>
                <a:ext cx="32106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3" y="1556793"/>
                <a:ext cx="3210623" cy="246221"/>
              </a:xfrm>
              <a:prstGeom prst="rect">
                <a:avLst/>
              </a:prstGeom>
              <a:blipFill>
                <a:blip r:embed="rId7"/>
                <a:stretch>
                  <a:fillRect l="-394" r="-1575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663953" y="2060848"/>
                <a:ext cx="1388393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2−6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−5−2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3" y="2060848"/>
                <a:ext cx="1388393" cy="651204"/>
              </a:xfrm>
              <a:prstGeom prst="rect">
                <a:avLst/>
              </a:prstGeom>
              <a:blipFill>
                <a:blip r:embed="rId8"/>
                <a:stretch>
                  <a:fillRect l="-909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464047" y="2924945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know from the question that the final coordinate is 0…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91945" y="3284984"/>
                <a:ext cx="13261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−5−2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45" y="3284984"/>
                <a:ext cx="1326197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023992" y="3645024"/>
                <a:ext cx="9673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−5=2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92" y="3645024"/>
                <a:ext cx="96731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879976" y="4005064"/>
                <a:ext cx="10089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−2.5=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76" y="4005064"/>
                <a:ext cx="1008994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51984" y="4437113"/>
                <a:ext cx="39604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use this to find the values of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84" y="4437113"/>
                <a:ext cx="3960440" cy="307777"/>
              </a:xfrm>
              <a:prstGeom prst="rect">
                <a:avLst/>
              </a:prstGeom>
              <a:blipFill>
                <a:blip r:embed="rId1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6816080" y="3429000"/>
            <a:ext cx="360040" cy="360040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104112" y="342900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2t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6816080" y="3789040"/>
            <a:ext cx="360040" cy="360040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176120" y="386104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672064" y="4941168"/>
                <a:ext cx="10634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3+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4941168"/>
                <a:ext cx="106349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816080" y="5373216"/>
                <a:ext cx="8871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0.5=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5373216"/>
                <a:ext cx="887166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184232" y="4941168"/>
                <a:ext cx="117731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2−6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232" y="4941168"/>
                <a:ext cx="1177310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328249" y="5373216"/>
                <a:ext cx="8417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17=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249" y="5373216"/>
                <a:ext cx="841769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3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8" grpId="0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write the equation of a straight line in three dimensions in vector form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The straight line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vector equation: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alt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(6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Show that another vector equation of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is: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To do this you will need to show that the position vector of the second is on the original line, and that the direction vector is parallel to the first…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t="-531" r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1639" r="-40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667" r="-4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07968" y="1340768"/>
                <a:ext cx="1849096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8" y="1340768"/>
                <a:ext cx="1849096" cy="651204"/>
              </a:xfrm>
              <a:prstGeom prst="rect">
                <a:avLst/>
              </a:prstGeom>
              <a:blipFill>
                <a:blip r:embed="rId7"/>
                <a:stretch>
                  <a:fillRect l="-680" t="-1923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07968" y="2132856"/>
                <a:ext cx="1853584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+1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8" y="2132856"/>
                <a:ext cx="1853584" cy="651204"/>
              </a:xfrm>
              <a:prstGeom prst="rect">
                <a:avLst/>
              </a:prstGeom>
              <a:blipFill>
                <a:blip r:embed="rId8"/>
                <a:stretch>
                  <a:fillRect l="-680" t="-196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07969" y="2996953"/>
                <a:ext cx="788869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9" y="2996953"/>
                <a:ext cx="788869" cy="649601"/>
              </a:xfrm>
              <a:prstGeom prst="rect">
                <a:avLst/>
              </a:prstGeom>
              <a:blipFill>
                <a:blip r:embed="rId9"/>
                <a:stretch>
                  <a:fillRect l="-158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7608168" y="1700808"/>
            <a:ext cx="360040" cy="792088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968208" y="1916833"/>
                <a:ext cx="1080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208" y="1916833"/>
                <a:ext cx="1080120" cy="307777"/>
              </a:xfrm>
              <a:prstGeom prst="rect">
                <a:avLst/>
              </a:prstGeom>
              <a:blipFill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7608168" y="2492896"/>
            <a:ext cx="360040" cy="792088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896200" y="278092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3992" y="3717033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this position vector is on the line!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60296" y="1268760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Check position vector is on the line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0296" y="4221088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Check direction vector is parallel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40017" y="4293097"/>
                <a:ext cx="564257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7" y="4293097"/>
                <a:ext cx="564257" cy="649601"/>
              </a:xfrm>
              <a:prstGeom prst="rect">
                <a:avLst/>
              </a:prstGeom>
              <a:blipFill>
                <a:blip r:embed="rId11"/>
                <a:stretch>
                  <a:fillRect t="-1923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16080" y="4293097"/>
                <a:ext cx="923138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4293097"/>
                <a:ext cx="923138" cy="649601"/>
              </a:xfrm>
              <a:prstGeom prst="rect">
                <a:avLst/>
              </a:prstGeom>
              <a:blipFill>
                <a:blip r:embed="rId12"/>
                <a:stretch>
                  <a:fillRect l="-1370" t="-1923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312024" y="4293096"/>
            <a:ext cx="432048" cy="6480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248128" y="4293096"/>
            <a:ext cx="432048" cy="6480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863752" y="3068960"/>
            <a:ext cx="1296144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863752" y="4293096"/>
            <a:ext cx="1152128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096000" y="530120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As one is a multiple of the other, they are parallel!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51584" y="4293096"/>
            <a:ext cx="1152128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168008" y="2996952"/>
            <a:ext cx="432048" cy="6480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1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7" grpId="0" animBg="1"/>
      <p:bldP spid="7" grpId="1" animBg="1"/>
      <p:bldP spid="24" grpId="0" animBg="1"/>
      <p:bldP spid="24" grpId="1" animBg="1"/>
      <p:bldP spid="28" grpId="0" animBg="1"/>
      <p:bldP spid="28" grpId="1" animBg="1"/>
      <p:bldP spid="29" grpId="0" animBg="1"/>
      <p:bldP spid="29" grpId="1" animBg="1"/>
      <p:bldP spid="30" grpId="0"/>
      <p:bldP spid="31" grpId="0" animBg="1"/>
      <p:bldP spid="31" grpId="1" animBg="1"/>
      <p:bldP spid="32" grpId="0" animBg="1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also need to be able to write the equation of a straight line in three dimensions in </a:t>
                </a:r>
                <a:r>
                  <a:rPr lang="en-US" altLang="en-US" sz="1600" b="1" dirty="0" err="1">
                    <a:latin typeface="Comic Sans MS" panose="030F0702030302020204" pitchFamily="66" charset="0"/>
                  </a:rPr>
                  <a:t>cartesian</a:t>
                </a:r>
                <a:r>
                  <a:rPr lang="en-US" altLang="en-US" sz="1600" b="1" dirty="0">
                    <a:latin typeface="Comic Sans MS" panose="030F0702030302020204" pitchFamily="66" charset="0"/>
                  </a:rPr>
                  <a:t> form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With respect to the fixed origin O, the line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given by the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Prove that a Cartesian form of the equation of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is:</a:t>
                </a:r>
              </a:p>
              <a:p>
                <a:pPr marL="342900" indent="-342900" algn="ctr">
                  <a:buAutoNum type="alphaLcParenR"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l="-697" t="-531" r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1639" r="-40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248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667" r="-4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568158" y="141277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general point on the line can be written algebraically from the equation given in vector form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64600" y="2095683"/>
                <a:ext cx="400879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600" y="2095683"/>
                <a:ext cx="400879" cy="608693"/>
              </a:xfrm>
              <a:prstGeom prst="rect">
                <a:avLst/>
              </a:prstGeom>
              <a:blipFill>
                <a:blip r:embed="rId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64152" y="2060849"/>
                <a:ext cx="1485278" cy="670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52" y="2060849"/>
                <a:ext cx="1485278" cy="670825"/>
              </a:xfrm>
              <a:prstGeom prst="rect">
                <a:avLst/>
              </a:prstGeom>
              <a:blipFill>
                <a:blip r:embed="rId8"/>
                <a:stretch>
                  <a:fillRect l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44165" y="2026013"/>
                <a:ext cx="7994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165" y="2026013"/>
                <a:ext cx="799450" cy="246221"/>
              </a:xfrm>
              <a:prstGeom prst="rect">
                <a:avLst/>
              </a:prstGeom>
              <a:blipFill>
                <a:blip r:embed="rId9"/>
                <a:stretch>
                  <a:fillRect l="-3175" r="-158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939811" y="2256791"/>
                <a:ext cx="8041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811" y="2256791"/>
                <a:ext cx="804195" cy="246221"/>
              </a:xfrm>
              <a:prstGeom prst="rect">
                <a:avLst/>
              </a:prstGeom>
              <a:blipFill>
                <a:blip r:embed="rId10"/>
                <a:stretch>
                  <a:fillRect l="-1538" r="-1538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35457" y="2496277"/>
                <a:ext cx="8041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457" y="2496277"/>
                <a:ext cx="804195" cy="246221"/>
              </a:xfrm>
              <a:prstGeom prst="rect">
                <a:avLst/>
              </a:prstGeom>
              <a:blipFill>
                <a:blip r:embed="rId11"/>
                <a:stretch>
                  <a:fillRect l="-3125" r="-156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987041" y="3326674"/>
            <a:ext cx="1332410" cy="76635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673637" y="3679371"/>
            <a:ext cx="640077" cy="54428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08320" y="3309257"/>
                <a:ext cx="11825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320" y="3309257"/>
                <a:ext cx="1182567" cy="246221"/>
              </a:xfrm>
              <a:prstGeom prst="rect">
                <a:avLst/>
              </a:prstGeom>
              <a:blipFill>
                <a:blip r:embed="rId12"/>
                <a:stretch>
                  <a:fillRect l="-2128" r="-106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82342" y="3722914"/>
                <a:ext cx="988156" cy="46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342" y="3722914"/>
                <a:ext cx="988156" cy="461986"/>
              </a:xfrm>
              <a:prstGeom prst="rect">
                <a:avLst/>
              </a:prstGeom>
              <a:blipFill>
                <a:blip r:embed="rId13"/>
                <a:stretch>
                  <a:fillRect l="-1266" r="-3797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06641" y="3296194"/>
                <a:ext cx="11957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641" y="3296194"/>
                <a:ext cx="1195777" cy="246221"/>
              </a:xfrm>
              <a:prstGeom prst="rect">
                <a:avLst/>
              </a:prstGeom>
              <a:blipFill>
                <a:blip r:embed="rId14"/>
                <a:stretch>
                  <a:fillRect l="-3158" r="-105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524206" y="3692433"/>
                <a:ext cx="988156" cy="46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06" y="3692433"/>
                <a:ext cx="988156" cy="461986"/>
              </a:xfrm>
              <a:prstGeom prst="rect">
                <a:avLst/>
              </a:prstGeom>
              <a:blipFill>
                <a:blip r:embed="rId15"/>
                <a:stretch>
                  <a:fillRect l="-3797" r="-3797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178834" y="3291841"/>
                <a:ext cx="11957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834" y="3291841"/>
                <a:ext cx="1195777" cy="246221"/>
              </a:xfrm>
              <a:prstGeom prst="rect">
                <a:avLst/>
              </a:prstGeom>
              <a:blipFill>
                <a:blip r:embed="rId16"/>
                <a:stretch>
                  <a:fillRect l="-105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96399" y="3688080"/>
                <a:ext cx="988156" cy="46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399" y="3688080"/>
                <a:ext cx="988156" cy="461986"/>
              </a:xfrm>
              <a:prstGeom prst="rect">
                <a:avLst/>
              </a:prstGeom>
              <a:blipFill>
                <a:blip r:embed="rId17"/>
                <a:stretch>
                  <a:fillRect l="-2564" r="-2564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81074" y="2901943"/>
                <a:ext cx="5186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From this, you can form and rearrange equations to give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074" y="2901943"/>
                <a:ext cx="5186927" cy="307777"/>
              </a:xfrm>
              <a:prstGeom prst="rect">
                <a:avLst/>
              </a:prstGeom>
              <a:blipFill>
                <a:blip r:embed="rId18"/>
                <a:stretch>
                  <a:fillRect t="-4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506791" y="3675017"/>
            <a:ext cx="640077" cy="54428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9278985" y="3670663"/>
            <a:ext cx="640077" cy="54428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81074" y="4478193"/>
                <a:ext cx="51869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3 rearranged expressions all equal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they must be equal to each other…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074" y="4478193"/>
                <a:ext cx="5186927" cy="523220"/>
              </a:xfrm>
              <a:prstGeom prst="rect">
                <a:avLst/>
              </a:prstGeom>
              <a:blipFill>
                <a:blip r:embed="rId19"/>
                <a:stretch>
                  <a:fillRect t="-2381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58000" y="5133703"/>
                <a:ext cx="2276521" cy="463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133703"/>
                <a:ext cx="2276521" cy="463268"/>
              </a:xfrm>
              <a:prstGeom prst="rect">
                <a:avLst/>
              </a:prstGeom>
              <a:blipFill>
                <a:blip r:embed="rId20"/>
                <a:stretch>
                  <a:fillRect l="-559" r="-559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5402697" y="5732228"/>
            <a:ext cx="518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equation of a straight line in 3 dimensions, but given in Cartesian form!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18265" y="1"/>
                <a:ext cx="1294713" cy="538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65" y="1"/>
                <a:ext cx="1294713" cy="538353"/>
              </a:xfrm>
              <a:prstGeom prst="rect">
                <a:avLst/>
              </a:prstGeom>
              <a:blipFill>
                <a:blip r:embed="rId21"/>
                <a:stretch>
                  <a:fillRect l="-97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87634" y="670561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634" y="670561"/>
                <a:ext cx="1708160" cy="347339"/>
              </a:xfrm>
              <a:prstGeom prst="rect">
                <a:avLst/>
              </a:prstGeom>
              <a:blipFill>
                <a:blip r:embed="rId22"/>
                <a:stretch>
                  <a:fillRect l="-741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03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1" grpId="0"/>
      <p:bldP spid="14" grpId="0"/>
      <p:bldP spid="15" grpId="0"/>
      <p:bldP spid="16" grpId="0"/>
      <p:bldP spid="10" grpId="0" animBg="1"/>
      <p:bldP spid="10" grpId="1" animBg="1"/>
      <p:bldP spid="18" grpId="0" animBg="1"/>
      <p:bldP spid="18" grpId="1" animBg="1"/>
      <p:bldP spid="12" grpId="0"/>
      <p:bldP spid="20" grpId="0"/>
      <p:bldP spid="21" grpId="0"/>
      <p:bldP spid="22" grpId="0"/>
      <p:bldP spid="23" grpId="0"/>
      <p:bldP spid="24" grpId="0"/>
      <p:bldP spid="28" grpId="0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3" grpId="0"/>
      <p:bldP spid="1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2052</Words>
  <Application>Microsoft Office PowerPoint</Application>
  <PresentationFormat>Widescreen</PresentationFormat>
  <Paragraphs>455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Comic Sans MS</vt:lpstr>
      <vt:lpstr>Wingdings</vt:lpstr>
      <vt:lpstr>Office Theme</vt:lpstr>
      <vt:lpstr>Prior Knowledge Check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 Knowledge Check</dc:title>
  <dc:creator>Richard Lawton</dc:creator>
  <cp:lastModifiedBy>Richard Lawton</cp:lastModifiedBy>
  <cp:revision>3</cp:revision>
  <dcterms:created xsi:type="dcterms:W3CDTF">2019-08-06T16:32:53Z</dcterms:created>
  <dcterms:modified xsi:type="dcterms:W3CDTF">2019-08-26T05:18:33Z</dcterms:modified>
</cp:coreProperties>
</file>