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02" r:id="rId2"/>
    <p:sldId id="499" r:id="rId3"/>
    <p:sldId id="505" r:id="rId4"/>
    <p:sldId id="506" r:id="rId5"/>
    <p:sldId id="487" r:id="rId6"/>
    <p:sldId id="498" r:id="rId7"/>
    <p:sldId id="503" r:id="rId8"/>
    <p:sldId id="501" r:id="rId9"/>
    <p:sldId id="507" r:id="rId10"/>
    <p:sldId id="50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712" autoAdjust="0"/>
    <p:restoredTop sz="88534" autoAdjust="0"/>
  </p:normalViewPr>
  <p:slideViewPr>
    <p:cSldViewPr>
      <p:cViewPr varScale="1">
        <p:scale>
          <a:sx n="69" d="100"/>
          <a:sy n="69" d="100"/>
        </p:scale>
        <p:origin x="208" y="20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234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385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13" Type="http://schemas.openxmlformats.org/officeDocument/2006/relationships/image" Target="../media/image48.png"/><Relationship Id="rId3" Type="http://schemas.openxmlformats.org/officeDocument/2006/relationships/image" Target="../media/image1.png"/><Relationship Id="rId7" Type="http://schemas.openxmlformats.org/officeDocument/2006/relationships/image" Target="../media/image47.png"/><Relationship Id="rId12" Type="http://schemas.openxmlformats.org/officeDocument/2006/relationships/image" Target="../media/image44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0.png"/><Relationship Id="rId11" Type="http://schemas.openxmlformats.org/officeDocument/2006/relationships/image" Target="../media/image430.png"/><Relationship Id="rId5" Type="http://schemas.openxmlformats.org/officeDocument/2006/relationships/image" Target="../media/image46.png"/><Relationship Id="rId15" Type="http://schemas.openxmlformats.org/officeDocument/2006/relationships/image" Target="../media/image50.png"/><Relationship Id="rId10" Type="http://schemas.openxmlformats.org/officeDocument/2006/relationships/image" Target="../media/image420.png"/><Relationship Id="rId4" Type="http://schemas.openxmlformats.org/officeDocument/2006/relationships/image" Target="../media/image360.png"/><Relationship Id="rId9" Type="http://schemas.openxmlformats.org/officeDocument/2006/relationships/image" Target="../media/image410.png"/><Relationship Id="rId14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47.png"/><Relationship Id="rId3" Type="http://schemas.openxmlformats.org/officeDocument/2006/relationships/image" Target="../media/image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hyperlink" Target="https://www.youtube.com/watch?v=gojeMEkQq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3.png"/><Relationship Id="rId7" Type="http://schemas.openxmlformats.org/officeDocument/2006/relationships/image" Target="../media/image66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5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9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08720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Numerical Solutions</a:t>
            </a:r>
          </a:p>
          <a:p>
            <a:pPr algn="ctr"/>
            <a:r>
              <a:rPr lang="en-GB" sz="9600" dirty="0"/>
              <a:t>- Iteration</a:t>
            </a:r>
          </a:p>
          <a:p>
            <a:pPr algn="ctr"/>
            <a:endParaRPr lang="en-GB" sz="3200" dirty="0"/>
          </a:p>
          <a:p>
            <a:pPr algn="ctr"/>
            <a:r>
              <a:rPr lang="en-GB" sz="7200" dirty="0"/>
              <a:t>Chapter 10</a:t>
            </a:r>
          </a:p>
          <a:p>
            <a:pPr algn="ctr"/>
            <a:r>
              <a:rPr lang="en-GB" sz="7200" dirty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1374702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280-282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F26C7C-D576-5349-B136-D9567DA719F8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Q9-10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123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Why does this method work?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3295"/>
            <a:ext cx="6768752" cy="41807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8984554">
                <a:off x="4202830" y="2126678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984554">
                <a:off x="4202830" y="2126678"/>
                <a:ext cx="151216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1772" y="998234"/>
                <a:ext cx="8696376" cy="657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Recall we put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: in this case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/>
                  <a:t> is one possible rearrangement.</a:t>
                </a:r>
              </a:p>
              <a:p>
                <a:r>
                  <a:rPr lang="en-GB" sz="1600" dirty="0"/>
                  <a:t>We can then use the recurrence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1600" dirty="0"/>
                  <a:t> . Why does this recurrence work?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72" y="998234"/>
                <a:ext cx="8696376" cy="657872"/>
              </a:xfrm>
              <a:prstGeom prst="rect">
                <a:avLst/>
              </a:prstGeom>
              <a:blipFill>
                <a:blip r:embed="rId5"/>
                <a:stretch>
                  <a:fillRect l="-350" b="-9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23456" y="5059623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456" y="5059623"/>
                <a:ext cx="64807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Solve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blipFill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201308" y="3365451"/>
                <a:ext cx="2646040" cy="180190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dirty="0"/>
                  <a:t>Finding the solution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dirty="0"/>
                  <a:t> is the same as sketching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dirty="0"/>
                  <a:t> and seeing the point at which they intersect.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308" y="3365451"/>
                <a:ext cx="2646040" cy="1801904"/>
              </a:xfrm>
              <a:prstGeom prst="rect">
                <a:avLst/>
              </a:prstGeom>
              <a:blipFill rotWithShape="0">
                <a:blip r:embed="rId8"/>
                <a:stretch>
                  <a:fillRect l="-1370" t="-1000" b="-3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436692" y="5390543"/>
                <a:ext cx="2646040" cy="12825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, we would find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dirty="0"/>
                  <a:t>. This is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value on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dirty="0"/>
                  <a:t> graph.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692" y="5390543"/>
                <a:ext cx="2646040" cy="1282531"/>
              </a:xfrm>
              <a:prstGeom prst="rect">
                <a:avLst/>
              </a:prstGeom>
              <a:blipFill rotWithShape="0">
                <a:blip r:embed="rId9"/>
                <a:stretch>
                  <a:fillRect l="-1598" t="-1395" b="-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 rot="20885241">
                <a:off x="5359267" y="2375985"/>
                <a:ext cx="1512168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885241">
                <a:off x="5359267" y="2375985"/>
                <a:ext cx="1512168" cy="40197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3447492" y="3501008"/>
            <a:ext cx="0" cy="144016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91469" y="4583335"/>
                <a:ext cx="2646040" cy="208973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dirty="0"/>
                  <a:t>This gives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=1.414…</m:t>
                    </m:r>
                  </m:oMath>
                </a14:m>
                <a:r>
                  <a:rPr lang="en-GB" dirty="0"/>
                  <a:t> This is then fed back into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dirty="0"/>
                  <a:t> for the next iteration, i.e.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 value becomes the new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value! This is equivalent to moving to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69" y="4583335"/>
                <a:ext cx="2646040" cy="2089739"/>
              </a:xfrm>
              <a:prstGeom prst="rect">
                <a:avLst/>
              </a:prstGeom>
              <a:blipFill rotWithShape="0">
                <a:blip r:embed="rId11"/>
                <a:stretch>
                  <a:fillRect l="-1598" t="-1153" r="-2968" b="-31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H="1">
            <a:off x="3429001" y="3505200"/>
            <a:ext cx="441959" cy="7621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49629" y="4832927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29" y="4832927"/>
                <a:ext cx="648072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3888905" y="3512821"/>
            <a:ext cx="0" cy="1379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3173579" y="5755358"/>
                <a:ext cx="2970046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dirty="0"/>
                  <a:t>We can repeat this process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=1.414…</m:t>
                    </m:r>
                  </m:oMath>
                </a14:m>
                <a:r>
                  <a:rPr lang="en-GB" dirty="0"/>
                  <a:t> to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and so on.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579" y="5755358"/>
                <a:ext cx="2970046" cy="923330"/>
              </a:xfrm>
              <a:prstGeom prst="rect">
                <a:avLst/>
              </a:prstGeom>
              <a:blipFill>
                <a:blip r:embed="rId13"/>
                <a:stretch>
                  <a:fillRect l="-1426" t="-1923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3888581" y="3350419"/>
            <a:ext cx="1" cy="16192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881437" y="3367087"/>
            <a:ext cx="164306" cy="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6181" y="487064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81" y="4870646"/>
                <a:ext cx="648072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4111412" y="3279329"/>
            <a:ext cx="0" cy="1661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23642" y="3707023"/>
                <a:ext cx="180885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This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is the root of the original equation.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42" y="3707023"/>
                <a:ext cx="1808858" cy="830997"/>
              </a:xfrm>
              <a:prstGeom prst="rect">
                <a:avLst/>
              </a:prstGeom>
              <a:blipFill>
                <a:blip r:embed="rId15"/>
                <a:stretch>
                  <a:fillRect l="-202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 flipH="1">
            <a:off x="4228182" y="4552542"/>
            <a:ext cx="298595" cy="280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/>
              <p:nvPr/>
            </p:nvSpPr>
            <p:spPr>
              <a:xfrm>
                <a:off x="236234" y="2110133"/>
                <a:ext cx="2970046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sz="1400" dirty="0"/>
                  <a:t>This is called a </a:t>
                </a:r>
                <a:r>
                  <a:rPr lang="en-GB" sz="1400" b="1" dirty="0"/>
                  <a:t>staircase diagram</a:t>
                </a:r>
                <a:r>
                  <a:rPr lang="en-GB" sz="1400" dirty="0"/>
                  <a:t> due to its shape. We can see that we’re converging towards the root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34" y="2110133"/>
                <a:ext cx="2970046" cy="738664"/>
              </a:xfrm>
              <a:prstGeom prst="rect">
                <a:avLst/>
              </a:prstGeom>
              <a:blipFill>
                <a:blip r:embed="rId16"/>
                <a:stretch>
                  <a:fillRect l="-204" b="-6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16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6" grpId="0" animBg="1"/>
      <p:bldP spid="20" grpId="0"/>
      <p:bldP spid="23" grpId="0" animBg="1"/>
      <p:bldP spid="35" grpId="0"/>
      <p:bldP spid="38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3A93542-C310-4ACD-B5BA-5FD449BE8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02" y="1988152"/>
            <a:ext cx="7524750" cy="4429125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Cobweb Diagrams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 rot="19581784">
                <a:off x="6722838" y="1847802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81784">
                <a:off x="6722838" y="1847802"/>
                <a:ext cx="151216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0672" y="1061734"/>
                <a:ext cx="8696376" cy="820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We could also have rearranged </a:t>
                </a:r>
                <a:r>
                  <a:rPr lang="en-GB" sz="1600" dirty="0"/>
                  <a:t>differently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en-GB" sz="1600" dirty="0"/>
              </a:p>
              <a:p>
                <a:r>
                  <a:rPr lang="en-GB" sz="1600" dirty="0"/>
                  <a:t>Therefore we use the recurrence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GB" sz="1600" dirty="0"/>
                  <a:t> . What happens this time?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672" y="1061734"/>
                <a:ext cx="8696376" cy="820738"/>
              </a:xfrm>
              <a:prstGeom prst="rect">
                <a:avLst/>
              </a:prstGeom>
              <a:blipFill>
                <a:blip r:embed="rId5"/>
                <a:stretch>
                  <a:fillRect l="-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3176" y="248977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176" y="2489778"/>
                <a:ext cx="6480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64552" y="4549141"/>
                <a:ext cx="1512168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552" y="4549141"/>
                <a:ext cx="1512168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>
            <a:cxnSpLocks/>
          </p:cNvCxnSpPr>
          <p:nvPr/>
        </p:nvCxnSpPr>
        <p:spPr>
          <a:xfrm flipV="1">
            <a:off x="1200150" y="2828925"/>
            <a:ext cx="0" cy="34290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02279" y="2470727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279" y="2470727"/>
                <a:ext cx="6480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 flipH="1">
            <a:off x="5295900" y="2817496"/>
            <a:ext cx="12230" cy="7924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97281" y="247034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281" y="2470346"/>
                <a:ext cx="64807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>
            <a:cxnSpLocks/>
          </p:cNvCxnSpPr>
          <p:nvPr/>
        </p:nvCxnSpPr>
        <p:spPr>
          <a:xfrm flipH="1">
            <a:off x="6010275" y="2822129"/>
            <a:ext cx="6137" cy="3401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/>
              <p:nvPr/>
            </p:nvSpPr>
            <p:spPr>
              <a:xfrm>
                <a:off x="4289148" y="5872288"/>
                <a:ext cx="3423204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sz="1400" dirty="0"/>
                  <a:t>This is unsurprisingly called a </a:t>
                </a:r>
                <a:r>
                  <a:rPr lang="en-GB" sz="1400" b="1" dirty="0"/>
                  <a:t>cobweb diagram</a:t>
                </a:r>
                <a:r>
                  <a:rPr lang="en-GB" sz="1400" dirty="0"/>
                  <a:t>. Again we can see that we’re successfully converging towards the root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.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43375D5-7AEB-4E53-9015-5FA0453224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148" y="5872288"/>
                <a:ext cx="3423204" cy="738664"/>
              </a:xfrm>
              <a:prstGeom prst="rect">
                <a:avLst/>
              </a:prstGeom>
              <a:blipFill>
                <a:blip r:embed="rId10"/>
                <a:stretch>
                  <a:fillRect l="-177" b="-6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00D2E84-209D-44C1-968B-55DFE694CBAF}"/>
              </a:ext>
            </a:extLst>
          </p:cNvPr>
          <p:cNvCxnSpPr>
            <a:cxnSpLocks/>
          </p:cNvCxnSpPr>
          <p:nvPr/>
        </p:nvCxnSpPr>
        <p:spPr>
          <a:xfrm flipH="1" flipV="1">
            <a:off x="1200151" y="3162301"/>
            <a:ext cx="4829174" cy="9524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15FBFB1-71BC-43B2-9CA9-67166FD74154}"/>
              </a:ext>
            </a:extLst>
          </p:cNvPr>
          <p:cNvCxnSpPr>
            <a:cxnSpLocks/>
          </p:cNvCxnSpPr>
          <p:nvPr/>
        </p:nvCxnSpPr>
        <p:spPr>
          <a:xfrm flipH="1">
            <a:off x="6000750" y="3171825"/>
            <a:ext cx="9525" cy="63817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B2AB6A6-892A-4D89-BECC-29FAFE925C0C}"/>
              </a:ext>
            </a:extLst>
          </p:cNvPr>
          <p:cNvCxnSpPr>
            <a:cxnSpLocks/>
          </p:cNvCxnSpPr>
          <p:nvPr/>
        </p:nvCxnSpPr>
        <p:spPr>
          <a:xfrm flipV="1">
            <a:off x="4997450" y="3803650"/>
            <a:ext cx="1016000" cy="635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8CD0704-2F7C-4773-8EE4-F1C75BBAFD4D}"/>
              </a:ext>
            </a:extLst>
          </p:cNvPr>
          <p:cNvCxnSpPr>
            <a:cxnSpLocks/>
          </p:cNvCxnSpPr>
          <p:nvPr/>
        </p:nvCxnSpPr>
        <p:spPr>
          <a:xfrm flipH="1" flipV="1">
            <a:off x="4997450" y="3543300"/>
            <a:ext cx="204" cy="264582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1A31FAF-15EA-49B2-8A7F-19CE40E1D69A}"/>
                  </a:ext>
                </a:extLst>
              </p:cNvPr>
              <p:cNvSpPr txBox="1"/>
              <p:nvPr/>
            </p:nvSpPr>
            <p:spPr>
              <a:xfrm>
                <a:off x="4687095" y="2452797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1A31FAF-15EA-49B2-8A7F-19CE40E1D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095" y="2452797"/>
                <a:ext cx="64807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AED1DCC-E68A-430C-A453-D95CF66F8C67}"/>
              </a:ext>
            </a:extLst>
          </p:cNvPr>
          <p:cNvCxnSpPr>
            <a:cxnSpLocks/>
          </p:cNvCxnSpPr>
          <p:nvPr/>
        </p:nvCxnSpPr>
        <p:spPr>
          <a:xfrm flipH="1">
            <a:off x="4997451" y="2832100"/>
            <a:ext cx="12699" cy="698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D6B7290-AD74-4A0F-9F0C-BFF877F9251E}"/>
              </a:ext>
            </a:extLst>
          </p:cNvPr>
          <p:cNvCxnSpPr>
            <a:cxnSpLocks/>
          </p:cNvCxnSpPr>
          <p:nvPr/>
        </p:nvCxnSpPr>
        <p:spPr>
          <a:xfrm flipV="1">
            <a:off x="4991100" y="3536950"/>
            <a:ext cx="431800" cy="635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F87AF34-70C6-4AED-9992-A93F0A63446E}"/>
              </a:ext>
            </a:extLst>
          </p:cNvPr>
          <p:cNvCxnSpPr>
            <a:cxnSpLocks/>
          </p:cNvCxnSpPr>
          <p:nvPr/>
        </p:nvCxnSpPr>
        <p:spPr>
          <a:xfrm flipV="1">
            <a:off x="5410200" y="3533775"/>
            <a:ext cx="0" cy="9842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2B125A1-01E4-4161-B13D-A5EB54B5E15A}"/>
                  </a:ext>
                </a:extLst>
              </p:cNvPr>
              <p:cNvSpPr txBox="1"/>
              <p:nvPr/>
            </p:nvSpPr>
            <p:spPr>
              <a:xfrm>
                <a:off x="5212040" y="249619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72B125A1-01E4-4161-B13D-A5EB54B5E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040" y="2496194"/>
                <a:ext cx="64807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89C4175-0C4E-4E06-8144-5DF440516276}"/>
              </a:ext>
            </a:extLst>
          </p:cNvPr>
          <p:cNvCxnSpPr>
            <a:cxnSpLocks/>
          </p:cNvCxnSpPr>
          <p:nvPr/>
        </p:nvCxnSpPr>
        <p:spPr>
          <a:xfrm flipH="1">
            <a:off x="5427146" y="2837397"/>
            <a:ext cx="12699" cy="698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FB06496-A866-43E2-8A74-8D05804A7489}"/>
                  </a:ext>
                </a:extLst>
              </p:cNvPr>
              <p:cNvSpPr txBox="1"/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Solve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FB06496-A866-43E2-8A74-8D05804A7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blipFill>
                <a:blip r:embed="rId1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0ADE25D-7670-CD44-B664-BD7063E86536}"/>
              </a:ext>
            </a:extLst>
          </p:cNvPr>
          <p:cNvSpPr txBox="1"/>
          <p:nvPr/>
        </p:nvSpPr>
        <p:spPr>
          <a:xfrm>
            <a:off x="883176" y="4549141"/>
            <a:ext cx="2032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14"/>
              </a:rPr>
              <a:t>https://www.youtube.com/watch?v=gojeMEkQqTM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1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27" grpId="0" animBg="1"/>
      <p:bldP spid="45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3B5C1E-7FE4-4F8A-8F38-95C0CC08BC3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EE31C19-F609-4CD1-BEDB-BF48EF227B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And when iteration fails…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4F253C0-0730-4E48-A8B3-C8BBFEDD880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97DE4A-BB88-4FF4-BF3F-005F37FD1968}"/>
                  </a:ext>
                </a:extLst>
              </p:cNvPr>
              <p:cNvSpPr txBox="1"/>
              <p:nvPr/>
            </p:nvSpPr>
            <p:spPr>
              <a:xfrm>
                <a:off x="212404" y="1093927"/>
                <a:ext cx="86963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But again, we could have rearranged differently!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Therefore we use the recurrence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/>
                  <a:t> . What happens this time?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97DE4A-BB88-4FF4-BF3F-005F37FD1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04" y="1093927"/>
                <a:ext cx="8696376" cy="584775"/>
              </a:xfrm>
              <a:prstGeom prst="rect">
                <a:avLst/>
              </a:prstGeom>
              <a:blipFill>
                <a:blip r:embed="rId2"/>
                <a:stretch>
                  <a:fillRect l="-421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DCC85D9-BA54-4ACF-B83B-5365735EF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04" y="2048429"/>
            <a:ext cx="7200900" cy="41433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E885B0-7EA2-455C-8AFA-B562BF236B83}"/>
              </a:ext>
            </a:extLst>
          </p:cNvPr>
          <p:cNvCxnSpPr>
            <a:cxnSpLocks/>
          </p:cNvCxnSpPr>
          <p:nvPr/>
        </p:nvCxnSpPr>
        <p:spPr>
          <a:xfrm flipH="1">
            <a:off x="4107180" y="5448300"/>
            <a:ext cx="762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76A9F1-9DA0-4198-804B-9E61694AEA13}"/>
                  </a:ext>
                </a:extLst>
              </p:cNvPr>
              <p:cNvSpPr txBox="1"/>
              <p:nvPr/>
            </p:nvSpPr>
            <p:spPr>
              <a:xfrm>
                <a:off x="3778081" y="573170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476A9F1-9DA0-4198-804B-9E61694AE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081" y="5731706"/>
                <a:ext cx="64807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DA574F-52E2-45BA-8523-B10D754DA0FB}"/>
                  </a:ext>
                </a:extLst>
              </p:cNvPr>
              <p:cNvSpPr txBox="1"/>
              <p:nvPr/>
            </p:nvSpPr>
            <p:spPr>
              <a:xfrm>
                <a:off x="4647102" y="576460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DA574F-52E2-45BA-8523-B10D754DA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102" y="5764606"/>
                <a:ext cx="64807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661425-4C1F-40FD-A1B7-CD08CC775900}"/>
              </a:ext>
            </a:extLst>
          </p:cNvPr>
          <p:cNvCxnSpPr>
            <a:cxnSpLocks/>
          </p:cNvCxnSpPr>
          <p:nvPr/>
        </p:nvCxnSpPr>
        <p:spPr>
          <a:xfrm flipV="1">
            <a:off x="4942810" y="5007935"/>
            <a:ext cx="11962" cy="800765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190DFC-EBE6-48CC-BB16-E7902B6524EF}"/>
                  </a:ext>
                </a:extLst>
              </p:cNvPr>
              <p:cNvSpPr txBox="1"/>
              <p:nvPr/>
            </p:nvSpPr>
            <p:spPr>
              <a:xfrm>
                <a:off x="6733637" y="5724290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8190DFC-EBE6-48CC-BB16-E7902B652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3637" y="5724290"/>
                <a:ext cx="6480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7C0CFC0-839C-44C8-AC91-0CCAC8E53511}"/>
              </a:ext>
            </a:extLst>
          </p:cNvPr>
          <p:cNvCxnSpPr>
            <a:cxnSpLocks/>
          </p:cNvCxnSpPr>
          <p:nvPr/>
        </p:nvCxnSpPr>
        <p:spPr>
          <a:xfrm flipH="1">
            <a:off x="7081284" y="5023068"/>
            <a:ext cx="9017" cy="8035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BD47C3-CC50-412A-8E1A-A2145840C53E}"/>
              </a:ext>
            </a:extLst>
          </p:cNvPr>
          <p:cNvCxnSpPr>
            <a:cxnSpLocks/>
          </p:cNvCxnSpPr>
          <p:nvPr/>
        </p:nvCxnSpPr>
        <p:spPr>
          <a:xfrm flipH="1" flipV="1">
            <a:off x="4932180" y="5001734"/>
            <a:ext cx="2191634" cy="6201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D4227BB-8E63-44C9-8768-A92FAE395AEF}"/>
              </a:ext>
            </a:extLst>
          </p:cNvPr>
          <p:cNvCxnSpPr>
            <a:cxnSpLocks/>
          </p:cNvCxnSpPr>
          <p:nvPr/>
        </p:nvCxnSpPr>
        <p:spPr>
          <a:xfrm flipH="1">
            <a:off x="7117169" y="3317358"/>
            <a:ext cx="38543" cy="1683488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8B334A6-752C-409D-B0C3-1629B3EBF672}"/>
              </a:ext>
            </a:extLst>
          </p:cNvPr>
          <p:cNvCxnSpPr>
            <a:cxnSpLocks/>
          </p:cNvCxnSpPr>
          <p:nvPr/>
        </p:nvCxnSpPr>
        <p:spPr>
          <a:xfrm>
            <a:off x="7166492" y="3310270"/>
            <a:ext cx="999313" cy="28353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6BAAED4-6962-4ED4-B34A-D083834AC572}"/>
                  </a:ext>
                </a:extLst>
              </p:cNvPr>
              <p:cNvSpPr/>
              <p:nvPr/>
            </p:nvSpPr>
            <p:spPr>
              <a:xfrm>
                <a:off x="3605014" y="1998384"/>
                <a:ext cx="3148211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sz="1400" dirty="0"/>
                  <a:t>The root approximations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1400" dirty="0"/>
                  <a:t> are getting further away from the true root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/>
                  <a:t>, not closer, so our iterative method failed. </a:t>
                </a:r>
                <a:r>
                  <a:rPr lang="en-GB" sz="1400" dirty="0">
                    <a:sym typeface="Wingdings" panose="05000000000000000000" pitchFamily="2" charset="2"/>
                  </a:rPr>
                  <a:t></a:t>
                </a:r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6BAAED4-6962-4ED4-B34A-D083834AC5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014" y="1998384"/>
                <a:ext cx="3148211" cy="738664"/>
              </a:xfrm>
              <a:prstGeom prst="rect">
                <a:avLst/>
              </a:prstGeom>
              <a:blipFill>
                <a:blip r:embed="rId7"/>
                <a:stretch>
                  <a:fillRect l="-192" b="-6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622919-3CFA-4C0B-9798-C79E452FCF69}"/>
                  </a:ext>
                </a:extLst>
              </p:cNvPr>
              <p:cNvSpPr txBox="1"/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Solve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1622919-3CFA-4C0B-9798-C79E452FC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524" y="554849"/>
                <a:ext cx="5940660" cy="523220"/>
              </a:xfrm>
              <a:prstGeom prst="rect">
                <a:avLst/>
              </a:prstGeom>
              <a:blipFill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417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Iteration – Example 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34140" b="12168"/>
          <a:stretch/>
        </p:blipFill>
        <p:spPr>
          <a:xfrm>
            <a:off x="467544" y="836712"/>
            <a:ext cx="8297029" cy="280831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051720" y="4005064"/>
                <a:ext cx="6264696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6−2</m:t>
                              </m:r>
                            </m:e>
                          </m:d>
                        </m:e>
                      </m:fun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+1=2.386…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=2.2847…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=2.3125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005064"/>
                <a:ext cx="6264696" cy="23083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777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B289278-A1DD-4636-AA20-8FB90A7CDE8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B3B5B3A-C552-47AD-BB7F-0AAD3239571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Iteration – Example B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D8BEC9A-87E1-465D-923E-261FB4B72D1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6B1F82-1AC2-4060-823F-C0810A16C2BA}"/>
                  </a:ext>
                </a:extLst>
              </p:cNvPr>
              <p:cNvSpPr txBox="1"/>
              <p:nvPr/>
            </p:nvSpPr>
            <p:spPr>
              <a:xfrm>
                <a:off x="395536" y="764704"/>
                <a:ext cx="8280920" cy="216520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000" dirty="0"/>
              </a:p>
              <a:p>
                <a:endParaRPr lang="en-GB" sz="140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Show that the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has a root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342900" indent="-342900">
                  <a:buAutoNum type="alphaLcParenBoth"/>
                </a:pPr>
                <a:endParaRPr lang="en-GB" sz="200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Use the iterative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b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sSub>
                              <m:sSub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2000" dirty="0"/>
                  <a:t> to calculate 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sz="2000" dirty="0"/>
                  <a:t>, giving your answers to 4 decimal places, and taking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6B1F82-1AC2-4060-823F-C0810A16C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64704"/>
                <a:ext cx="8280920" cy="21652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34D66EC-3C8F-4B05-927C-AB505C77B0A9}"/>
                  </a:ext>
                </a:extLst>
              </p:cNvPr>
              <p:cNvSpPr txBox="1"/>
              <p:nvPr/>
            </p:nvSpPr>
            <p:spPr>
              <a:xfrm>
                <a:off x="2987824" y="5157192"/>
                <a:ext cx="352839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800" i="1">
                        <a:latin typeface="Cambria Math" panose="02040503050406030204" pitchFamily="18" charset="0"/>
                      </a:rPr>
                      <m:t>=1.3385…</m:t>
                    </m:r>
                  </m:oMath>
                </a14:m>
                <a:br>
                  <a:rPr lang="en-GB" sz="2800" dirty="0"/>
                </a:br>
                <a:r>
                  <a:rPr lang="en-GB" sz="28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800" i="1">
                        <a:latin typeface="Cambria Math" panose="02040503050406030204" pitchFamily="18" charset="0"/>
                      </a:rPr>
                      <m:t>=1.2544… </m:t>
                    </m:r>
                  </m:oMath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800" i="1">
                          <a:latin typeface="Cambria Math" panose="02040503050406030204" pitchFamily="18" charset="0"/>
                        </a:rPr>
                        <m:t>=1.2200…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34D66EC-3C8F-4B05-927C-AB505C77B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5157192"/>
                <a:ext cx="3528392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870842" y="3125962"/>
                <a:ext cx="5401172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=−1</m:t>
                      </m:r>
                      <m:r>
                        <a:rPr lang="en-GB" sz="240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GB" sz="240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br>
                  <a:rPr lang="en-GB" sz="2400" dirty="0"/>
                </a:br>
                <a:r>
                  <a:rPr lang="en-GB" sz="2400" dirty="0"/>
                  <a:t>There is a change in sign </a:t>
                </a:r>
              </a:p>
              <a:p>
                <a:pPr algn="ctr"/>
                <a:r>
                  <a:rPr lang="en-GB" sz="2400" dirty="0"/>
                  <a:t>in the interval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3&lt;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sz="2400" dirty="0"/>
                  <a:t>, </a:t>
                </a:r>
              </a:p>
              <a:p>
                <a:pPr algn="ctr"/>
                <a:r>
                  <a:rPr lang="en-GB" sz="2400" dirty="0"/>
                  <a:t>so there is a root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in this interval.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842" y="3125962"/>
                <a:ext cx="5401172" cy="1569660"/>
              </a:xfrm>
              <a:prstGeom prst="rect">
                <a:avLst/>
              </a:prstGeom>
              <a:blipFill>
                <a:blip r:embed="rId4"/>
                <a:stretch>
                  <a:fillRect r="-564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97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D424B93-1237-47B1-9E55-4C7B17461E8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1EA435-CB2A-423B-873E-1F5E23998CE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Iteration – 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D285862-94FC-4225-87A5-03A0E5E31E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60056A91-2F19-4299-B423-7A1256970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36712"/>
            <a:ext cx="8609989" cy="57606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271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D424B93-1237-47B1-9E55-4C7B17461E8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01EA435-CB2A-423B-873E-1F5E23998CE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Iteration – Exam </a:t>
              </a:r>
              <a:r>
                <a:rPr lang="en-GB" sz="3200"/>
                <a:t>Question Answers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D285862-94FC-4225-87A5-03A0E5E31E7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8BCF68B4-6E7C-4481-9427-945EC6D2B2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380"/>
          <a:stretch/>
        </p:blipFill>
        <p:spPr>
          <a:xfrm>
            <a:off x="611560" y="764704"/>
            <a:ext cx="7749771" cy="30963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2EF3B7D-345C-47E9-8A2F-839D7E45E6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173"/>
          <a:stretch/>
        </p:blipFill>
        <p:spPr>
          <a:xfrm>
            <a:off x="683568" y="3933056"/>
            <a:ext cx="7632848" cy="273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9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D2C2975-DE31-4F52-8AA5-29AAF7882F3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27FD7F8-144C-4B65-B9A8-47B2EB3E468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220A0EA-1FD3-488B-B91E-D0994CD94F5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415A91-FBB3-4C42-BBC4-A1A01000713F}"/>
                  </a:ext>
                </a:extLst>
              </p:cNvPr>
              <p:cNvSpPr txBox="1"/>
              <p:nvPr/>
            </p:nvSpPr>
            <p:spPr>
              <a:xfrm>
                <a:off x="424001" y="792043"/>
                <a:ext cx="8064896" cy="12848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Show that the root of 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can be written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rad>
                  </m:oMath>
                </a14:m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Using the iterative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rad>
                  </m:oMath>
                </a14:m>
                <a:r>
                  <a:rPr lang="en-GB" dirty="0"/>
                  <a:t>, and starting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, draw a staircase diagram, indicating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on your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-axis, as well as the root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4415A91-FBB3-4C42-BBC4-A1A010007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01" y="792043"/>
                <a:ext cx="8064896" cy="1284839"/>
              </a:xfrm>
              <a:prstGeom prst="rect">
                <a:avLst/>
              </a:prstGeom>
              <a:blipFill>
                <a:blip r:embed="rId2"/>
                <a:stretch>
                  <a:fillRect b="-42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5F80940-51D8-41D4-BBE3-B3ADAC086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086" y="2570716"/>
            <a:ext cx="5867971" cy="40950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A369CF2-D2AE-443D-9B74-BEA78C69608C}"/>
                  </a:ext>
                </a:extLst>
              </p:cNvPr>
              <p:cNvSpPr txBox="1"/>
              <p:nvPr/>
            </p:nvSpPr>
            <p:spPr>
              <a:xfrm rot="19581784">
                <a:off x="5097238" y="2470102"/>
                <a:ext cx="15121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A369CF2-D2AE-443D-9B74-BEA78C696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81784">
                <a:off x="5097238" y="2470102"/>
                <a:ext cx="151216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B5B91D7-C2B3-4A7C-82A2-E65BFBA3A84E}"/>
                  </a:ext>
                </a:extLst>
              </p:cNvPr>
              <p:cNvSpPr txBox="1"/>
              <p:nvPr/>
            </p:nvSpPr>
            <p:spPr>
              <a:xfrm>
                <a:off x="7124852" y="2504441"/>
                <a:ext cx="1512168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B5B91D7-C2B3-4A7C-82A2-E65BFBA3A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4852" y="2504441"/>
                <a:ext cx="1512168" cy="401970"/>
              </a:xfrm>
              <a:prstGeom prst="rect">
                <a:avLst/>
              </a:prstGeom>
              <a:blipFill>
                <a:blip r:embed="rId5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71A7F4-AF31-49E6-9B72-1E1DD52858A3}"/>
                  </a:ext>
                </a:extLst>
              </p:cNvPr>
              <p:cNvSpPr txBox="1"/>
              <p:nvPr/>
            </p:nvSpPr>
            <p:spPr>
              <a:xfrm>
                <a:off x="1712516" y="633876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71A7F4-AF31-49E6-9B72-1E1DD52858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516" y="6338764"/>
                <a:ext cx="64807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BAE9B1-12B4-4134-ADAC-A212D62FE343}"/>
              </a:ext>
            </a:extLst>
          </p:cNvPr>
          <p:cNvCxnSpPr>
            <a:cxnSpLocks/>
          </p:cNvCxnSpPr>
          <p:nvPr/>
        </p:nvCxnSpPr>
        <p:spPr>
          <a:xfrm flipH="1" flipV="1">
            <a:off x="2026920" y="5554980"/>
            <a:ext cx="2569" cy="795982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8FFAF8-D730-4AC9-84A8-5458AF1C607A}"/>
              </a:ext>
            </a:extLst>
          </p:cNvPr>
          <p:cNvCxnSpPr>
            <a:cxnSpLocks/>
          </p:cNvCxnSpPr>
          <p:nvPr/>
        </p:nvCxnSpPr>
        <p:spPr>
          <a:xfrm flipH="1">
            <a:off x="2026920" y="5554980"/>
            <a:ext cx="502920" cy="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BE8801B-D818-450F-8001-00D65E900AE7}"/>
              </a:ext>
            </a:extLst>
          </p:cNvPr>
          <p:cNvCxnSpPr>
            <a:cxnSpLocks/>
          </p:cNvCxnSpPr>
          <p:nvPr/>
        </p:nvCxnSpPr>
        <p:spPr>
          <a:xfrm>
            <a:off x="2529840" y="4968240"/>
            <a:ext cx="0" cy="59436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EF45B36-8C24-4E2D-A2AC-38A863A7BA1B}"/>
              </a:ext>
            </a:extLst>
          </p:cNvPr>
          <p:cNvCxnSpPr>
            <a:cxnSpLocks/>
          </p:cNvCxnSpPr>
          <p:nvPr/>
        </p:nvCxnSpPr>
        <p:spPr>
          <a:xfrm flipV="1">
            <a:off x="2537460" y="4968240"/>
            <a:ext cx="746760" cy="762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EA9917-153F-4062-8615-0773BEDFA8DE}"/>
              </a:ext>
            </a:extLst>
          </p:cNvPr>
          <p:cNvCxnSpPr>
            <a:cxnSpLocks/>
          </p:cNvCxnSpPr>
          <p:nvPr/>
        </p:nvCxnSpPr>
        <p:spPr>
          <a:xfrm flipV="1">
            <a:off x="3257550" y="4448175"/>
            <a:ext cx="0" cy="533400"/>
          </a:xfrm>
          <a:prstGeom prst="line">
            <a:avLst/>
          </a:prstGeom>
          <a:ln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4C06BA9-015D-4CCB-BF97-22FD2194A652}"/>
                  </a:ext>
                </a:extLst>
              </p:cNvPr>
              <p:cNvSpPr txBox="1"/>
              <p:nvPr/>
            </p:nvSpPr>
            <p:spPr>
              <a:xfrm>
                <a:off x="2213424" y="633876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4C06BA9-015D-4CCB-BF97-22FD2194A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424" y="6338764"/>
                <a:ext cx="64807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ADF04D1-C95B-4028-B5BB-BCBC5F6462F0}"/>
                  </a:ext>
                </a:extLst>
              </p:cNvPr>
              <p:cNvSpPr txBox="1"/>
              <p:nvPr/>
            </p:nvSpPr>
            <p:spPr>
              <a:xfrm>
                <a:off x="2910840" y="631762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ADF04D1-C95B-4028-B5BB-BCBC5F646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840" y="6317622"/>
                <a:ext cx="6480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A930AAC-50FB-4D3B-9B5B-9DE7E587E59D}"/>
                  </a:ext>
                </a:extLst>
              </p:cNvPr>
              <p:cNvSpPr txBox="1"/>
              <p:nvPr/>
            </p:nvSpPr>
            <p:spPr>
              <a:xfrm>
                <a:off x="5048998" y="628578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A930AAC-50FB-4D3B-9B5B-9DE7E587E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998" y="6285786"/>
                <a:ext cx="64807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8D69EFD-1CDE-4EAF-96F7-1EBBF1C15088}"/>
              </a:ext>
            </a:extLst>
          </p:cNvPr>
          <p:cNvCxnSpPr>
            <a:cxnSpLocks/>
          </p:cNvCxnSpPr>
          <p:nvPr/>
        </p:nvCxnSpPr>
        <p:spPr>
          <a:xfrm>
            <a:off x="5366277" y="3346668"/>
            <a:ext cx="5823" cy="3016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780418E-70D6-4D09-AA62-237A104F1B62}"/>
              </a:ext>
            </a:extLst>
          </p:cNvPr>
          <p:cNvCxnSpPr>
            <a:cxnSpLocks/>
          </p:cNvCxnSpPr>
          <p:nvPr/>
        </p:nvCxnSpPr>
        <p:spPr>
          <a:xfrm>
            <a:off x="2533650" y="5581650"/>
            <a:ext cx="9632" cy="750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65736B-3C26-4185-8D95-2CAB9BD54A5A}"/>
              </a:ext>
            </a:extLst>
          </p:cNvPr>
          <p:cNvCxnSpPr>
            <a:cxnSpLocks/>
          </p:cNvCxnSpPr>
          <p:nvPr/>
        </p:nvCxnSpPr>
        <p:spPr>
          <a:xfrm flipH="1">
            <a:off x="3257550" y="4987218"/>
            <a:ext cx="2839" cy="135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F77C1204-DAC8-4458-A658-66DB592DA88F}"/>
              </a:ext>
            </a:extLst>
          </p:cNvPr>
          <p:cNvSpPr/>
          <p:nvPr/>
        </p:nvSpPr>
        <p:spPr>
          <a:xfrm>
            <a:off x="603560" y="2285180"/>
            <a:ext cx="8221125" cy="443493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655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56767</TotalTime>
  <Words>562</Words>
  <Application>Microsoft Macintosh PowerPoint</Application>
  <PresentationFormat>On-screen Show (4:3)</PresentationFormat>
  <Paragraphs>79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1232</cp:revision>
  <dcterms:created xsi:type="dcterms:W3CDTF">2013-02-28T07:36:55Z</dcterms:created>
  <dcterms:modified xsi:type="dcterms:W3CDTF">2019-07-06T17:42:29Z</dcterms:modified>
</cp:coreProperties>
</file>