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06" r:id="rId2"/>
    <p:sldId id="609" r:id="rId3"/>
    <p:sldId id="608" r:id="rId4"/>
    <p:sldId id="601" r:id="rId5"/>
    <p:sldId id="600" r:id="rId6"/>
    <p:sldId id="610" r:id="rId7"/>
    <p:sldId id="611" r:id="rId8"/>
    <p:sldId id="61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483" autoAdjust="0"/>
    <p:restoredTop sz="88534" autoAdjust="0"/>
  </p:normalViewPr>
  <p:slideViewPr>
    <p:cSldViewPr>
      <p:cViewPr varScale="1">
        <p:scale>
          <a:sx n="70" d="100"/>
          <a:sy n="70" d="100"/>
        </p:scale>
        <p:origin x="75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7.png"/><Relationship Id="rId7" Type="http://schemas.openxmlformats.org/officeDocument/2006/relationships/image" Target="../media/image2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18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" y="980728"/>
            <a:ext cx="914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Differentiation </a:t>
            </a:r>
          </a:p>
          <a:p>
            <a:pPr algn="ctr"/>
            <a:r>
              <a:rPr lang="en-GB" sz="8000" b="1" dirty="0"/>
              <a:t>- </a:t>
            </a:r>
            <a:r>
              <a:rPr lang="en-GB" sz="6600" dirty="0"/>
              <a:t>Parametric Equations 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9 </a:t>
            </a:r>
          </a:p>
          <a:p>
            <a:pPr algn="ctr"/>
            <a:r>
              <a:rPr lang="en-GB" sz="7200" dirty="0"/>
              <a:t>(Part 7 of 10)</a:t>
            </a:r>
          </a:p>
        </p:txBody>
      </p:sp>
    </p:spTree>
    <p:extLst>
      <p:ext uri="{BB962C8B-B14F-4D97-AF65-F5344CB8AC3E}">
        <p14:creationId xmlns:p14="http://schemas.microsoft.com/office/powerpoint/2010/main" val="1782470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21952F-74C1-4A59-828C-59966803CFB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E0D4AAD-C53D-4FD9-9F9C-B2BA411FAD0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Parametric Differentiation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8B1747A-69A9-40F4-8AE9-C9429CAA290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355976" y="5589240"/>
                <a:ext cx="2962606" cy="1067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44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4400" dirty="0"/>
                  <a:t> </a:t>
                </a:r>
                <a:r>
                  <a:rPr lang="en-GB" sz="3600" dirty="0"/>
                  <a:t>x</a:t>
                </a:r>
                <a:r>
                  <a:rPr lang="en-GB" sz="4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589240"/>
                <a:ext cx="2962606" cy="1067600"/>
              </a:xfrm>
              <a:prstGeom prst="rect">
                <a:avLst/>
              </a:prstGeom>
              <a:blipFill>
                <a:blip r:embed="rId2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2643" y="697410"/>
                <a:ext cx="9142856" cy="978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Finding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4000" dirty="0"/>
                  <a:t> for parametric equations.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43" y="697410"/>
                <a:ext cx="9142856" cy="978922"/>
              </a:xfrm>
              <a:prstGeom prst="rect">
                <a:avLst/>
              </a:prstGeom>
              <a:blipFill>
                <a:blip r:embed="rId3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95536" y="1916832"/>
            <a:ext cx="517007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/>
              <a:t>Step 1. </a:t>
            </a:r>
          </a:p>
          <a:p>
            <a:r>
              <a:rPr lang="en-GB" sz="3600" dirty="0"/>
              <a:t>Differentiate 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dirty="0"/>
              <a:t> and 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3600" dirty="0"/>
              <a:t> to get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868144" y="2355043"/>
                <a:ext cx="2385589" cy="978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prstClr val="black"/>
                    </a:solidFill>
                  </a:rPr>
                  <a:t>  and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355043"/>
                <a:ext cx="2385589" cy="978922"/>
              </a:xfrm>
              <a:prstGeom prst="rect">
                <a:avLst/>
              </a:prstGeom>
              <a:blipFill>
                <a:blip r:embed="rId4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9081" y="3429000"/>
                <a:ext cx="5998758" cy="14442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600" b="1" dirty="0"/>
                  <a:t>Step 2. </a:t>
                </a:r>
              </a:p>
              <a:p>
                <a:r>
                  <a:rPr lang="en-GB" sz="3600" dirty="0"/>
                  <a:t>Find the inverse of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3600" dirty="0"/>
                  <a:t> to get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num>
                      <m:den>
                        <m:r>
                          <a:rPr lang="en-GB" sz="3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81" y="3429000"/>
                <a:ext cx="5998758" cy="1444242"/>
              </a:xfrm>
              <a:prstGeom prst="rect">
                <a:avLst/>
              </a:prstGeom>
              <a:blipFill>
                <a:blip r:embed="rId5"/>
                <a:stretch>
                  <a:fillRect l="-3150" t="-6780" b="-72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467544" y="5373216"/>
            <a:ext cx="360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Step 3. </a:t>
            </a:r>
          </a:p>
          <a:p>
            <a:r>
              <a:rPr lang="en-GB" sz="3600" dirty="0"/>
              <a:t>Use the chain rule</a:t>
            </a:r>
          </a:p>
        </p:txBody>
      </p:sp>
    </p:spTree>
    <p:extLst>
      <p:ext uri="{BB962C8B-B14F-4D97-AF65-F5344CB8AC3E}">
        <p14:creationId xmlns:p14="http://schemas.microsoft.com/office/powerpoint/2010/main" val="330668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8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21952F-74C1-4A59-828C-59966803CFB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E0D4AAD-C53D-4FD9-9F9C-B2BA411FAD0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Parametric Differentiation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8B1747A-69A9-40F4-8AE9-C9429CAA290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75149" y="840754"/>
                <a:ext cx="2790508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149" y="840754"/>
                <a:ext cx="2790508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135589" y="840754"/>
                <a:ext cx="283340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sz="4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a:rPr lang="en-GB" sz="4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589" y="840754"/>
                <a:ext cx="2833404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141620" y="1854890"/>
                <a:ext cx="2899960" cy="1144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3600" b="0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620" y="1854890"/>
                <a:ext cx="2899960" cy="11441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076056" y="1882881"/>
                <a:ext cx="1973553" cy="1144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3600" b="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1882881"/>
                <a:ext cx="1973553" cy="11441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121949" y="3295095"/>
                <a:ext cx="2899961" cy="11533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949" y="3295095"/>
                <a:ext cx="2899961" cy="11533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63523" y="5050176"/>
                <a:ext cx="4967707" cy="12892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5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5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54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5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5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5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sz="5400" dirty="0"/>
                  <a:t>  </a:t>
                </a:r>
                <a:r>
                  <a:rPr lang="en-GB" sz="4800" dirty="0"/>
                  <a:t>x</a:t>
                </a:r>
                <a:r>
                  <a:rPr lang="en-GB" sz="5400" dirty="0"/>
                  <a:t>  </a:t>
                </a:r>
                <a14:m>
                  <m:oMath xmlns:m="http://schemas.openxmlformats.org/officeDocument/2006/math">
                    <m:r>
                      <a:rPr lang="en-GB" sz="5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5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5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5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23" y="5050176"/>
                <a:ext cx="4967707" cy="1289264"/>
              </a:xfrm>
              <a:prstGeom prst="rect">
                <a:avLst/>
              </a:prstGeom>
              <a:blipFill>
                <a:blip r:embed="rId7"/>
                <a:stretch>
                  <a:fillRect b="-9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4571428" y="1052736"/>
            <a:ext cx="0" cy="36724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436096" y="4948642"/>
                <a:ext cx="2979084" cy="1492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num>
                        <m:den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GB" sz="4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GB" sz="4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948642"/>
                <a:ext cx="2979084" cy="1492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97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0" grpId="0"/>
      <p:bldP spid="1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21952F-74C1-4A59-828C-59966803CFB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E0D4AAD-C53D-4FD9-9F9C-B2BA411FAD0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Parametric Differentiation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8B1747A-69A9-40F4-8AE9-C9429CAA290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544B99-032C-4B45-9DBE-A0B9DA03C8C6}"/>
                  </a:ext>
                </a:extLst>
              </p:cNvPr>
              <p:cNvSpPr txBox="1"/>
              <p:nvPr/>
            </p:nvSpPr>
            <p:spPr>
              <a:xfrm>
                <a:off x="322956" y="702620"/>
                <a:ext cx="8496944" cy="1143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 in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/>
                  </a:rPr>
                  <a:t> for the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 parametric equations </a:t>
                </a: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544B99-032C-4B45-9DBE-A0B9DA03C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56" y="702620"/>
                <a:ext cx="8496944" cy="1143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5666722"/>
                  </p:ext>
                </p:extLst>
              </p:nvPr>
            </p:nvGraphicFramePr>
            <p:xfrm>
              <a:off x="2555776" y="1988840"/>
              <a:ext cx="4392488" cy="173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6244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196244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36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  <m:func>
                                  <m:funcPr>
                                    <m:ctrlPr>
                                      <a:rPr kumimoji="0" lang="en-GB" sz="36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kumimoji="0" lang="en-GB" sz="36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kumimoji="0" lang="en-GB" sz="36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𝜃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36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5</m:t>
                                </m:r>
                                <m:func>
                                  <m:funcPr>
                                    <m:ctrlPr>
                                      <a:rPr kumimoji="0" lang="en-GB" sz="36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kumimoji="0" lang="en-GB" sz="36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kumimoji="0" lang="en-GB" sz="36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𝜃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69307"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5666722"/>
                  </p:ext>
                </p:extLst>
              </p:nvPr>
            </p:nvGraphicFramePr>
            <p:xfrm>
              <a:off x="2555776" y="1988840"/>
              <a:ext cx="4392488" cy="173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6244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196244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77" t="-699" r="-100277" b="-10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556" t="-699" r="-556" b="-1013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69307"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629890" y="3727454"/>
                <a:ext cx="4414478" cy="910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8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m:rPr>
                          <m:nor/>
                        </m:rPr>
                        <a:rPr lang="en-GB" sz="3200" dirty="0"/>
                        <m:t>x</m:t>
                      </m:r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890" y="3727454"/>
                <a:ext cx="4414478" cy="9103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629890" y="4855147"/>
                <a:ext cx="2580643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  <m:func>
                            <m:func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m:rPr>
                              <m:nor/>
                            </m:rPr>
                            <a:rPr lang="en-GB" sz="2800" dirty="0"/>
                            <m:t> </m:t>
                          </m:r>
                        </m:num>
                        <m:den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8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890" y="4855147"/>
                <a:ext cx="2580643" cy="9105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643970" y="5947430"/>
                <a:ext cx="2503955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970" y="5947430"/>
                <a:ext cx="2503955" cy="9105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841660" y="2975865"/>
                <a:ext cx="1583190" cy="633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36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60" y="2975865"/>
                <a:ext cx="1583190" cy="6335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851209" y="2938678"/>
                <a:ext cx="190058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209" y="2938678"/>
                <a:ext cx="1900585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899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96A7D04-A442-42E8-9166-97424A4D8A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831" r="24210" b="20608"/>
          <a:stretch/>
        </p:blipFill>
        <p:spPr>
          <a:xfrm>
            <a:off x="289592" y="757182"/>
            <a:ext cx="8674896" cy="236736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en-GB" sz="3200" dirty="0">
                  <a:solidFill>
                    <a:prstClr val="white"/>
                  </a:solidFill>
                </a:rPr>
                <a:t>Parametric Differentiation – Exam Question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796A7D04-A442-42E8-9166-97424A4D8A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263" r="26316" b="49397"/>
          <a:stretch/>
        </p:blipFill>
        <p:spPr>
          <a:xfrm>
            <a:off x="289592" y="3384208"/>
            <a:ext cx="2448272" cy="223537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10340" t="81026" r="20731"/>
          <a:stretch/>
        </p:blipFill>
        <p:spPr>
          <a:xfrm>
            <a:off x="3287113" y="5642984"/>
            <a:ext cx="4320480" cy="9780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9766" t="21636" r="50020" b="61909"/>
          <a:stretch/>
        </p:blipFill>
        <p:spPr>
          <a:xfrm>
            <a:off x="6012160" y="3284984"/>
            <a:ext cx="2520281" cy="8476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9652" t="915" r="54729" b="83710"/>
          <a:stretch/>
        </p:blipFill>
        <p:spPr>
          <a:xfrm>
            <a:off x="3158984" y="3333686"/>
            <a:ext cx="2232249" cy="7920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10211" t="41747" r="49559" b="41489"/>
          <a:stretch/>
        </p:blipFill>
        <p:spPr>
          <a:xfrm>
            <a:off x="3277924" y="4501898"/>
            <a:ext cx="2520280" cy="8640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l="18978" t="61169" r="47702" b="19285"/>
          <a:stretch/>
        </p:blipFill>
        <p:spPr>
          <a:xfrm>
            <a:off x="5870211" y="4375637"/>
            <a:ext cx="2088233" cy="100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9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96A7D04-A442-42E8-9166-97424A4D8A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3133" r="24047" b="3233"/>
          <a:stretch/>
        </p:blipFill>
        <p:spPr>
          <a:xfrm>
            <a:off x="254528" y="3165660"/>
            <a:ext cx="8565944" cy="134346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en-GB" sz="3200" dirty="0">
                  <a:solidFill>
                    <a:prstClr val="white"/>
                  </a:solidFill>
                </a:rPr>
                <a:t>Parametric Differentiation – Exam Question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796A7D04-A442-42E8-9166-97424A4D8A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793" t="63077" r="24210" b="31021"/>
          <a:stretch/>
        </p:blipFill>
        <p:spPr>
          <a:xfrm>
            <a:off x="2915816" y="851453"/>
            <a:ext cx="5722568" cy="64807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6A7D04-A442-42E8-9166-97424A4D8A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263" r="26316" b="49397"/>
          <a:stretch/>
        </p:blipFill>
        <p:spPr>
          <a:xfrm>
            <a:off x="259540" y="764704"/>
            <a:ext cx="2448272" cy="223537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41693"/>
          <a:stretch/>
        </p:blipFill>
        <p:spPr>
          <a:xfrm>
            <a:off x="4516960" y="1665102"/>
            <a:ext cx="2520280" cy="9754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r="68414" b="58231"/>
          <a:stretch/>
        </p:blipFill>
        <p:spPr>
          <a:xfrm>
            <a:off x="434695" y="4749167"/>
            <a:ext cx="1729229" cy="7308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11760" y="4741476"/>
                <a:ext cx="1152128" cy="712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800" dirty="0"/>
                  <a:t> = 2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741476"/>
                <a:ext cx="1152128" cy="712887"/>
              </a:xfrm>
              <a:prstGeom prst="rect">
                <a:avLst/>
              </a:prstGeom>
              <a:blipFill>
                <a:blip r:embed="rId5"/>
                <a:stretch>
                  <a:fillRect r="-529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76240" y="5733256"/>
                <a:ext cx="879151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240" y="5733256"/>
                <a:ext cx="879151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20195" y="5919304"/>
                <a:ext cx="8158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0195" y="5919304"/>
                <a:ext cx="815801" cy="369332"/>
              </a:xfrm>
              <a:prstGeom prst="rect">
                <a:avLst/>
              </a:prstGeom>
              <a:blipFill>
                <a:blip r:embed="rId7"/>
                <a:stretch>
                  <a:fillRect l="-8955" r="-8955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/>
          <a:srcRect r="68414" b="58231"/>
          <a:stretch/>
        </p:blipFill>
        <p:spPr>
          <a:xfrm>
            <a:off x="463977" y="5795240"/>
            <a:ext cx="1729229" cy="7308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76056" y="4674697"/>
                <a:ext cx="3744416" cy="60926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2800" b="0" dirty="0"/>
                  <a:t>When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800" dirty="0"/>
                  <a:t> 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4674697"/>
                <a:ext cx="3744416" cy="609269"/>
              </a:xfrm>
              <a:prstGeom prst="rect">
                <a:avLst/>
              </a:prstGeom>
              <a:blipFill>
                <a:blip r:embed="rId8"/>
                <a:stretch>
                  <a:fillRect l="-5863" t="-2000" b="-2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02048" y="5508062"/>
                <a:ext cx="175971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048" y="5508062"/>
                <a:ext cx="1759712" cy="430887"/>
              </a:xfrm>
              <a:prstGeom prst="rect">
                <a:avLst/>
              </a:prstGeom>
              <a:blipFill>
                <a:blip r:embed="rId9"/>
                <a:stretch>
                  <a:fillRect l="-3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012160" y="6310632"/>
                <a:ext cx="178196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6310632"/>
                <a:ext cx="1781963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846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96A7D04-A442-42E8-9166-97424A4D8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39" y="1052736"/>
            <a:ext cx="6076950" cy="56102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457672" y="683404"/>
            <a:ext cx="193525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June 2012 Q6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3882" y="708252"/>
            <a:ext cx="3009900" cy="2476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3498685"/>
            <a:ext cx="3707904" cy="162501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434051" y="696870"/>
            <a:ext cx="2709731" cy="24785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02532" y="3293877"/>
            <a:ext cx="3441250" cy="18267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4751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252-254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612C603-C38C-4F44-8644-3099FABA24B8}"/>
              </a:ext>
            </a:extLst>
          </p:cNvPr>
          <p:cNvSpPr txBox="1"/>
          <p:nvPr/>
        </p:nvSpPr>
        <p:spPr>
          <a:xfrm>
            <a:off x="188144" y="2268131"/>
            <a:ext cx="71921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 (any 5) also Q2 &amp;3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Q4-5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Q10-11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2406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56138</TotalTime>
  <Words>212</Words>
  <Application>Microsoft Macintosh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1212</cp:revision>
  <dcterms:created xsi:type="dcterms:W3CDTF">2013-02-28T07:36:55Z</dcterms:created>
  <dcterms:modified xsi:type="dcterms:W3CDTF">2019-07-06T17:35:34Z</dcterms:modified>
</cp:coreProperties>
</file>