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45" r:id="rId2"/>
    <p:sldId id="633" r:id="rId3"/>
    <p:sldId id="643" r:id="rId4"/>
    <p:sldId id="644" r:id="rId5"/>
    <p:sldId id="641" r:id="rId6"/>
    <p:sldId id="642" r:id="rId7"/>
    <p:sldId id="64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2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1171305"/>
            <a:ext cx="9142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Probability</a:t>
            </a:r>
          </a:p>
          <a:p>
            <a:pPr algn="ctr"/>
            <a:r>
              <a:rPr lang="en-GB" sz="7200" b="1" dirty="0" smtClean="0"/>
              <a:t>- Sample Space</a:t>
            </a:r>
          </a:p>
          <a:p>
            <a:pPr algn="ctr"/>
            <a:endParaRPr lang="en-GB" sz="7200" dirty="0" smtClean="0"/>
          </a:p>
          <a:p>
            <a:pPr algn="ctr"/>
            <a:r>
              <a:rPr lang="en-GB" sz="7200" dirty="0" smtClean="0"/>
              <a:t>Chapter 5 (Part </a:t>
            </a:r>
            <a:r>
              <a:rPr lang="en-GB" sz="7200" dirty="0"/>
              <a:t>1</a:t>
            </a:r>
            <a:r>
              <a:rPr lang="en-GB" sz="7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04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Probability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 descr="board, dice, games, packag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78324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908720"/>
            <a:ext cx="9142856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An </a:t>
            </a:r>
            <a:r>
              <a:rPr lang="en-GB" sz="3200" b="1" dirty="0">
                <a:solidFill>
                  <a:schemeClr val="tx1"/>
                </a:solidFill>
              </a:rPr>
              <a:t>experiment</a:t>
            </a:r>
            <a:r>
              <a:rPr lang="en-GB" sz="3200" dirty="0">
                <a:solidFill>
                  <a:schemeClr val="tx1"/>
                </a:solidFill>
              </a:rPr>
              <a:t> is a repeatable process 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that </a:t>
            </a:r>
            <a:r>
              <a:rPr lang="en-GB" sz="3200" dirty="0">
                <a:solidFill>
                  <a:schemeClr val="tx1"/>
                </a:solidFill>
              </a:rPr>
              <a:t>gives </a:t>
            </a:r>
            <a:r>
              <a:rPr lang="en-GB" sz="3200" dirty="0" smtClean="0">
                <a:solidFill>
                  <a:schemeClr val="tx1"/>
                </a:solidFill>
              </a:rPr>
              <a:t>a </a:t>
            </a:r>
            <a:r>
              <a:rPr lang="en-GB" sz="3200" dirty="0">
                <a:solidFill>
                  <a:schemeClr val="tx1"/>
                </a:solidFill>
              </a:rPr>
              <a:t>number of </a:t>
            </a:r>
            <a:r>
              <a:rPr lang="en-GB" sz="3200" b="1" dirty="0">
                <a:solidFill>
                  <a:schemeClr val="tx1"/>
                </a:solidFill>
              </a:rPr>
              <a:t>outcomes</a:t>
            </a:r>
            <a:r>
              <a:rPr lang="en-GB" sz="3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" y="2420888"/>
            <a:ext cx="9142856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An </a:t>
            </a:r>
            <a:r>
              <a:rPr lang="en-GB" sz="3200" b="1" dirty="0">
                <a:solidFill>
                  <a:schemeClr val="tx1"/>
                </a:solidFill>
              </a:rPr>
              <a:t>event</a:t>
            </a:r>
            <a:r>
              <a:rPr lang="en-GB" sz="3200" dirty="0">
                <a:solidFill>
                  <a:schemeClr val="tx1"/>
                </a:solidFill>
              </a:rPr>
              <a:t> is a set of </a:t>
            </a:r>
            <a:r>
              <a:rPr lang="en-GB" sz="3200" u="sng" dirty="0">
                <a:solidFill>
                  <a:schemeClr val="tx1"/>
                </a:solidFill>
              </a:rPr>
              <a:t>one or more</a:t>
            </a:r>
            <a:r>
              <a:rPr lang="en-GB" sz="3200" dirty="0">
                <a:solidFill>
                  <a:schemeClr val="tx1"/>
                </a:solidFill>
              </a:rPr>
              <a:t> of these outcomes</a:t>
            </a:r>
            <a:r>
              <a:rPr lang="en-GB" sz="3200" dirty="0" smtClean="0">
                <a:solidFill>
                  <a:schemeClr val="tx1"/>
                </a:solidFill>
              </a:rPr>
              <a:t>.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36512" y="3429000"/>
            <a:ext cx="917936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 </a:t>
            </a:r>
            <a:r>
              <a:rPr lang="en-GB" sz="3200" b="1" dirty="0">
                <a:solidFill>
                  <a:schemeClr val="tx1"/>
                </a:solidFill>
              </a:rPr>
              <a:t>sample space</a:t>
            </a:r>
            <a:r>
              <a:rPr lang="en-GB" sz="3200" dirty="0">
                <a:solidFill>
                  <a:schemeClr val="tx1"/>
                </a:solidFill>
              </a:rPr>
              <a:t> is the set of all possible outcomes.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" y="4437112"/>
            <a:ext cx="9144000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 </a:t>
            </a:r>
            <a:r>
              <a:rPr lang="en-GB" sz="3200" b="1" dirty="0">
                <a:solidFill>
                  <a:schemeClr val="tx1"/>
                </a:solidFill>
              </a:rPr>
              <a:t>sample space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could be the following formats: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Venn Diagram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Sample Space Diagram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A simple list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Frequency Tables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23" name="Picture 2" descr="board, dice, games, packag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75004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55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2" grpId="0"/>
      <p:bldP spid="49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1926450" y="2852936"/>
            <a:ext cx="5187652" cy="33127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2187358" y="4604763"/>
            <a:ext cx="4813684" cy="131390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Probability – Venn Diagrams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 descr="board, dice, games, packag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841470" y="3545851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4179458" y="4994226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5830630" y="3669155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3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409422" y="505801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4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4315538" y="3741535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5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6154666" y="4877182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51850" y="4537071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850" y="4537071"/>
                <a:ext cx="72008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193415" y="863610"/>
                <a:ext cx="629255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𝑬</m:t>
                    </m:r>
                    <m:r>
                      <a:rPr lang="en-GB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3600" b="1" dirty="0">
                    <a:solidFill>
                      <a:srgbClr val="FF0000"/>
                    </a:solidFill>
                  </a:rPr>
                  <a:t>“rolling an even number</a:t>
                </a:r>
                <a:r>
                  <a:rPr lang="en-GB" sz="3600" b="1" dirty="0" smtClean="0">
                    <a:solidFill>
                      <a:srgbClr val="FF0000"/>
                    </a:solidFill>
                  </a:rPr>
                  <a:t>”</a:t>
                </a:r>
              </a:p>
              <a:p>
                <a:endParaRPr lang="en-GB" sz="3600" b="1" dirty="0"/>
              </a:p>
              <a:p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GB" sz="3600" b="1" dirty="0">
                    <a:solidFill>
                      <a:srgbClr val="0000FF"/>
                    </a:solidFill>
                  </a:rPr>
                  <a:t>“rolling a prime number”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415" y="863610"/>
                <a:ext cx="6292558" cy="1754326"/>
              </a:xfrm>
              <a:prstGeom prst="rect">
                <a:avLst/>
              </a:prstGeom>
              <a:blipFill>
                <a:blip r:embed="rId4"/>
                <a:stretch>
                  <a:fillRect t="-5575" b="-12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Oval 44"/>
          <p:cNvSpPr/>
          <p:nvPr/>
        </p:nvSpPr>
        <p:spPr>
          <a:xfrm rot="18536264">
            <a:off x="3565176" y="3496511"/>
            <a:ext cx="3187509" cy="1863994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32094" y="2938898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2094" y="2938898"/>
                <a:ext cx="72008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11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Probability – Lists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-24369" y="69269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Three coins are flipped. </a:t>
            </a:r>
          </a:p>
          <a:p>
            <a:pPr algn="ctr"/>
            <a:r>
              <a:rPr lang="en-GB" sz="3600" dirty="0" smtClean="0"/>
              <a:t>List all the possible outcomes.</a:t>
            </a:r>
            <a:endParaRPr lang="en-GB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1835292"/>
            <a:ext cx="11521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HHH</a:t>
            </a:r>
          </a:p>
          <a:p>
            <a:pPr algn="ctr"/>
            <a:r>
              <a:rPr lang="en-GB" sz="4000" dirty="0" smtClean="0"/>
              <a:t>HHT</a:t>
            </a:r>
          </a:p>
          <a:p>
            <a:pPr algn="ctr"/>
            <a:r>
              <a:rPr lang="en-GB" sz="4000" dirty="0" smtClean="0"/>
              <a:t>HTH</a:t>
            </a:r>
          </a:p>
          <a:p>
            <a:pPr algn="ctr"/>
            <a:r>
              <a:rPr lang="en-GB" sz="4000" dirty="0" smtClean="0"/>
              <a:t>THH</a:t>
            </a:r>
          </a:p>
          <a:p>
            <a:pPr algn="ctr"/>
            <a:r>
              <a:rPr lang="en-GB" sz="4000" dirty="0" smtClean="0"/>
              <a:t>HTT</a:t>
            </a:r>
          </a:p>
          <a:p>
            <a:pPr algn="ctr"/>
            <a:r>
              <a:rPr lang="en-GB" sz="4000" dirty="0" smtClean="0"/>
              <a:t>THT</a:t>
            </a:r>
          </a:p>
          <a:p>
            <a:pPr algn="ctr"/>
            <a:r>
              <a:rPr lang="en-GB" sz="4000" dirty="0" smtClean="0"/>
              <a:t>TTH</a:t>
            </a:r>
          </a:p>
          <a:p>
            <a:pPr algn="ctr"/>
            <a:r>
              <a:rPr lang="en-GB" sz="4000" dirty="0" smtClean="0"/>
              <a:t>TTT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084653"/>
            <a:ext cx="4104456" cy="137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9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</a:t>
              </a:r>
              <a:r>
                <a:rPr lang="en-GB" sz="3200" dirty="0" smtClean="0"/>
                <a:t>– Sample Space Diagram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836712"/>
            <a:ext cx="8280920" cy="193899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Two fair spinners each have four sectors numbered 1 to 4. </a:t>
            </a:r>
            <a:endParaRPr lang="en-GB" sz="2000" dirty="0" smtClean="0"/>
          </a:p>
          <a:p>
            <a:r>
              <a:rPr lang="en-GB" sz="2000" dirty="0" smtClean="0"/>
              <a:t>The </a:t>
            </a:r>
            <a:r>
              <a:rPr lang="en-GB" sz="2000" dirty="0"/>
              <a:t>two spinners are spun together and the sum of the numbers indicated on each spinner is recorded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r>
              <a:rPr lang="en-GB" sz="2000" dirty="0"/>
              <a:t>Find the probability of the spinners indicating a sum of</a:t>
            </a:r>
          </a:p>
          <a:p>
            <a:r>
              <a:rPr lang="en-GB" sz="2000" dirty="0"/>
              <a:t>(a) exactly 5       (b) more than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44008" y="3861048"/>
                <a:ext cx="3960440" cy="2435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  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3200" b="0" dirty="0"/>
              </a:p>
              <a:p>
                <a:pPr/>
                <a:r>
                  <a:rPr lang="en-GB" sz="3200" b="0" dirty="0"/>
                  <a:t/>
                </a:r>
                <a:br>
                  <a:rPr lang="en-GB" sz="32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&gt;5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861048"/>
                <a:ext cx="3960440" cy="2435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980376"/>
            <a:ext cx="4088378" cy="340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1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Probability – Frequency Tables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836712"/>
            <a:ext cx="8399288" cy="304698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The table shows the times taken, in minutes, for a group of students to complete a number puzzle.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A student is chosen at random. Find the probability for a group of students to complete a number puzzle</a:t>
            </a:r>
          </a:p>
          <a:p>
            <a:r>
              <a:rPr lang="en-GB" sz="2400" dirty="0"/>
              <a:t>(a) In under 9 minutes      (b) in over 10.5 minutes.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7957380"/>
                  </p:ext>
                </p:extLst>
              </p:nvPr>
            </p:nvGraphicFramePr>
            <p:xfrm>
              <a:off x="537029" y="1600199"/>
              <a:ext cx="799515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8943">
                      <a:extLst>
                        <a:ext uri="{9D8B030D-6E8A-4147-A177-3AD203B41FA5}">
                          <a16:colId xmlns:a16="http://schemas.microsoft.com/office/drawing/2014/main" val="2124440148"/>
                        </a:ext>
                      </a:extLst>
                    </a:gridCol>
                    <a:gridCol w="1182243">
                      <a:extLst>
                        <a:ext uri="{9D8B030D-6E8A-4147-A177-3AD203B41FA5}">
                          <a16:colId xmlns:a16="http://schemas.microsoft.com/office/drawing/2014/main" val="2719033849"/>
                        </a:ext>
                      </a:extLst>
                    </a:gridCol>
                    <a:gridCol w="1182243">
                      <a:extLst>
                        <a:ext uri="{9D8B030D-6E8A-4147-A177-3AD203B41FA5}">
                          <a16:colId xmlns:a16="http://schemas.microsoft.com/office/drawing/2014/main" val="3871386544"/>
                        </a:ext>
                      </a:extLst>
                    </a:gridCol>
                    <a:gridCol w="1309243">
                      <a:extLst>
                        <a:ext uri="{9D8B030D-6E8A-4147-A177-3AD203B41FA5}">
                          <a16:colId xmlns:a16="http://schemas.microsoft.com/office/drawing/2014/main" val="3514473856"/>
                        </a:ext>
                      </a:extLst>
                    </a:gridCol>
                    <a:gridCol w="1436243">
                      <a:extLst>
                        <a:ext uri="{9D8B030D-6E8A-4147-A177-3AD203B41FA5}">
                          <a16:colId xmlns:a16="http://schemas.microsoft.com/office/drawing/2014/main" val="3512102839"/>
                        </a:ext>
                      </a:extLst>
                    </a:gridCol>
                    <a:gridCol w="1436243">
                      <a:extLst>
                        <a:ext uri="{9D8B030D-6E8A-4147-A177-3AD203B41FA5}">
                          <a16:colId xmlns:a16="http://schemas.microsoft.com/office/drawing/2014/main" val="324937911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GB" dirty="0"/>
                            <a:t> (min)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7≤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&lt;9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&lt;11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&lt;13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13≤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&lt;15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65103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7997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7957380"/>
                  </p:ext>
                </p:extLst>
              </p:nvPr>
            </p:nvGraphicFramePr>
            <p:xfrm>
              <a:off x="537029" y="1600199"/>
              <a:ext cx="7995158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8943">
                      <a:extLst>
                        <a:ext uri="{9D8B030D-6E8A-4147-A177-3AD203B41FA5}">
                          <a16:colId xmlns:a16="http://schemas.microsoft.com/office/drawing/2014/main" val="2124440148"/>
                        </a:ext>
                      </a:extLst>
                    </a:gridCol>
                    <a:gridCol w="1182243">
                      <a:extLst>
                        <a:ext uri="{9D8B030D-6E8A-4147-A177-3AD203B41FA5}">
                          <a16:colId xmlns:a16="http://schemas.microsoft.com/office/drawing/2014/main" val="2719033849"/>
                        </a:ext>
                      </a:extLst>
                    </a:gridCol>
                    <a:gridCol w="1182243">
                      <a:extLst>
                        <a:ext uri="{9D8B030D-6E8A-4147-A177-3AD203B41FA5}">
                          <a16:colId xmlns:a16="http://schemas.microsoft.com/office/drawing/2014/main" val="3871386544"/>
                        </a:ext>
                      </a:extLst>
                    </a:gridCol>
                    <a:gridCol w="1309243">
                      <a:extLst>
                        <a:ext uri="{9D8B030D-6E8A-4147-A177-3AD203B41FA5}">
                          <a16:colId xmlns:a16="http://schemas.microsoft.com/office/drawing/2014/main" val="3514473856"/>
                        </a:ext>
                      </a:extLst>
                    </a:gridCol>
                    <a:gridCol w="1436243">
                      <a:extLst>
                        <a:ext uri="{9D8B030D-6E8A-4147-A177-3AD203B41FA5}">
                          <a16:colId xmlns:a16="http://schemas.microsoft.com/office/drawing/2014/main" val="3512102839"/>
                        </a:ext>
                      </a:extLst>
                    </a:gridCol>
                    <a:gridCol w="1436243">
                      <a:extLst>
                        <a:ext uri="{9D8B030D-6E8A-4147-A177-3AD203B41FA5}">
                          <a16:colId xmlns:a16="http://schemas.microsoft.com/office/drawing/2014/main" val="324937911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0" t="-8065" r="-452101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3196" t="-8065" r="-454639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23196" t="-8065" r="-354639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1628" t="-8065" r="-22000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8298" t="-8065" r="-101277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6356" t="-8065" r="-847" b="-1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65103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23196" t="-109836" r="-454639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23196" t="-109836" r="-354639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1628" t="-109836" r="-22000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8298" t="-109836" r="-10127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6356" t="-109836" r="-847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79970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06316" y="4293096"/>
                <a:ext cx="5256584" cy="21509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≤9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6+13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≥10.5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3+5+4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316" y="4293096"/>
                <a:ext cx="5256584" cy="2150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452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71-72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Q5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201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24272</TotalTime>
  <Words>290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829</cp:revision>
  <dcterms:created xsi:type="dcterms:W3CDTF">2013-02-28T07:36:55Z</dcterms:created>
  <dcterms:modified xsi:type="dcterms:W3CDTF">2019-09-17T03:50:27Z</dcterms:modified>
</cp:coreProperties>
</file>