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58"/>
    <p:restoredTop sz="94421"/>
  </p:normalViewPr>
  <p:slideViewPr>
    <p:cSldViewPr snapToGrid="0" snapToObjects="1">
      <p:cViewPr varScale="1">
        <p:scale>
          <a:sx n="50" d="100"/>
          <a:sy n="50" d="100"/>
        </p:scale>
        <p:origin x="2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0571B07-DAB1-42E6-9727-A5C4248129BD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137555D-0993-4985-8B10-89F0867EAFF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Type I and II Errors for Normal Distribution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770F7E8-2D79-4269-8BE0-BBF6BEBFA45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7CCE153-BA30-471F-B0CD-3FA7B5C91DB9}"/>
              </a:ext>
            </a:extLst>
          </p:cNvPr>
          <p:cNvSpPr txBox="1"/>
          <p:nvPr/>
        </p:nvSpPr>
        <p:spPr>
          <a:xfrm>
            <a:off x="1866036" y="735854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The same theory as before applies. The only thing to note is that as a normal distribution is a </a:t>
            </a:r>
            <a:r>
              <a:rPr lang="en-GB" sz="1600" b="1" dirty="0"/>
              <a:t>continuous distribution</a:t>
            </a:r>
            <a:r>
              <a:rPr lang="en-GB" sz="1600" dirty="0"/>
              <a:t>, the </a:t>
            </a:r>
            <a:r>
              <a:rPr lang="en-GB" sz="1600" b="1" dirty="0"/>
              <a:t>actual significance level is the same as the significance threshold</a:t>
            </a:r>
            <a:r>
              <a:rPr lang="en-GB" sz="1600" dirty="0"/>
              <a:t>, because we can find a critical value that gives us the exact threshold wanted, rather than choosing a discrete value that gets the probability closest to the threshold.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01CE1AE-476F-4575-B327-5520A86E01DB}"/>
                  </a:ext>
                </a:extLst>
              </p:cNvPr>
              <p:cNvSpPr txBox="1"/>
              <p:nvPr/>
            </p:nvSpPr>
            <p:spPr>
              <a:xfrm>
                <a:off x="1924928" y="1947833"/>
                <a:ext cx="8533520" cy="18158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Bags of sugar having a nominal weight of 1kg are filled by a machine. From past experience it is known that the weight,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/>
                  <a:t> kg, of sugar in the bags is normally distributed with a standard deviation of 0.04 kg. At the beginning of each week a random sample of 10 bags is taken in order to see if the machine needs to be reset. A test is then done at the 5% significance level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1400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=1.00</m:t>
                    </m:r>
                  </m:oMath>
                </a14:m>
                <a:r>
                  <a:rPr lang="en-GB" sz="1400" dirty="0"/>
                  <a:t> kg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≠1.00</m:t>
                    </m:r>
                  </m:oMath>
                </a14:m>
                <a:r>
                  <a:rPr lang="en-GB" sz="1400" dirty="0"/>
                  <a:t> kg.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 the critical region for this test.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1400" dirty="0"/>
                  <a:t>Type 1 error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/>
                  <a:t> for this test.</a:t>
                </a:r>
              </a:p>
              <a:p>
                <a:r>
                  <a:rPr lang="en-GB" sz="1400" dirty="0"/>
                  <a:t>Assuming that the mean weight has in fact changed to 1.02 kg.</a:t>
                </a:r>
              </a:p>
              <a:p>
                <a:r>
                  <a:rPr lang="en-GB" sz="1400" dirty="0"/>
                  <a:t>(c)    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1400" dirty="0"/>
                  <a:t>Type II error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/>
                  <a:t> for this test.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01CE1AE-476F-4575-B327-5520A86E01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928" y="1947833"/>
                <a:ext cx="8533520" cy="18158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88F2EF4-54C1-44CB-917E-ECCC79EDB730}"/>
                  </a:ext>
                </a:extLst>
              </p:cNvPr>
              <p:cNvSpPr txBox="1"/>
              <p:nvPr/>
            </p:nvSpPr>
            <p:spPr>
              <a:xfrm>
                <a:off x="2063552" y="4005064"/>
                <a:ext cx="3899098" cy="27524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GB" sz="1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1.0,</m:t>
                        </m:r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0.04</m:t>
                                </m:r>
                              </m:e>
                              <m:sup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/>
                  <a:t> </a:t>
                </a:r>
              </a:p>
              <a:p>
                <a:r>
                  <a:rPr lang="en-GB" sz="1600" dirty="0"/>
                  <a:t>Two-tailed test, so using tables to obtain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GB" sz="1600" dirty="0"/>
                  <a:t> values for critical region corresponding to top/bottom 2.5%: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&gt;1.96 </m:t>
                    </m:r>
                  </m:oMath>
                </a14:m>
                <a:r>
                  <a:rPr lang="en-GB" sz="1600" dirty="0">
                    <a:latin typeface="+mj-lt"/>
                  </a:rPr>
                  <a:t>or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&lt;−1.96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Critical values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sz="1600" i="1">
                        <a:latin typeface="Cambria Math" panose="02040503050406030204" pitchFamily="18" charset="0"/>
                      </a:rPr>
                      <m:t>=1±1.96×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0.04</m:t>
                                </m:r>
                              </m:e>
                              <m:sup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e>
                    </m:rad>
                  </m:oMath>
                </a14:m>
                <a:endParaRPr lang="en-GB" sz="1600" dirty="0"/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=0.9752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1.0248</m:t>
                    </m:r>
                  </m:oMath>
                </a14:m>
                <a:endParaRPr lang="en-GB" sz="1600" dirty="0"/>
              </a:p>
              <a:p>
                <a:endParaRPr lang="en-GB" sz="1600" dirty="0"/>
              </a:p>
              <a:p>
                <a:r>
                  <a:rPr lang="en-GB" sz="1600" dirty="0"/>
                  <a:t>Critical region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GB" sz="1600" i="1">
                        <a:latin typeface="Cambria Math" panose="02040503050406030204" pitchFamily="18" charset="0"/>
                      </a:rPr>
                      <m:t>≤0.9752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GB" sz="1600" i="1">
                        <a:latin typeface="Cambria Math" panose="02040503050406030204" pitchFamily="18" charset="0"/>
                      </a:rPr>
                      <m:t>≥1.0248</m:t>
                    </m:r>
                  </m:oMath>
                </a14:m>
                <a:endParaRPr lang="en-GB" sz="16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88F2EF4-54C1-44CB-917E-ECCC79EDB7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4005064"/>
                <a:ext cx="3899098" cy="2752420"/>
              </a:xfrm>
              <a:prstGeom prst="rect">
                <a:avLst/>
              </a:prstGeom>
              <a:blipFill>
                <a:blip r:embed="rId3"/>
                <a:stretch>
                  <a:fillRect l="-939" b="-19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840FE597-DA46-43B3-9E62-6ED213DEDE4F}"/>
              </a:ext>
            </a:extLst>
          </p:cNvPr>
          <p:cNvSpPr txBox="1"/>
          <p:nvPr/>
        </p:nvSpPr>
        <p:spPr>
          <a:xfrm>
            <a:off x="6864078" y="4090790"/>
            <a:ext cx="1994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0.05 (same as significance level)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16C0AE-0FA7-437C-9CDD-50E64C8ACACD}"/>
              </a:ext>
            </a:extLst>
          </p:cNvPr>
          <p:cNvSpPr txBox="1"/>
          <p:nvPr/>
        </p:nvSpPr>
        <p:spPr>
          <a:xfrm>
            <a:off x="9337502" y="4861676"/>
            <a:ext cx="1326256" cy="156966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Recall that for a Type II error we find the error of being outside the original critical region, but change the parameters.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7AE09F9-2988-4AF6-AB7D-F6AB25452BE3}"/>
                  </a:ext>
                </a:extLst>
              </p:cNvPr>
              <p:cNvSpPr txBox="1"/>
              <p:nvPr/>
            </p:nvSpPr>
            <p:spPr>
              <a:xfrm>
                <a:off x="6864077" y="4772409"/>
                <a:ext cx="2460899" cy="1141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e>
                        <m:sub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1.02,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0.04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d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0.9752&lt;</m:t>
                          </m:r>
                          <m:acc>
                            <m:accPr>
                              <m:chr m:val="̅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&lt;1.0248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=0.6476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7AE09F9-2988-4AF6-AB7D-F6AB25452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077" y="4772409"/>
                <a:ext cx="2460899" cy="11419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C06834F2-48D8-4290-811F-F5A8F3649AB9}"/>
              </a:ext>
            </a:extLst>
          </p:cNvPr>
          <p:cNvSpPr txBox="1"/>
          <p:nvPr/>
        </p:nvSpPr>
        <p:spPr>
          <a:xfrm>
            <a:off x="8070939" y="6206191"/>
            <a:ext cx="1158787" cy="276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Use calculator.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F38EA2C-3578-4481-A280-63FCD683E4B1}"/>
              </a:ext>
            </a:extLst>
          </p:cNvPr>
          <p:cNvCxnSpPr>
            <a:cxnSpLocks/>
          </p:cNvCxnSpPr>
          <p:nvPr/>
        </p:nvCxnSpPr>
        <p:spPr>
          <a:xfrm flipH="1" flipV="1">
            <a:off x="8696326" y="5886451"/>
            <a:ext cx="219075" cy="314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537DFDD-0D71-4B2B-B0FA-DAD21980540A}"/>
              </a:ext>
            </a:extLst>
          </p:cNvPr>
          <p:cNvSpPr/>
          <p:nvPr/>
        </p:nvSpPr>
        <p:spPr>
          <a:xfrm>
            <a:off x="1779712" y="4052317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91BF5C-07F3-4350-91A7-3C75DE233161}"/>
              </a:ext>
            </a:extLst>
          </p:cNvPr>
          <p:cNvSpPr/>
          <p:nvPr/>
        </p:nvSpPr>
        <p:spPr>
          <a:xfrm>
            <a:off x="6560953" y="4154725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94474EC-67E3-484E-BA63-313FFB12CF3C}"/>
              </a:ext>
            </a:extLst>
          </p:cNvPr>
          <p:cNvSpPr/>
          <p:nvPr/>
        </p:nvSpPr>
        <p:spPr>
          <a:xfrm>
            <a:off x="6715769" y="4828746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31689D0-D080-4A15-94A2-E3EE26907658}"/>
              </a:ext>
            </a:extLst>
          </p:cNvPr>
          <p:cNvSpPr/>
          <p:nvPr/>
        </p:nvSpPr>
        <p:spPr>
          <a:xfrm>
            <a:off x="1995735" y="4052318"/>
            <a:ext cx="3843090" cy="265976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01184B-0002-42C9-A941-CB0C8AFA5DCF}"/>
              </a:ext>
            </a:extLst>
          </p:cNvPr>
          <p:cNvSpPr/>
          <p:nvPr/>
        </p:nvSpPr>
        <p:spPr>
          <a:xfrm>
            <a:off x="6776978" y="4154726"/>
            <a:ext cx="2081273" cy="5208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5555C1E-4824-4BA3-B77F-1653D43C6300}"/>
                  </a:ext>
                </a:extLst>
              </p:cNvPr>
              <p:cNvSpPr txBox="1"/>
              <p:nvPr/>
            </p:nvSpPr>
            <p:spPr>
              <a:xfrm>
                <a:off x="5689849" y="4994127"/>
                <a:ext cx="987177" cy="72628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Rearrange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sz="1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den>
                    </m:f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5555C1E-4824-4BA3-B77F-1653D43C6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849" y="4994127"/>
                <a:ext cx="987177" cy="726289"/>
              </a:xfrm>
              <a:prstGeom prst="rect">
                <a:avLst/>
              </a:prstGeom>
              <a:blipFill>
                <a:blip r:embed="rId5"/>
                <a:stretch>
                  <a:fillRect l="-1220" t="-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6833020-6721-4B2E-8AA4-CF31C2D2BB37}"/>
              </a:ext>
            </a:extLst>
          </p:cNvPr>
          <p:cNvCxnSpPr>
            <a:cxnSpLocks/>
          </p:cNvCxnSpPr>
          <p:nvPr/>
        </p:nvCxnSpPr>
        <p:spPr>
          <a:xfrm flipH="1">
            <a:off x="5381254" y="5505451"/>
            <a:ext cx="352796" cy="165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97C0658D-DF36-4C38-9488-F268B99635F6}"/>
              </a:ext>
            </a:extLst>
          </p:cNvPr>
          <p:cNvSpPr/>
          <p:nvPr/>
        </p:nvSpPr>
        <p:spPr>
          <a:xfrm>
            <a:off x="6944258" y="4828747"/>
            <a:ext cx="2237843" cy="9719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98CAC42-6B4E-41BB-9B1C-2F621502EF17}"/>
              </a:ext>
            </a:extLst>
          </p:cNvPr>
          <p:cNvCxnSpPr>
            <a:cxnSpLocks/>
          </p:cNvCxnSpPr>
          <p:nvPr/>
        </p:nvCxnSpPr>
        <p:spPr>
          <a:xfrm flipH="1">
            <a:off x="9144000" y="4977785"/>
            <a:ext cx="200374" cy="41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78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399F66D-182A-479D-AD0E-30FCC863FEBB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E251A2A-86C6-400E-9CA3-D2DA466F2B9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BD0861B-D517-4773-8408-F5F56C91641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76ED745-5F6C-4919-8E2F-07E08E31FB28}"/>
                  </a:ext>
                </a:extLst>
              </p:cNvPr>
              <p:cNvSpPr txBox="1"/>
              <p:nvPr/>
            </p:nvSpPr>
            <p:spPr>
              <a:xfrm>
                <a:off x="1828668" y="764705"/>
                <a:ext cx="8533520" cy="22467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The weight of jam in a jar, measured in grams, is distributed normally with a mean of 150 g and a standard deviation of 6 g. The production process occasionally leads to a change in the mean weight of jam per jar but the standard deviation remains unaltered.</a:t>
                </a:r>
              </a:p>
              <a:p>
                <a:r>
                  <a:rPr lang="en-GB" sz="1400" dirty="0"/>
                  <a:t>The manager monitors the production process and for every new batch takes a random sample of 25 jars and weighs their contents to see if there has been any reduction in the mean weight of jam per jar.</a:t>
                </a:r>
              </a:p>
              <a:p>
                <a:r>
                  <a:rPr lang="en-GB" sz="1400" dirty="0"/>
                  <a:t>Find the critical values for the test statistic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GB" sz="1400" dirty="0"/>
                  <a:t>, the mean weight of jam in a sample of 25 jars, using: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a 5% level of significance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a 1% level of significance </a:t>
                </a:r>
              </a:p>
              <a:p>
                <a:r>
                  <a:rPr lang="en-GB" sz="1400" dirty="0"/>
                  <a:t>Given that the true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/>
                  <a:t> for the new batch is in fact 147,</a:t>
                </a:r>
              </a:p>
              <a:p>
                <a:r>
                  <a:rPr lang="en-GB" sz="1400" dirty="0"/>
                  <a:t>(c)    find the probability of a Type II error for each of the above critical regions.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76ED745-5F6C-4919-8E2F-07E08E31F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68" y="764705"/>
                <a:ext cx="8533520" cy="22467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F50B80C-4D67-446C-AD58-D2221AB63E53}"/>
                  </a:ext>
                </a:extLst>
              </p:cNvPr>
              <p:cNvSpPr txBox="1"/>
              <p:nvPr/>
            </p:nvSpPr>
            <p:spPr>
              <a:xfrm>
                <a:off x="1964111" y="3199260"/>
                <a:ext cx="3569915" cy="3069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=150</m:t>
                    </m:r>
                  </m:oMath>
                </a14:m>
                <a:r>
                  <a:rPr lang="en-GB" dirty="0"/>
                  <a:t> </a:t>
                </a:r>
                <a:br>
                  <a:rPr lang="en-GB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&lt;150</m:t>
                    </m:r>
                  </m:oMath>
                </a14:m>
                <a:r>
                  <a:rPr lang="en-GB" dirty="0"/>
                  <a:t>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150,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25</m:t>
                            </m:r>
                          </m:den>
                        </m:f>
                      </m:e>
                    </m:d>
                  </m:oMath>
                </a14:m>
                <a:r>
                  <a:rPr lang="en-GB" dirty="0"/>
                  <a:t> </a:t>
                </a:r>
              </a:p>
              <a:p>
                <a:r>
                  <a:rPr lang="en-GB" dirty="0"/>
                  <a:t>Using tables, bottom 5% corresponds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=−1.6449</m:t>
                    </m:r>
                  </m:oMath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−1.6449=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−150</m:t>
                          </m:r>
                        </m:num>
                        <m:den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25</m:t>
                                  </m:r>
                                </m:e>
                              </m:rad>
                            </m:den>
                          </m:f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  </m:t>
                      </m:r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→  </m:t>
                      </m:r>
                      <m:acc>
                        <m:accPr>
                          <m:chr m:val="̅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GB" i="1">
                          <a:latin typeface="Cambria Math" panose="02040503050406030204" pitchFamily="18" charset="0"/>
                        </a:rPr>
                        <m:t>=148.02612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So critical region is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≤148.02612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F50B80C-4D67-446C-AD58-D2221AB63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111" y="3199260"/>
                <a:ext cx="3569915" cy="3069495"/>
              </a:xfrm>
              <a:prstGeom prst="rect">
                <a:avLst/>
              </a:prstGeom>
              <a:blipFill>
                <a:blip r:embed="rId3"/>
                <a:stretch>
                  <a:fillRect l="-1365" b="-23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7356375-1D2A-427B-AD1A-02C3BBE4E360}"/>
                  </a:ext>
                </a:extLst>
              </p:cNvPr>
              <p:cNvSpPr txBox="1"/>
              <p:nvPr/>
            </p:nvSpPr>
            <p:spPr>
              <a:xfrm>
                <a:off x="5738826" y="3177051"/>
                <a:ext cx="3569915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Using previous method,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lang="en-GB" i="1" dirty="0">
                          <a:latin typeface="Cambria Math" panose="02040503050406030204" pitchFamily="18" charset="0"/>
                        </a:rPr>
                        <m:t>≤147.20844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5% test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𝑇𝑦𝑝𝑒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𝐼𝐼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𝑒𝑟𝑟𝑜𝑟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&gt;148.026</m:t>
                          </m:r>
                        </m: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=147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=0.1963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Similarly for 1% test: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&gt;147.2084</m:t>
                          </m:r>
                        </m: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=147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=0.4311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7356375-1D2A-427B-AD1A-02C3BBE4E3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8826" y="3177051"/>
                <a:ext cx="3569915" cy="3139321"/>
              </a:xfrm>
              <a:prstGeom prst="rect">
                <a:avLst/>
              </a:prstGeom>
              <a:blipFill>
                <a:blip r:embed="rId4"/>
                <a:stretch>
                  <a:fillRect l="-1365" t="-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431B8885-5B60-4A0C-9C54-4C46B6A7AD11}"/>
              </a:ext>
            </a:extLst>
          </p:cNvPr>
          <p:cNvSpPr/>
          <p:nvPr/>
        </p:nvSpPr>
        <p:spPr>
          <a:xfrm>
            <a:off x="1703512" y="3223642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E78CE7-7706-4E6A-8260-78697A7E9A48}"/>
              </a:ext>
            </a:extLst>
          </p:cNvPr>
          <p:cNvSpPr/>
          <p:nvPr/>
        </p:nvSpPr>
        <p:spPr>
          <a:xfrm>
            <a:off x="5455080" y="3177050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13C20A-4295-44BF-8FBA-C85671571950}"/>
              </a:ext>
            </a:extLst>
          </p:cNvPr>
          <p:cNvSpPr/>
          <p:nvPr/>
        </p:nvSpPr>
        <p:spPr>
          <a:xfrm>
            <a:off x="5455080" y="4001108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F1A9E5-F8DD-44DB-91A2-CA6C1CFD186F}"/>
              </a:ext>
            </a:extLst>
          </p:cNvPr>
          <p:cNvSpPr/>
          <p:nvPr/>
        </p:nvSpPr>
        <p:spPr>
          <a:xfrm>
            <a:off x="1919536" y="3223643"/>
            <a:ext cx="3433514" cy="307238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25D526-0FC9-4463-9A9E-71FD00ABF553}"/>
              </a:ext>
            </a:extLst>
          </p:cNvPr>
          <p:cNvSpPr/>
          <p:nvPr/>
        </p:nvSpPr>
        <p:spPr>
          <a:xfrm>
            <a:off x="5691320" y="3172263"/>
            <a:ext cx="3861064" cy="6742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2D2BDA-4B52-46CD-9C0D-B6E690300E49}"/>
              </a:ext>
            </a:extLst>
          </p:cNvPr>
          <p:cNvSpPr/>
          <p:nvPr/>
        </p:nvSpPr>
        <p:spPr>
          <a:xfrm>
            <a:off x="5688500" y="3998495"/>
            <a:ext cx="3861064" cy="20948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57907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156-157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5B7BCED-7A04-1F48-B942-1091D6581E3B}"/>
              </a:ext>
            </a:extLst>
          </p:cNvPr>
          <p:cNvSpPr txBox="1"/>
          <p:nvPr/>
        </p:nvSpPr>
        <p:spPr>
          <a:xfrm>
            <a:off x="2135560" y="2682537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/>
              <a:t>Q2-3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/>
              <a:t>Q4-5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0198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Office PowerPoint</Application>
  <PresentationFormat>Widescreen</PresentationFormat>
  <Paragraphs>59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2</cp:revision>
  <dcterms:created xsi:type="dcterms:W3CDTF">2019-08-06T16:32:53Z</dcterms:created>
  <dcterms:modified xsi:type="dcterms:W3CDTF">2020-08-08T06:32:12Z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2020-08-08T06:32:11.3632875Z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84f930c4-baa2-4797-9595-561665ffa0f7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