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552" r:id="rId2"/>
    <p:sldId id="553" r:id="rId3"/>
    <p:sldId id="532" r:id="rId4"/>
    <p:sldId id="549" r:id="rId5"/>
    <p:sldId id="550" r:id="rId6"/>
    <p:sldId id="551" r:id="rId7"/>
    <p:sldId id="538" r:id="rId8"/>
    <p:sldId id="546" r:id="rId9"/>
    <p:sldId id="547" r:id="rId10"/>
    <p:sldId id="548" r:id="rId11"/>
    <p:sldId id="533" r:id="rId12"/>
    <p:sldId id="534" r:id="rId13"/>
    <p:sldId id="535" r:id="rId14"/>
    <p:sldId id="536" r:id="rId15"/>
    <p:sldId id="55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5" d="100"/>
          <a:sy n="65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70.png"/><Relationship Id="rId7" Type="http://schemas.openxmlformats.org/officeDocument/2006/relationships/image" Target="../media/image8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5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43-CfukEg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Constant Acceleration</a:t>
            </a:r>
          </a:p>
          <a:p>
            <a:pPr algn="ctr"/>
            <a:r>
              <a:rPr lang="en-GB" sz="6600" b="1" dirty="0" smtClean="0"/>
              <a:t>- </a:t>
            </a:r>
            <a:r>
              <a:rPr lang="en-GB" sz="7200" dirty="0" smtClean="0"/>
              <a:t>SUVAT Vertical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dirty="0" smtClean="0"/>
              <a:t>Chapter 9</a:t>
            </a:r>
            <a:endParaRPr lang="en-GB" sz="7200" dirty="0"/>
          </a:p>
          <a:p>
            <a:pPr algn="ctr"/>
            <a:r>
              <a:rPr lang="en-GB" sz="7200" dirty="0" smtClean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392197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7C463B3-DF50-4EFE-8BF5-4A7B23F068E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EEE7DE7-3B78-4C00-B543-B5C6B23FAD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Vertical Motion </a:t>
              </a:r>
              <a:r>
                <a:rPr lang="en-GB" sz="3200" dirty="0" smtClean="0"/>
                <a:t>– Displacement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450AC6E-A3CB-4870-AC15-40F0E686C3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 descr="Image result for grass carto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99" b="32501"/>
          <a:stretch/>
        </p:blipFill>
        <p:spPr bwMode="auto">
          <a:xfrm>
            <a:off x="1331640" y="4410072"/>
            <a:ext cx="6141507" cy="71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1691680" y="2724625"/>
            <a:ext cx="10511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5m</a:t>
            </a:r>
            <a:endParaRPr lang="en-GB" sz="4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62612" y="3383976"/>
                <a:ext cx="197754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4800" b="1" dirty="0" smtClean="0"/>
                  <a:t> </a:t>
                </a:r>
                <a:r>
                  <a:rPr lang="en-GB" sz="4800" dirty="0" smtClean="0"/>
                  <a:t>= 3.5</a:t>
                </a:r>
                <a:endParaRPr lang="en-GB" sz="48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612" y="3383976"/>
                <a:ext cx="1977540" cy="830997"/>
              </a:xfrm>
              <a:prstGeom prst="rect">
                <a:avLst/>
              </a:prstGeom>
              <a:blipFill>
                <a:blip r:embed="rId3"/>
                <a:stretch>
                  <a:fillRect t="-16176" r="-7407" b="-3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2646040" y="1457744"/>
            <a:ext cx="0" cy="3563522"/>
          </a:xfrm>
          <a:prstGeom prst="straightConnector1">
            <a:avLst/>
          </a:prstGeom>
          <a:ln w="57150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385138" y="4554088"/>
            <a:ext cx="521804" cy="4981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63167" y="2467097"/>
            <a:ext cx="521804" cy="4981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>
            <a:endCxn id="23" idx="0"/>
          </p:cNvCxnSpPr>
          <p:nvPr/>
        </p:nvCxnSpPr>
        <p:spPr>
          <a:xfrm>
            <a:off x="4524068" y="1457744"/>
            <a:ext cx="1" cy="1009353"/>
          </a:xfrm>
          <a:prstGeom prst="straightConnector1">
            <a:avLst/>
          </a:prstGeom>
          <a:ln w="57150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52112" y="1457744"/>
            <a:ext cx="4460048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49449" y="121933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Maximum Height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644008" y="1576988"/>
            <a:ext cx="15022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1.5m</a:t>
            </a:r>
            <a:endParaRPr lang="en-GB" sz="4400" baseline="30000" dirty="0"/>
          </a:p>
        </p:txBody>
      </p:sp>
      <p:sp>
        <p:nvSpPr>
          <p:cNvPr id="29" name="TextBox 28"/>
          <p:cNvSpPr txBox="1"/>
          <p:nvPr/>
        </p:nvSpPr>
        <p:spPr>
          <a:xfrm>
            <a:off x="519410" y="5541039"/>
            <a:ext cx="8229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Displacement </a:t>
            </a:r>
            <a:r>
              <a:rPr lang="en-GB" sz="3600" dirty="0" smtClean="0"/>
              <a:t>is the distance from </a:t>
            </a:r>
          </a:p>
          <a:p>
            <a:pPr algn="ctr"/>
            <a:r>
              <a:rPr lang="en-GB" sz="3600" dirty="0" smtClean="0"/>
              <a:t>you starting point to your current position.</a:t>
            </a:r>
            <a:endParaRPr lang="en-GB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267744" y="5026558"/>
            <a:ext cx="855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Start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860032" y="250359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Finish</a:t>
            </a:r>
            <a:endParaRPr lang="en-GB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87016" y="659167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is the displacement of the particle?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9274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7C463B3-DF50-4EFE-8BF5-4A7B23F068E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EEE7DE7-3B78-4C00-B543-B5C6B23FAD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Vertical Motion </a:t>
              </a:r>
              <a:r>
                <a:rPr lang="en-GB" sz="3200" dirty="0" smtClean="0"/>
                <a:t>- Under </a:t>
              </a:r>
              <a:r>
                <a:rPr lang="en-GB" sz="3200" dirty="0"/>
                <a:t>Gravity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450AC6E-A3CB-4870-AC15-40F0E686C3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466C6C1-CE60-4190-A390-9C06A6E6AC0D}"/>
              </a:ext>
            </a:extLst>
          </p:cNvPr>
          <p:cNvSpPr txBox="1"/>
          <p:nvPr/>
        </p:nvSpPr>
        <p:spPr>
          <a:xfrm>
            <a:off x="899592" y="764704"/>
            <a:ext cx="7578173" cy="224676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</a:t>
            </a:r>
            <a:r>
              <a:rPr lang="en-GB" sz="2800" dirty="0"/>
              <a:t>book falls off the top shelf of a bookcase. </a:t>
            </a:r>
            <a:endParaRPr lang="en-GB" sz="2800" dirty="0" smtClean="0"/>
          </a:p>
          <a:p>
            <a:r>
              <a:rPr lang="en-GB" sz="2800" dirty="0" smtClean="0"/>
              <a:t>The </a:t>
            </a:r>
            <a:r>
              <a:rPr lang="en-GB" sz="2800" dirty="0"/>
              <a:t>shelf is 1.4 m above a wooden floor. </a:t>
            </a:r>
            <a:endParaRPr lang="en-GB" sz="2800" dirty="0" smtClean="0"/>
          </a:p>
          <a:p>
            <a:r>
              <a:rPr lang="en-GB" sz="2800" dirty="0" smtClean="0"/>
              <a:t>Find</a:t>
            </a:r>
            <a:r>
              <a:rPr lang="en-GB" sz="2800" dirty="0"/>
              <a:t>:</a:t>
            </a:r>
          </a:p>
          <a:p>
            <a:pPr marL="342900" indent="-342900">
              <a:buAutoNum type="alphaLcParenBoth"/>
            </a:pPr>
            <a:r>
              <a:rPr lang="en-GB" sz="2800" dirty="0" smtClean="0"/>
              <a:t> the </a:t>
            </a:r>
            <a:r>
              <a:rPr lang="en-GB" sz="2800" dirty="0"/>
              <a:t>time the book takes to reach the floor,</a:t>
            </a:r>
          </a:p>
          <a:p>
            <a:pPr marL="342900" indent="-342900">
              <a:buAutoNum type="alphaLcParenBoth"/>
            </a:pPr>
            <a:r>
              <a:rPr lang="en-GB" sz="2800" dirty="0" smtClean="0"/>
              <a:t> the </a:t>
            </a:r>
            <a:r>
              <a:rPr lang="en-GB" sz="2800" dirty="0"/>
              <a:t>speed with which the book strikes the floor.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C7A6F6-A195-46B8-B716-F49204E62568}"/>
                  </a:ext>
                </a:extLst>
              </p:cNvPr>
              <p:cNvSpPr txBox="1"/>
              <p:nvPr/>
            </p:nvSpPr>
            <p:spPr>
              <a:xfrm>
                <a:off x="1149806" y="3006825"/>
                <a:ext cx="192074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C7A6F6-A195-46B8-B716-F49204E62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806" y="3006825"/>
                <a:ext cx="1920740" cy="1938992"/>
              </a:xfrm>
              <a:prstGeom prst="rect">
                <a:avLst/>
              </a:prstGeom>
              <a:blipFill>
                <a:blip r:embed="rId2"/>
                <a:stretch>
                  <a:fillRect l="-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A3A457-7771-4CDC-82F2-6858B44B97B5}"/>
                  </a:ext>
                </a:extLst>
              </p:cNvPr>
              <p:cNvSpPr txBox="1"/>
              <p:nvPr/>
            </p:nvSpPr>
            <p:spPr>
              <a:xfrm>
                <a:off x="683568" y="4927226"/>
                <a:ext cx="3816424" cy="1844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−1.4=0+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×−9.8×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𝟓𝟑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5A3A457-7771-4CDC-82F2-6858B44B9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927226"/>
                <a:ext cx="3816424" cy="18446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CE065600-2755-498F-B717-DAD8A968675F}"/>
              </a:ext>
            </a:extLst>
          </p:cNvPr>
          <p:cNvSpPr/>
          <p:nvPr/>
        </p:nvSpPr>
        <p:spPr>
          <a:xfrm>
            <a:off x="257934" y="3284984"/>
            <a:ext cx="351340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6E1DF4-2049-4396-9479-BF7B850AAE25}"/>
              </a:ext>
            </a:extLst>
          </p:cNvPr>
          <p:cNvSpPr/>
          <p:nvPr/>
        </p:nvSpPr>
        <p:spPr>
          <a:xfrm>
            <a:off x="4860032" y="3304451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059B35-18DC-48D1-8E52-24D41D63A7E8}"/>
                  </a:ext>
                </a:extLst>
              </p:cNvPr>
              <p:cNvSpPr txBox="1"/>
              <p:nvPr/>
            </p:nvSpPr>
            <p:spPr>
              <a:xfrm>
                <a:off x="4427984" y="3212976"/>
                <a:ext cx="4525659" cy="2349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𝑎𝑠</m:t>
                      </m:r>
                    </m:oMath>
                  </m:oMathPara>
                </a14:m>
                <a:endParaRPr lang="en-GB" sz="2800" b="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+2×−9.8×−1.4</m:t>
                          </m:r>
                        </m:e>
                      </m:rad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=5.2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059B35-18DC-48D1-8E52-24D41D63A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212976"/>
                <a:ext cx="4525659" cy="23496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357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75B09FA-0B58-4159-8EB3-1674482F73A9}"/>
                  </a:ext>
                </a:extLst>
              </p:cNvPr>
              <p:cNvSpPr txBox="1"/>
              <p:nvPr/>
            </p:nvSpPr>
            <p:spPr>
              <a:xfrm>
                <a:off x="2256446" y="4437174"/>
                <a:ext cx="173949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400" b="1" i="1">
                          <a:latin typeface="Cambria Math" panose="02040503050406030204" pitchFamily="18" charset="0"/>
                        </a:rPr>
                        <m:t>= ? </m:t>
                      </m:r>
                    </m:oMath>
                  </m:oMathPara>
                </a14:m>
                <a:endParaRPr lang="en-GB" sz="24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75B09FA-0B58-4159-8EB3-1674482F7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446" y="4437174"/>
                <a:ext cx="1739490" cy="1938992"/>
              </a:xfrm>
              <a:prstGeom prst="rect">
                <a:avLst/>
              </a:prstGeom>
              <a:blipFill>
                <a:blip r:embed="rId2"/>
                <a:stretch>
                  <a:fillRect l="-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7A50E3A8-3760-4473-8AD2-F1E30D1E62F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70DA60E-0C36-48CB-BD67-F5FCDEA4F1B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Vertical Motion </a:t>
              </a:r>
              <a:r>
                <a:rPr lang="en-GB" sz="3200" dirty="0" smtClean="0"/>
                <a:t>- Under </a:t>
              </a:r>
              <a:r>
                <a:rPr lang="en-GB" sz="3200" dirty="0"/>
                <a:t>Gravity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556B522-940F-46D3-8A85-083CBE39A7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3DE023-8089-4D14-B08D-C736E13CC098}"/>
                  </a:ext>
                </a:extLst>
              </p:cNvPr>
              <p:cNvSpPr txBox="1"/>
              <p:nvPr/>
            </p:nvSpPr>
            <p:spPr>
              <a:xfrm>
                <a:off x="331902" y="701446"/>
                <a:ext cx="8546575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A </a:t>
                </a:r>
                <a:r>
                  <a:rPr lang="en-GB" sz="2400" dirty="0"/>
                  <a:t>ball is projected vertically upwards, from a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2400" dirty="0"/>
                  <a:t> which is 7m above the ground, with speed 21 ms</a:t>
                </a:r>
                <a:r>
                  <a:rPr lang="en-GB" sz="2400" baseline="30000" dirty="0"/>
                  <a:t>-1</a:t>
                </a:r>
                <a:r>
                  <a:rPr lang="en-GB" sz="2400" dirty="0"/>
                  <a:t>. Find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the greatest height above the ground reached by the ball,</a:t>
                </a:r>
              </a:p>
              <a:p>
                <a:pPr marL="342900" indent="-342900">
                  <a:buAutoNum type="alphaLcParenBoth"/>
                </a:pPr>
                <a:r>
                  <a:rPr lang="en-GB" sz="2400" dirty="0"/>
                  <a:t>the time of flight of the ball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3DE023-8089-4D14-B08D-C736E13CC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02" y="701446"/>
                <a:ext cx="8546575" cy="1569660"/>
              </a:xfrm>
              <a:prstGeom prst="rect">
                <a:avLst/>
              </a:prstGeom>
              <a:blipFill>
                <a:blip r:embed="rId3"/>
                <a:stretch>
                  <a:fillRect b="-281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0990FDB-65FC-4FF6-BB10-C9108BD221DA}"/>
              </a:ext>
            </a:extLst>
          </p:cNvPr>
          <p:cNvSpPr/>
          <p:nvPr/>
        </p:nvSpPr>
        <p:spPr>
          <a:xfrm>
            <a:off x="698500" y="2429335"/>
            <a:ext cx="444500" cy="1787065"/>
          </a:xfrm>
          <a:custGeom>
            <a:avLst/>
            <a:gdLst>
              <a:gd name="connsiteX0" fmla="*/ 0 w 444500"/>
              <a:gd name="connsiteY0" fmla="*/ 961565 h 1787065"/>
              <a:gd name="connsiteX1" fmla="*/ 177800 w 444500"/>
              <a:gd name="connsiteY1" fmla="*/ 21765 h 1787065"/>
              <a:gd name="connsiteX2" fmla="*/ 444500 w 444500"/>
              <a:gd name="connsiteY2" fmla="*/ 1787065 h 17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500" h="1787065">
                <a:moveTo>
                  <a:pt x="0" y="961565"/>
                </a:moveTo>
                <a:cubicBezTo>
                  <a:pt x="51858" y="422873"/>
                  <a:pt x="103717" y="-115818"/>
                  <a:pt x="177800" y="21765"/>
                </a:cubicBezTo>
                <a:cubicBezTo>
                  <a:pt x="251883" y="159348"/>
                  <a:pt x="348191" y="973206"/>
                  <a:pt x="444500" y="1787065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9761F1-1008-4EE7-AA49-8AF46982FF6E}"/>
              </a:ext>
            </a:extLst>
          </p:cNvPr>
          <p:cNvCxnSpPr/>
          <p:nvPr/>
        </p:nvCxnSpPr>
        <p:spPr>
          <a:xfrm>
            <a:off x="200720" y="4271888"/>
            <a:ext cx="129614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B0DB8F-07B1-49EE-8053-96D3B4AE6712}"/>
                  </a:ext>
                </a:extLst>
              </p:cNvPr>
              <p:cNvSpPr txBox="1"/>
              <p:nvPr/>
            </p:nvSpPr>
            <p:spPr>
              <a:xfrm>
                <a:off x="2244122" y="2393218"/>
                <a:ext cx="218386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=?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24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B0DB8F-07B1-49EE-8053-96D3B4AE6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122" y="2393218"/>
                <a:ext cx="2183862" cy="1938992"/>
              </a:xfrm>
              <a:prstGeom prst="rect">
                <a:avLst/>
              </a:prstGeom>
              <a:blipFill>
                <a:blip r:embed="rId4"/>
                <a:stretch>
                  <a:fillRect l="-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B231F44-BC8B-457B-BC0E-662B8709B6D7}"/>
                  </a:ext>
                </a:extLst>
              </p:cNvPr>
              <p:cNvSpPr txBox="1"/>
              <p:nvPr/>
            </p:nvSpPr>
            <p:spPr>
              <a:xfrm>
                <a:off x="4752020" y="2435414"/>
                <a:ext cx="367240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𝑎𝑠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0=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2×−9.8×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=22.5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B231F44-BC8B-457B-BC0E-662B8709B6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2435414"/>
                <a:ext cx="3672407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F4C669F3-EF3A-4007-86BA-3895DBDE95FB}"/>
              </a:ext>
            </a:extLst>
          </p:cNvPr>
          <p:cNvSpPr/>
          <p:nvPr/>
        </p:nvSpPr>
        <p:spPr>
          <a:xfrm>
            <a:off x="1740695" y="2548012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36F3465-57DC-41DA-AB09-9A30E18FE5DE}"/>
              </a:ext>
            </a:extLst>
          </p:cNvPr>
          <p:cNvCxnSpPr/>
          <p:nvPr/>
        </p:nvCxnSpPr>
        <p:spPr>
          <a:xfrm flipV="1">
            <a:off x="476166" y="2429335"/>
            <a:ext cx="0" cy="93966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40E7486-6C54-4DDB-B89B-C2C200E72263}"/>
              </a:ext>
            </a:extLst>
          </p:cNvPr>
          <p:cNvCxnSpPr>
            <a:cxnSpLocks/>
          </p:cNvCxnSpPr>
          <p:nvPr/>
        </p:nvCxnSpPr>
        <p:spPr>
          <a:xfrm flipH="1" flipV="1">
            <a:off x="476166" y="3456703"/>
            <a:ext cx="9609" cy="7342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49EE680-F23B-4D2F-BFB0-680480F68B9A}"/>
                  </a:ext>
                </a:extLst>
              </p:cNvPr>
              <p:cNvSpPr txBox="1"/>
              <p:nvPr/>
            </p:nvSpPr>
            <p:spPr>
              <a:xfrm>
                <a:off x="206291" y="2764074"/>
                <a:ext cx="2223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49EE680-F23B-4D2F-BFB0-680480F68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291" y="2764074"/>
                <a:ext cx="222334" cy="369332"/>
              </a:xfrm>
              <a:prstGeom prst="rect">
                <a:avLst/>
              </a:prstGeom>
              <a:blipFill>
                <a:blip r:embed="rId6"/>
                <a:stretch>
                  <a:fillRect r="-19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7EDE80E-3A7E-4977-8FDA-693402E9E00D}"/>
                  </a:ext>
                </a:extLst>
              </p:cNvPr>
              <p:cNvSpPr txBox="1"/>
              <p:nvPr/>
            </p:nvSpPr>
            <p:spPr>
              <a:xfrm>
                <a:off x="177716" y="3635743"/>
                <a:ext cx="2223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7EDE80E-3A7E-4977-8FDA-693402E9E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16" y="3635743"/>
                <a:ext cx="222334" cy="369332"/>
              </a:xfrm>
              <a:prstGeom prst="rect">
                <a:avLst/>
              </a:prstGeom>
              <a:blipFill>
                <a:blip r:embed="rId7"/>
                <a:stretch>
                  <a:fillRect r="-35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F2E36F3-6E59-462C-B929-30E93934CDCA}"/>
                  </a:ext>
                </a:extLst>
              </p:cNvPr>
              <p:cNvSpPr txBox="1"/>
              <p:nvPr/>
            </p:nvSpPr>
            <p:spPr>
              <a:xfrm>
                <a:off x="4139952" y="4667944"/>
                <a:ext cx="4644516" cy="1891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−7=21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=4.5965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−0.3108</m:t>
                      </m:r>
                    </m:oMath>
                  </m:oMathPara>
                </a14:m>
                <a:endParaRPr lang="en-GB" sz="2400" dirty="0"/>
              </a:p>
              <a:p>
                <a:r>
                  <a:rPr lang="en-GB" sz="2400" dirty="0"/>
                  <a:t>Therefore time of flight is </a:t>
                </a:r>
                <a:r>
                  <a:rPr lang="en-GB" sz="2400" b="1" dirty="0"/>
                  <a:t>4.6</a:t>
                </a:r>
                <a:r>
                  <a:rPr lang="en-GB" sz="2400" dirty="0"/>
                  <a:t> s (2sf)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F2E36F3-6E59-462C-B929-30E93934CD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667944"/>
                <a:ext cx="4644516" cy="1891800"/>
              </a:xfrm>
              <a:prstGeom prst="rect">
                <a:avLst/>
              </a:prstGeom>
              <a:blipFill>
                <a:blip r:embed="rId8"/>
                <a:stretch>
                  <a:fillRect l="-1969" r="-78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BBFEE810-2CF3-46AD-B5F7-7B851F6CCDF0}"/>
              </a:ext>
            </a:extLst>
          </p:cNvPr>
          <p:cNvSpPr/>
          <p:nvPr/>
        </p:nvSpPr>
        <p:spPr>
          <a:xfrm>
            <a:off x="1740695" y="4543040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004048" y="3625160"/>
                <a:ext cx="3168352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000" dirty="0">
                    <a:solidFill>
                      <a:prstClr val="black"/>
                    </a:solidFill>
                  </a:rPr>
                  <a:t>Therefore greatest height is </a:t>
                </a:r>
                <a:endParaRPr lang="en-GB" sz="20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22.5+7=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𝟐𝟗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m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625160"/>
                <a:ext cx="3168352" cy="769441"/>
              </a:xfrm>
              <a:prstGeom prst="rect">
                <a:avLst/>
              </a:prstGeom>
              <a:blipFill>
                <a:blip r:embed="rId9"/>
                <a:stretch>
                  <a:fillRect t="-4762" r="-1538" b="-174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230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1" grpId="0"/>
      <p:bldP spid="16" grpId="0"/>
      <p:bldP spid="29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703E47E-EEB0-4810-AA72-9CDACA300B9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F54D1AA-9FDC-4972-8550-AFCCA4E53C1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Vertical Motion </a:t>
              </a:r>
              <a:r>
                <a:rPr lang="en-GB" sz="3200" dirty="0" smtClean="0"/>
                <a:t>- Under </a:t>
              </a:r>
              <a:r>
                <a:rPr lang="en-GB" sz="3200" dirty="0"/>
                <a:t>Gravity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43FA14F-26BC-4F8C-AD05-8D28FB05949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10BC43B-1E61-4337-B5DE-73D7C0FD32A8}"/>
              </a:ext>
            </a:extLst>
          </p:cNvPr>
          <p:cNvSpPr txBox="1"/>
          <p:nvPr/>
        </p:nvSpPr>
        <p:spPr>
          <a:xfrm>
            <a:off x="216731" y="795820"/>
            <a:ext cx="8749544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A ball is projected vertically upwards from ground level at a speed of 20 </a:t>
            </a:r>
            <a:r>
              <a:rPr lang="en-GB" sz="2400" dirty="0" smtClean="0"/>
              <a:t>ms</a:t>
            </a:r>
            <a:r>
              <a:rPr lang="en-GB" sz="2400" baseline="30000" dirty="0" smtClean="0"/>
              <a:t>-1</a:t>
            </a:r>
            <a:r>
              <a:rPr lang="en-GB" sz="2400" dirty="0" smtClean="0"/>
              <a:t>. Determine </a:t>
            </a:r>
            <a:r>
              <a:rPr lang="en-GB" sz="2400" dirty="0"/>
              <a:t>the amount of time the ball is at least 10m </a:t>
            </a:r>
            <a:endParaRPr lang="en-GB" sz="2400" dirty="0" smtClean="0"/>
          </a:p>
          <a:p>
            <a:r>
              <a:rPr lang="en-GB" sz="2400" dirty="0" smtClean="0"/>
              <a:t>above </a:t>
            </a:r>
            <a:r>
              <a:rPr lang="en-GB" sz="2400" dirty="0"/>
              <a:t>ground level.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F41B49D-E634-480C-89A9-B29FD94E1612}"/>
              </a:ext>
            </a:extLst>
          </p:cNvPr>
          <p:cNvCxnSpPr/>
          <p:nvPr/>
        </p:nvCxnSpPr>
        <p:spPr>
          <a:xfrm>
            <a:off x="416620" y="4752533"/>
            <a:ext cx="129614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6374B5C-A883-44DF-8A71-82389C08013A}"/>
              </a:ext>
            </a:extLst>
          </p:cNvPr>
          <p:cNvSpPr/>
          <p:nvPr/>
        </p:nvSpPr>
        <p:spPr>
          <a:xfrm>
            <a:off x="444500" y="2982541"/>
            <a:ext cx="1193800" cy="1638304"/>
          </a:xfrm>
          <a:custGeom>
            <a:avLst/>
            <a:gdLst>
              <a:gd name="connsiteX0" fmla="*/ 0 w 1193800"/>
              <a:gd name="connsiteY0" fmla="*/ 1638304 h 1638304"/>
              <a:gd name="connsiteX1" fmla="*/ 558800 w 1193800"/>
              <a:gd name="connsiteY1" fmla="*/ 4 h 1638304"/>
              <a:gd name="connsiteX2" fmla="*/ 1193800 w 1193800"/>
              <a:gd name="connsiteY2" fmla="*/ 1625604 h 163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3800" h="1638304">
                <a:moveTo>
                  <a:pt x="0" y="1638304"/>
                </a:moveTo>
                <a:cubicBezTo>
                  <a:pt x="179916" y="820212"/>
                  <a:pt x="359833" y="2121"/>
                  <a:pt x="558800" y="4"/>
                </a:cubicBezTo>
                <a:cubicBezTo>
                  <a:pt x="757767" y="-2113"/>
                  <a:pt x="975783" y="811745"/>
                  <a:pt x="1193800" y="1625604"/>
                </a:cubicBezTo>
              </a:path>
            </a:pathLst>
          </a:custGeom>
          <a:ln w="190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C8080A4-6F68-488A-A6C2-AD8AF0AB1FC0}"/>
              </a:ext>
            </a:extLst>
          </p:cNvPr>
          <p:cNvCxnSpPr/>
          <p:nvPr/>
        </p:nvCxnSpPr>
        <p:spPr>
          <a:xfrm>
            <a:off x="251520" y="3790781"/>
            <a:ext cx="158417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E86B331-B580-400A-977F-9669C9C50218}"/>
              </a:ext>
            </a:extLst>
          </p:cNvPr>
          <p:cNvSpPr txBox="1"/>
          <p:nvPr/>
        </p:nvSpPr>
        <p:spPr>
          <a:xfrm>
            <a:off x="107504" y="3502749"/>
            <a:ext cx="679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5AC5AB-858B-4441-823E-90CF1C06E86D}"/>
              </a:ext>
            </a:extLst>
          </p:cNvPr>
          <p:cNvSpPr/>
          <p:nvPr/>
        </p:nvSpPr>
        <p:spPr>
          <a:xfrm>
            <a:off x="796504" y="2250391"/>
            <a:ext cx="288032" cy="2498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6D9E972-B49A-4BA1-91A0-E9E64DAA6888}"/>
                  </a:ext>
                </a:extLst>
              </p:cNvPr>
              <p:cNvSpPr txBox="1"/>
              <p:nvPr/>
            </p:nvSpPr>
            <p:spPr>
              <a:xfrm>
                <a:off x="1945607" y="1996149"/>
                <a:ext cx="1906313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2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32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32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32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6D9E972-B49A-4BA1-91A0-E9E64DAA6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5607" y="1996149"/>
                <a:ext cx="1906313" cy="255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BBC551C-53CE-45CC-B091-26C2C724E0AF}"/>
                  </a:ext>
                </a:extLst>
              </p:cNvPr>
              <p:cNvSpPr txBox="1"/>
              <p:nvPr/>
            </p:nvSpPr>
            <p:spPr>
              <a:xfrm>
                <a:off x="3526232" y="2175892"/>
                <a:ext cx="5616624" cy="4461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10=20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4.9</m:t>
                    </m:r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 −10</m:t>
                    </m:r>
                  </m:oMath>
                </a14:m>
                <a:r>
                  <a:rPr lang="en-GB" sz="3200" b="0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n-GB" sz="3200" b="0" dirty="0" smtClean="0">
                    <a:latin typeface="Cambria Math" panose="02040503050406030204" pitchFamily="18" charset="0"/>
                  </a:rPr>
                  <a:t>= 0</a:t>
                </a:r>
              </a:p>
              <a:p>
                <a:pPr algn="ctr"/>
                <a:r>
                  <a:rPr lang="en-GB" sz="3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=0.5834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=3.4983</m:t>
                      </m:r>
                    </m:oMath>
                  </m:oMathPara>
                </a14:m>
                <a:endParaRPr lang="en-GB" sz="3200" dirty="0" smtClean="0"/>
              </a:p>
              <a:p>
                <a:pPr algn="ctr"/>
                <a:endParaRPr lang="en-GB" sz="3200" dirty="0"/>
              </a:p>
              <a:p>
                <a:pPr algn="ctr"/>
                <a:r>
                  <a:rPr lang="en-GB" sz="3200" dirty="0"/>
                  <a:t>Therefore time above 10m: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3.4983−0.5834=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GB" sz="3200" dirty="0"/>
                  <a:t> s (2sf)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BBC551C-53CE-45CC-B091-26C2C724E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232" y="2175892"/>
                <a:ext cx="5616624" cy="4461414"/>
              </a:xfrm>
              <a:prstGeom prst="rect">
                <a:avLst/>
              </a:prstGeom>
              <a:blipFill>
                <a:blip r:embed="rId3"/>
                <a:stretch>
                  <a:fillRect r="-108" b="-3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8481F8F-7F3F-4E16-86B5-54DC7E97BC8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122CC5B-17EA-425B-A6FD-75591642A84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Vertical Motion </a:t>
              </a:r>
              <a:r>
                <a:rPr lang="en-GB" sz="3200" dirty="0" smtClean="0"/>
                <a:t>- Under </a:t>
              </a:r>
              <a:r>
                <a:rPr lang="en-GB" sz="3200" dirty="0"/>
                <a:t>Gravity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E331E8-2FBA-4F63-83DF-3274F0E1BC7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68EAB190-7E79-4EF0-A4AF-92D5EC719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718" y="693754"/>
            <a:ext cx="7633420" cy="288487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714E50-8EE2-4788-B297-29DA68B19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0430"/>
          <a:stretch/>
        </p:blipFill>
        <p:spPr>
          <a:xfrm>
            <a:off x="1468365" y="3629679"/>
            <a:ext cx="6372225" cy="2160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70885" b="8231"/>
          <a:stretch/>
        </p:blipFill>
        <p:spPr>
          <a:xfrm>
            <a:off x="1492438" y="6021288"/>
            <a:ext cx="63708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2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151-152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Q4-6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Q7-9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Q10-13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136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7BC40C0-5769-4EF1-ABBD-0E84DC777D4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DD36FA-A6C8-48C3-B0B0-2BBAB53639D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Vertical Motion </a:t>
              </a:r>
              <a:r>
                <a:rPr lang="en-GB" sz="3200" dirty="0" smtClean="0">
                  <a:latin typeface="+mj-lt"/>
                </a:rPr>
                <a:t>- Under </a:t>
              </a:r>
              <a:r>
                <a:rPr lang="en-GB" sz="3200" dirty="0">
                  <a:latin typeface="+mj-lt"/>
                </a:rPr>
                <a:t>Gravity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78AD5AE-1B33-4CB9-9D3A-BA9F79D6EED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5F08700-A504-4BCD-9503-0FC54D4DDAEC}"/>
              </a:ext>
            </a:extLst>
          </p:cNvPr>
          <p:cNvSpPr txBox="1"/>
          <p:nvPr/>
        </p:nvSpPr>
        <p:spPr>
          <a:xfrm>
            <a:off x="0" y="746701"/>
            <a:ext cx="9143999" cy="1077218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If </a:t>
            </a:r>
            <a:r>
              <a:rPr lang="en-GB" sz="3200" dirty="0"/>
              <a:t>there is no air resistance, then the </a:t>
            </a:r>
            <a:r>
              <a:rPr lang="en-GB" sz="3200" b="1" dirty="0"/>
              <a:t>acceleration</a:t>
            </a:r>
            <a:r>
              <a:rPr lang="en-GB" sz="3200" dirty="0"/>
              <a:t> of </a:t>
            </a:r>
            <a:endParaRPr lang="en-GB" sz="3200" dirty="0" smtClean="0"/>
          </a:p>
          <a:p>
            <a:pPr algn="ctr"/>
            <a:r>
              <a:rPr lang="en-GB" sz="3200" dirty="0" smtClean="0"/>
              <a:t>objects </a:t>
            </a:r>
            <a:r>
              <a:rPr lang="en-GB" sz="3200" dirty="0"/>
              <a:t>under gravity, </a:t>
            </a:r>
            <a:r>
              <a:rPr lang="en-GB" sz="3200" dirty="0">
                <a:solidFill>
                  <a:srgbClr val="FF0000"/>
                </a:solidFill>
              </a:rPr>
              <a:t>regardless of mass</a:t>
            </a:r>
            <a:r>
              <a:rPr lang="en-GB" sz="3200" dirty="0"/>
              <a:t>, </a:t>
            </a:r>
            <a:r>
              <a:rPr lang="en-GB" sz="3200" b="1" dirty="0"/>
              <a:t>is constant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339752" y="2348880"/>
            <a:ext cx="4104456" cy="151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7" name="E43-CfukEg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9552" y="1941389"/>
            <a:ext cx="8208912" cy="46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DAA10C-ECB1-418B-B30B-52255CE11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5034697" cy="3456384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7BC40C0-5769-4EF1-ABBD-0E84DC777D4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DD36FA-A6C8-48C3-B0B0-2BBAB53639D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Vertical Motion </a:t>
              </a:r>
              <a:r>
                <a:rPr lang="en-GB" sz="3200" dirty="0" smtClean="0">
                  <a:latin typeface="+mj-lt"/>
                </a:rPr>
                <a:t>- Under </a:t>
              </a:r>
              <a:r>
                <a:rPr lang="en-GB" sz="3200" dirty="0">
                  <a:latin typeface="+mj-lt"/>
                </a:rPr>
                <a:t>Gravity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78AD5AE-1B33-4CB9-9D3A-BA9F79D6EED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315105" y="1523980"/>
                <a:ext cx="3672408" cy="2369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600" dirty="0" smtClean="0">
                    <a:solidFill>
                      <a:schemeClr val="tx1"/>
                    </a:solidFill>
                  </a:rPr>
                  <a:t>The downwards </a:t>
                </a:r>
              </a:p>
              <a:p>
                <a:pPr lvl="0" algn="ctr"/>
                <a:r>
                  <a:rPr lang="en-GB" sz="3600" dirty="0" smtClean="0">
                    <a:solidFill>
                      <a:schemeClr val="tx1"/>
                    </a:solidFill>
                  </a:rPr>
                  <a:t>acceleration </a:t>
                </a:r>
              </a:p>
              <a:p>
                <a:pPr lvl="0" algn="ctr"/>
                <a:r>
                  <a:rPr lang="en-GB" sz="3600" dirty="0" smtClean="0">
                    <a:solidFill>
                      <a:schemeClr val="tx1"/>
                    </a:solidFill>
                  </a:rPr>
                  <a:t>under gravity is 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en-GB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GB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GB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4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000" b="1" dirty="0" smtClean="0">
                    <a:solidFill>
                      <a:schemeClr val="tx1"/>
                    </a:solidFill>
                  </a:rPr>
                  <a:t>ms</a:t>
                </a:r>
                <a:r>
                  <a:rPr lang="en-GB" sz="4000" b="1" baseline="30000" dirty="0" smtClean="0">
                    <a:solidFill>
                      <a:schemeClr val="tx1"/>
                    </a:solidFill>
                  </a:rPr>
                  <a:t>-2</a:t>
                </a:r>
                <a:r>
                  <a:rPr lang="en-GB" sz="4000" b="1" dirty="0" smtClean="0">
                    <a:solidFill>
                      <a:schemeClr val="tx1"/>
                    </a:solidFill>
                  </a:rPr>
                  <a:t> </a:t>
                </a:r>
                <a:endParaRPr lang="en-GB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105" y="1523980"/>
                <a:ext cx="3672408" cy="2369880"/>
              </a:xfrm>
              <a:prstGeom prst="rect">
                <a:avLst/>
              </a:prstGeom>
              <a:blipFill>
                <a:blip r:embed="rId3"/>
                <a:stretch>
                  <a:fillRect t="-4113" r="-332" b="-10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500F52-452B-4BF6-90DA-08F2AADE696E}"/>
                  </a:ext>
                </a:extLst>
              </p:cNvPr>
              <p:cNvSpPr txBox="1"/>
              <p:nvPr/>
            </p:nvSpPr>
            <p:spPr>
              <a:xfrm>
                <a:off x="0" y="4941168"/>
                <a:ext cx="9144000" cy="15696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 smtClean="0">
                    <a:solidFill>
                      <a:schemeClr val="tx1"/>
                    </a:solidFill>
                  </a:rPr>
                  <a:t>Note: </a:t>
                </a:r>
                <a:r>
                  <a:rPr lang="en-GB" sz="3200" dirty="0" smtClean="0">
                    <a:solidFill>
                      <a:schemeClr val="tx1"/>
                    </a:solidFill>
                  </a:rPr>
                  <a:t>given you are </a:t>
                </a:r>
                <a:r>
                  <a:rPr lang="en-GB" sz="3200" dirty="0">
                    <a:solidFill>
                      <a:schemeClr val="tx1"/>
                    </a:solidFill>
                  </a:rPr>
                  <a:t>using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𝒈</m:t>
                    </m:r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 to 2 significant figures, </a:t>
                </a:r>
                <a:endParaRPr lang="en-GB" sz="32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3200" dirty="0" smtClean="0">
                    <a:solidFill>
                      <a:schemeClr val="tx1"/>
                    </a:solidFill>
                  </a:rPr>
                  <a:t>any answer calculated using 9.8</a:t>
                </a:r>
                <a:r>
                  <a:rPr lang="en-GB" sz="3200" dirty="0" smtClean="0">
                    <a:solidFill>
                      <a:prstClr val="black"/>
                    </a:solidFill>
                  </a:rPr>
                  <a:t>ms</a:t>
                </a:r>
                <a:r>
                  <a:rPr lang="en-GB" sz="3200" baseline="30000" dirty="0" smtClean="0">
                    <a:solidFill>
                      <a:prstClr val="black"/>
                    </a:solidFill>
                  </a:rPr>
                  <a:t>-2</a:t>
                </a:r>
                <a:r>
                  <a:rPr lang="en-GB" sz="32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r>
                  <a:rPr lang="en-GB" sz="3200" dirty="0" smtClean="0">
                    <a:solidFill>
                      <a:schemeClr val="tx1"/>
                    </a:solidFill>
                  </a:rPr>
                  <a:t>should </a:t>
                </a:r>
                <a:r>
                  <a:rPr lang="en-GB" sz="3200" dirty="0">
                    <a:solidFill>
                      <a:schemeClr val="tx1"/>
                    </a:solidFill>
                  </a:rPr>
                  <a:t>also be given to 2 significant figures.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500F52-452B-4BF6-90DA-08F2AADE6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41168"/>
                <a:ext cx="9144000" cy="1569660"/>
              </a:xfrm>
              <a:prstGeom prst="rect">
                <a:avLst/>
              </a:prstGeom>
              <a:blipFill>
                <a:blip r:embed="rId4"/>
                <a:stretch>
                  <a:fillRect t="-4669" b="-120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ACBDEE-B8A2-47E6-9FD9-762877666E83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20AACE3-822E-45EC-B80F-D2858D1CBC7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 smtClean="0">
                  <a:latin typeface="+mj-lt"/>
                </a:rPr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SUVAT </a:t>
              </a:r>
              <a:r>
                <a:rPr lang="en-GB" sz="3200" dirty="0" smtClean="0">
                  <a:solidFill>
                    <a:prstClr val="white"/>
                  </a:solidFill>
                </a:rPr>
                <a:t>Equations</a:t>
              </a:r>
              <a:endParaRPr lang="en-GB" sz="3200" dirty="0">
                <a:solidFill>
                  <a:prstClr val="white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EF3112C-78CC-4A6C-996C-74E7C35259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A63D11-D310-49F5-B8AC-4397F11D8696}"/>
                  </a:ext>
                </a:extLst>
              </p:cNvPr>
              <p:cNvSpPr txBox="1"/>
              <p:nvPr/>
            </p:nvSpPr>
            <p:spPr>
              <a:xfrm>
                <a:off x="1691680" y="836712"/>
                <a:ext cx="7200800" cy="5724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sz="5400" dirty="0"/>
                  <a:t>:  </a:t>
                </a:r>
                <a:r>
                  <a:rPr lang="en-GB" sz="5400" dirty="0" smtClean="0"/>
                  <a:t>displacement</a:t>
                </a:r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GB" sz="5400" dirty="0"/>
                  <a:t>:  initial </a:t>
                </a:r>
                <a:r>
                  <a:rPr lang="en-GB" sz="5400" dirty="0" smtClean="0"/>
                  <a:t>velocity</a:t>
                </a:r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5400" dirty="0"/>
                  <a:t>:  final </a:t>
                </a:r>
                <a:r>
                  <a:rPr lang="en-GB" sz="5400" dirty="0" smtClean="0"/>
                  <a:t>velocity</a:t>
                </a:r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5400" dirty="0"/>
                  <a:t>:  </a:t>
                </a:r>
                <a:r>
                  <a:rPr lang="en-GB" sz="5400" dirty="0" smtClean="0"/>
                  <a:t>acceleration (gravity)</a:t>
                </a:r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54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5400" dirty="0"/>
                  <a:t>:  time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A63D11-D310-49F5-B8AC-4397F11D8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836712"/>
                <a:ext cx="7200800" cy="5724644"/>
              </a:xfrm>
              <a:prstGeom prst="rect">
                <a:avLst/>
              </a:prstGeom>
              <a:blipFill>
                <a:blip r:embed="rId2"/>
                <a:stretch>
                  <a:fillRect l="-593" t="-2875" r="-1270" b="-56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17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ACBDEE-B8A2-47E6-9FD9-762877666E8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20AACE3-822E-45EC-B80F-D2858D1CBC7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 smtClean="0">
                  <a:latin typeface="+mj-lt"/>
                </a:rPr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SUVAT Equations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EF3112C-78CC-4A6C-996C-74E7C35259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952F2AB-0F5F-4AF5-899B-F5CD14356BA8}"/>
              </a:ext>
            </a:extLst>
          </p:cNvPr>
          <p:cNvSpPr txBox="1"/>
          <p:nvPr/>
        </p:nvSpPr>
        <p:spPr>
          <a:xfrm>
            <a:off x="499531" y="740276"/>
            <a:ext cx="8115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SUVAT equations are to be used when you have </a:t>
            </a:r>
            <a:r>
              <a:rPr lang="en-GB" sz="4000" b="1" dirty="0" smtClean="0"/>
              <a:t>constant acceleration</a:t>
            </a:r>
            <a:r>
              <a:rPr lang="en-GB" sz="4000" dirty="0"/>
              <a:t>.</a:t>
            </a:r>
            <a:endParaRPr lang="en-GB" sz="4000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611560" y="2204864"/>
          <a:ext cx="7891854" cy="4253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5927">
                  <a:extLst>
                    <a:ext uri="{9D8B030D-6E8A-4147-A177-3AD203B41FA5}">
                      <a16:colId xmlns:a16="http://schemas.microsoft.com/office/drawing/2014/main" val="1912765672"/>
                    </a:ext>
                  </a:extLst>
                </a:gridCol>
                <a:gridCol w="3945927">
                  <a:extLst>
                    <a:ext uri="{9D8B030D-6E8A-4147-A177-3AD203B41FA5}">
                      <a16:colId xmlns:a16="http://schemas.microsoft.com/office/drawing/2014/main" val="1174445155"/>
                    </a:ext>
                  </a:extLst>
                </a:gridCol>
              </a:tblGrid>
              <a:tr h="21269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78551"/>
                  </a:ext>
                </a:extLst>
              </a:tr>
              <a:tr h="212694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65889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99592" y="2780928"/>
                <a:ext cx="293195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780928"/>
                <a:ext cx="2931956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7358" y="4581128"/>
                <a:ext cx="3816424" cy="16137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4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58" y="4581128"/>
                <a:ext cx="3816424" cy="1613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681599" y="2799321"/>
                <a:ext cx="382181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𝑎𝑠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599" y="2799321"/>
                <a:ext cx="3821815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679015" y="4707989"/>
                <a:ext cx="3787398" cy="1359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4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015" y="4707989"/>
                <a:ext cx="3787398" cy="13599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828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ACBDEE-B8A2-47E6-9FD9-762877666E8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20AACE3-822E-45EC-B80F-D2858D1CBC7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Constant Acceleration – SUVAT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EF3112C-78CC-4A6C-996C-74E7C35259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A63D11-D310-49F5-B8AC-4397F11D8696}"/>
                  </a:ext>
                </a:extLst>
              </p:cNvPr>
              <p:cNvSpPr txBox="1"/>
              <p:nvPr/>
            </p:nvSpPr>
            <p:spPr>
              <a:xfrm>
                <a:off x="3419872" y="1762407"/>
                <a:ext cx="1548172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sz="44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400" dirty="0"/>
                  <a:t>  </a:t>
                </a:r>
                <a:endParaRPr lang="en-GB" sz="4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4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4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4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4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A63D11-D310-49F5-B8AC-4397F11D8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1762407"/>
                <a:ext cx="1548172" cy="34778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71600" y="685189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For each question write out </a:t>
            </a:r>
            <a:r>
              <a:rPr lang="en-GB" sz="3200" b="1" dirty="0" smtClean="0"/>
              <a:t>SUVAT</a:t>
            </a:r>
            <a:r>
              <a:rPr lang="en-GB" sz="3200" dirty="0" smtClean="0"/>
              <a:t> </a:t>
            </a:r>
          </a:p>
          <a:p>
            <a:pPr algn="ctr"/>
            <a:r>
              <a:rPr lang="en-GB" sz="3200" dirty="0"/>
              <a:t>a</a:t>
            </a:r>
            <a:r>
              <a:rPr lang="en-GB" sz="3200" dirty="0" smtClean="0"/>
              <a:t>nd identify the information you know. 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445224"/>
            <a:ext cx="9142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Then identify which </a:t>
            </a:r>
            <a:r>
              <a:rPr lang="en-GB" sz="3200" b="1" dirty="0" smtClean="0"/>
              <a:t>SUVAT</a:t>
            </a:r>
            <a:r>
              <a:rPr lang="en-GB" sz="3200" dirty="0" smtClean="0"/>
              <a:t> equation you can use </a:t>
            </a:r>
          </a:p>
          <a:p>
            <a:pPr algn="ctr"/>
            <a:r>
              <a:rPr lang="en-GB" sz="3200" dirty="0" smtClean="0"/>
              <a:t>that only gives you one unknown to find.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14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7C463B3-DF50-4EFE-8BF5-4A7B23F068E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EEE7DE7-3B78-4C00-B543-B5C6B23FAD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Vertical Motion </a:t>
              </a:r>
              <a:r>
                <a:rPr lang="en-GB" sz="3200" dirty="0" smtClean="0"/>
                <a:t>– Velocity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450AC6E-A3CB-4870-AC15-40F0E686C3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 descr="Image result for grass carto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99" b="32501"/>
          <a:stretch/>
        </p:blipFill>
        <p:spPr bwMode="auto">
          <a:xfrm>
            <a:off x="467544" y="4797152"/>
            <a:ext cx="3888432" cy="45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593272" y="5250562"/>
            <a:ext cx="3636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Upward</a:t>
            </a:r>
            <a:r>
              <a:rPr lang="en-GB" sz="4000" dirty="0" smtClean="0"/>
              <a:t> motion </a:t>
            </a:r>
          </a:p>
          <a:p>
            <a:pPr algn="ctr"/>
            <a:r>
              <a:rPr lang="en-GB" sz="4000" dirty="0" smtClean="0"/>
              <a:t>is </a:t>
            </a:r>
            <a:r>
              <a:rPr lang="en-GB" sz="4000" b="1" dirty="0" smtClean="0"/>
              <a:t>positive</a:t>
            </a:r>
            <a:endParaRPr lang="en-GB" sz="4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571428" y="5250562"/>
            <a:ext cx="41050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Downward</a:t>
            </a:r>
            <a:r>
              <a:rPr lang="en-GB" sz="4000" dirty="0" smtClean="0"/>
              <a:t> motion </a:t>
            </a:r>
          </a:p>
          <a:p>
            <a:pPr algn="ctr"/>
            <a:r>
              <a:rPr lang="en-GB" sz="4000" dirty="0" smtClean="0"/>
              <a:t>is </a:t>
            </a:r>
            <a:r>
              <a:rPr lang="en-GB" sz="4000" b="1" dirty="0" smtClean="0"/>
              <a:t>negative</a:t>
            </a:r>
            <a:endParaRPr lang="en-GB" sz="4000" b="1" dirty="0"/>
          </a:p>
        </p:txBody>
      </p:sp>
      <p:pic>
        <p:nvPicPr>
          <p:cNvPr id="52" name="Picture 2" descr="Image result for grass carto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99" b="32501"/>
          <a:stretch/>
        </p:blipFill>
        <p:spPr bwMode="auto">
          <a:xfrm>
            <a:off x="4716016" y="4797151"/>
            <a:ext cx="3888432" cy="45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Oval 52"/>
          <p:cNvSpPr/>
          <p:nvPr/>
        </p:nvSpPr>
        <p:spPr>
          <a:xfrm>
            <a:off x="5652120" y="1910623"/>
            <a:ext cx="792088" cy="792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1475656" y="1906051"/>
            <a:ext cx="792088" cy="792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2699792" y="1845378"/>
            <a:ext cx="9144" cy="913433"/>
          </a:xfrm>
          <a:prstGeom prst="straightConnector1">
            <a:avLst/>
          </a:prstGeom>
          <a:ln w="76200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915244" y="2040427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5 ms</a:t>
            </a:r>
            <a:r>
              <a:rPr lang="en-GB" sz="3600" baseline="30000" dirty="0" smtClean="0"/>
              <a:t>-1</a:t>
            </a:r>
            <a:endParaRPr lang="en-GB" sz="36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34119" y="3013527"/>
                <a:ext cx="1368152" cy="814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GB" sz="4000" dirty="0" smtClean="0"/>
                  <a:t> = 5</a:t>
                </a:r>
                <a:endParaRPr lang="en-GB" sz="40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119" y="3013527"/>
                <a:ext cx="1368152" cy="814005"/>
              </a:xfrm>
              <a:prstGeom prst="rect">
                <a:avLst/>
              </a:prstGeom>
              <a:blipFill>
                <a:blip r:embed="rId3"/>
                <a:stretch>
                  <a:fillRect t="-746" r="-12000" b="-30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/>
          <p:cNvCxnSpPr/>
          <p:nvPr/>
        </p:nvCxnSpPr>
        <p:spPr>
          <a:xfrm>
            <a:off x="6997323" y="1840348"/>
            <a:ext cx="0" cy="1046610"/>
          </a:xfrm>
          <a:prstGeom prst="straightConnector1">
            <a:avLst/>
          </a:prstGeom>
          <a:ln w="762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141242" y="1906112"/>
            <a:ext cx="1502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-5 ms</a:t>
            </a:r>
            <a:r>
              <a:rPr lang="en-GB" sz="3600" baseline="30000" dirty="0" smtClean="0"/>
              <a:t>-1</a:t>
            </a:r>
            <a:endParaRPr lang="en-GB" sz="36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836364" y="3005854"/>
                <a:ext cx="1529111" cy="814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GB" sz="4000" dirty="0" smtClean="0"/>
                  <a:t> = -5</a:t>
                </a:r>
                <a:endParaRPr lang="en-GB" sz="40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364" y="3005854"/>
                <a:ext cx="1529111" cy="814005"/>
              </a:xfrm>
              <a:prstGeom prst="rect">
                <a:avLst/>
              </a:prstGeom>
              <a:blipFill>
                <a:blip r:embed="rId4"/>
                <a:stretch>
                  <a:fillRect t="-746" r="-10359" b="-30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262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7C463B3-DF50-4EFE-8BF5-4A7B23F068E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EEE7DE7-3B78-4C00-B543-B5C6B23FAD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Vertical Motion </a:t>
              </a:r>
              <a:r>
                <a:rPr lang="en-GB" sz="3200" dirty="0" smtClean="0"/>
                <a:t>– Maximum Height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450AC6E-A3CB-4870-AC15-40F0E686C3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 descr="Image result for grass carto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99" b="32501"/>
          <a:stretch/>
        </p:blipFill>
        <p:spPr bwMode="auto">
          <a:xfrm>
            <a:off x="1331640" y="4293096"/>
            <a:ext cx="6141507" cy="71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0" y="5250562"/>
            <a:ext cx="9108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When the particle has reached it’s maximum height the velocity will be zero. </a:t>
            </a:r>
            <a:endParaRPr lang="en-GB" sz="4000" dirty="0"/>
          </a:p>
        </p:txBody>
      </p:sp>
      <p:sp>
        <p:nvSpPr>
          <p:cNvPr id="60" name="Oval 59"/>
          <p:cNvSpPr/>
          <p:nvPr/>
        </p:nvSpPr>
        <p:spPr>
          <a:xfrm>
            <a:off x="3785466" y="1268760"/>
            <a:ext cx="792088" cy="792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4889019" y="1249203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0</a:t>
            </a:r>
            <a:r>
              <a:rPr lang="en-GB" sz="4400" dirty="0" smtClean="0"/>
              <a:t> ms</a:t>
            </a:r>
            <a:r>
              <a:rPr lang="en-GB" sz="4400" baseline="30000" dirty="0" smtClean="0"/>
              <a:t>-1</a:t>
            </a:r>
            <a:endParaRPr lang="en-GB" sz="4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870929" y="2204864"/>
                <a:ext cx="154817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8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4800" b="1" dirty="0" smtClean="0"/>
                  <a:t> </a:t>
                </a:r>
                <a:r>
                  <a:rPr lang="en-GB" sz="4800" dirty="0" smtClean="0"/>
                  <a:t>= 0</a:t>
                </a:r>
                <a:endParaRPr lang="en-GB" sz="48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929" y="2204864"/>
                <a:ext cx="1548172" cy="830997"/>
              </a:xfrm>
              <a:prstGeom prst="rect">
                <a:avLst/>
              </a:prstGeom>
              <a:blipFill>
                <a:blip r:embed="rId3"/>
                <a:stretch>
                  <a:fillRect t="-16176" r="-11024" b="-3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H="1" flipV="1">
            <a:off x="540124" y="1136823"/>
            <a:ext cx="9144" cy="913433"/>
          </a:xfrm>
          <a:prstGeom prst="straightConnector1">
            <a:avLst/>
          </a:prstGeom>
          <a:ln w="76200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3299" y="1444159"/>
            <a:ext cx="1126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0</a:t>
            </a:r>
            <a:r>
              <a:rPr lang="en-GB" sz="2800" dirty="0" smtClean="0"/>
              <a:t> ms</a:t>
            </a:r>
            <a:r>
              <a:rPr lang="en-GB" sz="2800" baseline="30000" dirty="0" smtClean="0"/>
              <a:t>-1</a:t>
            </a:r>
            <a:endParaRPr lang="en-GB" sz="2800" baseline="300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979712" y="1196752"/>
            <a:ext cx="0" cy="955661"/>
          </a:xfrm>
          <a:prstGeom prst="straightConnector1">
            <a:avLst/>
          </a:prstGeom>
          <a:ln w="762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33744" y="1314425"/>
            <a:ext cx="1175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0 ms</a:t>
            </a:r>
            <a:r>
              <a:rPr lang="en-GB" sz="2800" baseline="30000" dirty="0" smtClean="0"/>
              <a:t>-1</a:t>
            </a:r>
            <a:endParaRPr lang="en-GB" sz="2800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27075"/>
            <a:ext cx="9142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 is the speed of the particle when is at its maximum height?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3554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2" grpId="0"/>
      <p:bldP spid="63" grpId="0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7C463B3-DF50-4EFE-8BF5-4A7B23F068E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DEEE7DE7-3B78-4C00-B543-B5C6B23FAD1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Vertical Motion </a:t>
              </a:r>
              <a:r>
                <a:rPr lang="en-GB" sz="3200" dirty="0" smtClean="0"/>
                <a:t>– Acceleration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450AC6E-A3CB-4870-AC15-40F0E686C3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 descr="Image result for grass carto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99" b="32501"/>
          <a:stretch/>
        </p:blipFill>
        <p:spPr bwMode="auto">
          <a:xfrm>
            <a:off x="467544" y="4797152"/>
            <a:ext cx="3888432" cy="45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593272" y="5250562"/>
            <a:ext cx="3636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Upward</a:t>
            </a:r>
            <a:r>
              <a:rPr lang="en-GB" sz="4000" dirty="0" smtClean="0"/>
              <a:t> motion </a:t>
            </a:r>
          </a:p>
          <a:p>
            <a:pPr algn="ctr"/>
            <a:r>
              <a:rPr lang="en-GB" sz="4000" dirty="0" smtClean="0"/>
              <a:t>is </a:t>
            </a:r>
            <a:r>
              <a:rPr lang="en-GB" sz="4000" b="1" dirty="0" smtClean="0"/>
              <a:t>positive</a:t>
            </a:r>
            <a:endParaRPr lang="en-GB" sz="4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571428" y="5250562"/>
            <a:ext cx="41050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Downward</a:t>
            </a:r>
            <a:r>
              <a:rPr lang="en-GB" sz="4000" dirty="0" smtClean="0"/>
              <a:t> motion </a:t>
            </a:r>
          </a:p>
          <a:p>
            <a:pPr algn="ctr"/>
            <a:r>
              <a:rPr lang="en-GB" sz="4000" dirty="0" smtClean="0"/>
              <a:t>is </a:t>
            </a:r>
            <a:r>
              <a:rPr lang="en-GB" sz="4000" b="1" dirty="0" smtClean="0"/>
              <a:t>negative</a:t>
            </a:r>
            <a:endParaRPr lang="en-GB" sz="4000" b="1" dirty="0"/>
          </a:p>
        </p:txBody>
      </p:sp>
      <p:pic>
        <p:nvPicPr>
          <p:cNvPr id="52" name="Picture 2" descr="Image result for grass carto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99" b="32501"/>
          <a:stretch/>
        </p:blipFill>
        <p:spPr bwMode="auto">
          <a:xfrm>
            <a:off x="4716016" y="4797151"/>
            <a:ext cx="3888432" cy="45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Oval 52"/>
          <p:cNvSpPr/>
          <p:nvPr/>
        </p:nvSpPr>
        <p:spPr>
          <a:xfrm>
            <a:off x="5652120" y="1910623"/>
            <a:ext cx="792088" cy="792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1475656" y="1906051"/>
            <a:ext cx="792088" cy="792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2915243" y="2040427"/>
            <a:ext cx="1784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9.8 ms</a:t>
            </a:r>
            <a:r>
              <a:rPr lang="en-GB" sz="3600" baseline="30000" dirty="0" smtClean="0"/>
              <a:t>-1</a:t>
            </a:r>
            <a:endParaRPr lang="en-GB" sz="36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483768" y="3073784"/>
                <a:ext cx="179386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000" dirty="0" smtClean="0"/>
                  <a:t> = 9.8</a:t>
                </a:r>
                <a:endParaRPr lang="en-GB" sz="40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073784"/>
                <a:ext cx="1793865" cy="707886"/>
              </a:xfrm>
              <a:prstGeom prst="rect">
                <a:avLst/>
              </a:prstGeom>
              <a:blipFill>
                <a:blip r:embed="rId3"/>
                <a:stretch>
                  <a:fillRect t="-15517" r="-10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7159961" y="1988139"/>
            <a:ext cx="1695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9.8 ms</a:t>
            </a:r>
            <a:r>
              <a:rPr lang="en-GB" sz="3600" baseline="30000" dirty="0" smtClean="0"/>
              <a:t>-1</a:t>
            </a:r>
            <a:endParaRPr lang="en-GB" sz="36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47696" y="3073784"/>
                <a:ext cx="180742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000" dirty="0" smtClean="0"/>
                  <a:t> = -9.8</a:t>
                </a:r>
                <a:endParaRPr lang="en-GB" sz="40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696" y="3073784"/>
                <a:ext cx="1807427" cy="707886"/>
              </a:xfrm>
              <a:prstGeom prst="rect">
                <a:avLst/>
              </a:prstGeom>
              <a:blipFill>
                <a:blip r:embed="rId4"/>
                <a:stretch>
                  <a:fillRect t="-15517" r="-878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/>
          <a:srcRect l="22967"/>
          <a:stretch/>
        </p:blipFill>
        <p:spPr>
          <a:xfrm rot="16200000">
            <a:off x="1828572" y="1723611"/>
            <a:ext cx="1690694" cy="71329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/>
          <a:srcRect l="29528" r="11768"/>
          <a:stretch/>
        </p:blipFill>
        <p:spPr>
          <a:xfrm rot="5400000">
            <a:off x="6116570" y="2001390"/>
            <a:ext cx="1439588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90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21779</TotalTime>
  <Words>572</Words>
  <Application>Microsoft Office PowerPoint</Application>
  <PresentationFormat>On-screen Show (4:3)</PresentationFormat>
  <Paragraphs>145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811</cp:revision>
  <dcterms:created xsi:type="dcterms:W3CDTF">2013-02-28T07:36:55Z</dcterms:created>
  <dcterms:modified xsi:type="dcterms:W3CDTF">2019-09-17T04:04:21Z</dcterms:modified>
</cp:coreProperties>
</file>