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7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62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11" Type="http://schemas.openxmlformats.org/officeDocument/2006/relationships/image" Target="../media/image6.png"/><Relationship Id="rId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9.pn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4.png"/><Relationship Id="rId3" Type="http://schemas.openxmlformats.org/officeDocument/2006/relationships/image" Target="../media/image1.wmf"/><Relationship Id="rId7" Type="http://schemas.openxmlformats.org/officeDocument/2006/relationships/image" Target="../media/image16.png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png"/><Relationship Id="rId1" Type="http://schemas.openxmlformats.org/officeDocument/2006/relationships/tags" Target="../tags/tag3.xml"/><Relationship Id="rId6" Type="http://schemas.openxmlformats.org/officeDocument/2006/relationships/image" Target="../media/image15.png"/><Relationship Id="rId11" Type="http://schemas.openxmlformats.org/officeDocument/2006/relationships/image" Target="../media/image2.png"/><Relationship Id="rId5" Type="http://schemas.openxmlformats.org/officeDocument/2006/relationships/image" Target="../media/image14.png"/><Relationship Id="rId15" Type="http://schemas.openxmlformats.org/officeDocument/2006/relationships/image" Target="../media/image6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9.png"/><Relationship Id="rId3" Type="http://schemas.openxmlformats.org/officeDocument/2006/relationships/image" Target="../media/image1.wmf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11" Type="http://schemas.openxmlformats.org/officeDocument/2006/relationships/image" Target="../media/image6.png"/><Relationship Id="rId5" Type="http://schemas.openxmlformats.org/officeDocument/2006/relationships/image" Target="../media/image21.png"/><Relationship Id="rId10" Type="http://schemas.openxmlformats.org/officeDocument/2006/relationships/image" Target="../media/image5.png"/><Relationship Id="rId4" Type="http://schemas.openxmlformats.org/officeDocument/2006/relationships/image" Target="../media/image20.pn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wmf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5.png"/><Relationship Id="rId11" Type="http://schemas.openxmlformats.org/officeDocument/2006/relationships/image" Target="../media/image6.png"/><Relationship Id="rId5" Type="http://schemas.openxmlformats.org/officeDocument/2006/relationships/image" Target="../media/image24.png"/><Relationship Id="rId10" Type="http://schemas.openxmlformats.org/officeDocument/2006/relationships/image" Target="../media/image5.png"/><Relationship Id="rId4" Type="http://schemas.openxmlformats.org/officeDocument/2006/relationships/image" Target="../media/image23.pn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6.png"/><Relationship Id="rId3" Type="http://schemas.openxmlformats.org/officeDocument/2006/relationships/image" Target="../media/image1.wmf"/><Relationship Id="rId7" Type="http://schemas.openxmlformats.org/officeDocument/2006/relationships/image" Target="../media/image29.png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8.png"/><Relationship Id="rId11" Type="http://schemas.openxmlformats.org/officeDocument/2006/relationships/image" Target="../media/image4.png"/><Relationship Id="rId5" Type="http://schemas.openxmlformats.org/officeDocument/2006/relationships/image" Target="../media/image27.png"/><Relationship Id="rId10" Type="http://schemas.openxmlformats.org/officeDocument/2006/relationships/image" Target="../media/image3.png"/><Relationship Id="rId4" Type="http://schemas.openxmlformats.org/officeDocument/2006/relationships/image" Target="../media/image26.png"/><Relationship Id="rId9" Type="http://schemas.openxmlformats.org/officeDocument/2006/relationships/image" Target="../media/image2.png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30.png"/><Relationship Id="rId3" Type="http://schemas.openxmlformats.org/officeDocument/2006/relationships/image" Target="../media/image1.wmf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33.png"/><Relationship Id="rId11" Type="http://schemas.openxmlformats.org/officeDocument/2006/relationships/image" Target="../media/image6.png"/><Relationship Id="rId5" Type="http://schemas.openxmlformats.org/officeDocument/2006/relationships/image" Target="../media/image32.png"/><Relationship Id="rId10" Type="http://schemas.openxmlformats.org/officeDocument/2006/relationships/image" Target="../media/image5.png"/><Relationship Id="rId4" Type="http://schemas.openxmlformats.org/officeDocument/2006/relationships/image" Target="../media/image31.pn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30.png"/><Relationship Id="rId3" Type="http://schemas.openxmlformats.org/officeDocument/2006/relationships/image" Target="../media/image1.wmf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35.png"/><Relationship Id="rId11" Type="http://schemas.openxmlformats.org/officeDocument/2006/relationships/image" Target="../media/image6.png"/><Relationship Id="rId5" Type="http://schemas.openxmlformats.org/officeDocument/2006/relationships/image" Target="../media/image34.png"/><Relationship Id="rId10" Type="http://schemas.openxmlformats.org/officeDocument/2006/relationships/image" Target="../media/image5.png"/><Relationship Id="rId4" Type="http://schemas.openxmlformats.org/officeDocument/2006/relationships/image" Target="../media/image26.png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6576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Power is the </a:t>
            </a:r>
            <a:r>
              <a:rPr lang="en-GB" sz="1400" u="sng" dirty="0">
                <a:latin typeface="Comic Sans MS" pitchFamily="66" charset="0"/>
              </a:rPr>
              <a:t>rate</a:t>
            </a:r>
            <a:r>
              <a:rPr lang="en-GB" sz="1400" dirty="0">
                <a:latin typeface="Comic Sans MS" pitchFamily="66" charset="0"/>
              </a:rPr>
              <a:t> of doing work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is measured in Watts (W), where 1 watt = 1 joule per second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Often an engine’s power will be given in kilowatts (kW) where 1kW = 1000W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power developed by an engine is given by the following formula: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P = power (W)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 = the driving force of the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engine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(N)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v = velocity (ms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1" y="525780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𝑷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1" y="5257800"/>
                <a:ext cx="98296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0140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𝑷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7216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truck is being pulled up a slope at a constant speed of 8ms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by a force of magnitude 2000N acting parallel to the direction of motion of the truck. Calculate the power developed in kilowatts.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67401" y="152400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1524000"/>
                <a:ext cx="98296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67401" y="2057400"/>
                <a:ext cx="1713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r>
                        <a:rPr lang="en-GB" i="1">
                          <a:latin typeface="Cambria Math"/>
                        </a:rPr>
                        <m:t>=(2000)(8)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2057400"/>
                <a:ext cx="171316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67401" y="2590800"/>
                <a:ext cx="15570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r>
                        <a:rPr lang="en-GB" i="1">
                          <a:latin typeface="Cambria Math"/>
                        </a:rPr>
                        <m:t>=16000</m:t>
                      </m:r>
                      <m:r>
                        <a:rPr lang="en-GB" i="1"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2590800"/>
                <a:ext cx="155709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67400" y="3124200"/>
                <a:ext cx="12990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r>
                        <a:rPr lang="en-GB" i="1">
                          <a:latin typeface="Cambria Math"/>
                        </a:rPr>
                        <m:t>=16</m:t>
                      </m:r>
                      <m:r>
                        <a:rPr lang="en-GB" i="1">
                          <a:latin typeface="Cambria Math"/>
                        </a:rPr>
                        <m:t>𝑘𝑊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124200"/>
                <a:ext cx="129901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7467600" y="1752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7696201" y="1828800"/>
            <a:ext cx="1676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7467600" y="2286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7467600" y="28194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696200" y="23622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72400" y="28956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Change to kilowatts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0140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𝑷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3805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1250kg is travelling along a horizontal road. The car’s engine is working at 24kW. The resistance to motion is constant and has magnitude 600N. 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car when it is travelling at 6ms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maximum speed of the car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1" y="1447801"/>
            <a:ext cx="2884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Draw a diagram and show forces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001000" y="2362200"/>
            <a:ext cx="1752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248400" y="23622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10400" y="2057401"/>
            <a:ext cx="1981200" cy="60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9753600" y="2209800"/>
            <a:ext cx="324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62600" y="2209800"/>
            <a:ext cx="723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600N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38800" y="2895600"/>
            <a:ext cx="635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v =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77000" y="2895600"/>
            <a:ext cx="1356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P = 24000W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76400" y="5105400"/>
            <a:ext cx="3657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To calculate the acceleration we can use the formula F = ma. However, we do not know the driving force from the engine yet.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We can calculate the driving force from the information given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19800" y="3352800"/>
                <a:ext cx="990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𝑃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352800"/>
                <a:ext cx="9906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638800" y="3886200"/>
                <a:ext cx="14848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24000=</m:t>
                      </m:r>
                      <m:r>
                        <a:rPr lang="en-GB" sz="1600" i="1">
                          <a:latin typeface="Cambria Math"/>
                        </a:rPr>
                        <m:t>𝐹</m:t>
                      </m:r>
                      <m:r>
                        <a:rPr lang="en-GB" sz="1600" i="1">
                          <a:latin typeface="Cambria Math"/>
                        </a:rPr>
                        <m:t>(6)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886200"/>
                <a:ext cx="1484894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562600" y="4419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4000</m:t>
                      </m:r>
                      <m:r>
                        <a:rPr lang="en-GB" sz="1600" i="1">
                          <a:latin typeface="Cambria Math"/>
                        </a:rPr>
                        <m:t>𝑁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𝐹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419600"/>
                <a:ext cx="12954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7010400" y="35052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7391400" y="35814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7010400" y="4038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315200" y="41148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6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305802" y="2819400"/>
            <a:ext cx="2362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 is often used as the ‘tractive’ force of the engine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798669" y="2209800"/>
            <a:ext cx="848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4000N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5486400" y="4876800"/>
            <a:ext cx="50292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248400" y="5029200"/>
                <a:ext cx="1066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𝐹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029200"/>
                <a:ext cx="10668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10200" y="55626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4000−600=(1250)</m:t>
                      </m:r>
                      <m:r>
                        <a:rPr lang="en-GB" sz="16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562600"/>
                <a:ext cx="2286000" cy="338554"/>
              </a:xfrm>
              <a:prstGeom prst="rect">
                <a:avLst/>
              </a:prstGeom>
              <a:blipFill>
                <a:blip r:embed="rId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6096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2.72=</m:t>
                      </m:r>
                      <m:r>
                        <a:rPr lang="en-GB" sz="16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6096000"/>
                <a:ext cx="12192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7543800" y="5181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924800" y="5181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Resolve horizontally and 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7543800" y="5715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848600" y="58674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a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05400" y="6537086"/>
            <a:ext cx="495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At a velocity of 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, the acceleration is 2.72ms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869475" y="446532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=2.72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475" y="4465320"/>
                <a:ext cx="14478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1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14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10140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𝑷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8786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6" grpId="1"/>
      <p:bldP spid="19" grpId="0"/>
      <p:bldP spid="19" grpId="1"/>
      <p:bldP spid="18" grpId="0"/>
      <p:bldP spid="21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  <p:bldP spid="31" grpId="0"/>
      <p:bldP spid="31" grpId="1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1250kg is travelling along a horizontal road. The car’s engine is working at 24kW. The resistance to motion is constant and has magnitude 600N. 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car when it is travelling at 6ms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maximum speed of the car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1" y="1447801"/>
            <a:ext cx="2884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Draw a diagram and show forces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001000" y="2362200"/>
            <a:ext cx="1752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248400" y="2362200"/>
            <a:ext cx="1447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10400" y="2057401"/>
            <a:ext cx="1981200" cy="60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562600" y="2209800"/>
            <a:ext cx="723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600N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76400" y="5105400"/>
            <a:ext cx="3657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When the car is at its maximum speed, the resultant force will be 0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driving force  must be 600N!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this to calculate the velocity at this point…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798669" y="2209800"/>
            <a:ext cx="848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4000N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19801" y="2819400"/>
                <a:ext cx="8739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𝑃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2819400"/>
                <a:ext cx="87395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9753600" y="2209800"/>
            <a:ext cx="723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600N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562600" y="3352800"/>
                <a:ext cx="175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24000=(600)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352800"/>
                <a:ext cx="1752600" cy="338554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91200" y="38862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40=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8862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7086600" y="29718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467600" y="30480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7086600" y="35052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391400" y="35814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v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943600" y="4267201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maximum speed of the car is 40ms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181600" y="4572001"/>
            <a:ext cx="548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Important points to note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: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the velocity of the car increases, the driving force falls (it is harder for a car to accelerate more if it is already at a high speed)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the maximum speed for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given power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level. It is possible to increase the power in an engine (for example by changing gear), and hence the top speed will increase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10140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𝑷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869475" y="446532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=2.72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475" y="4465320"/>
                <a:ext cx="14478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5167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705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705601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6248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8686801" y="1277008"/>
            <a:ext cx="1035269" cy="5517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7089228" y="2057400"/>
            <a:ext cx="1064172" cy="5596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305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8229600" y="2819400"/>
            <a:ext cx="4572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305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7924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7566728" y="1759577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7162800" y="2743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7789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8229600" y="2438401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696200" y="2514601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534400" y="2286001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610601" y="2743201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1100gSin7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81800" y="25146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677400" y="10668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543800" y="12192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562600" y="3200401"/>
            <a:ext cx="5105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Find the driving force first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943601" y="4267201"/>
                <a:ext cx="7861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𝑃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4267201"/>
                <a:ext cx="78617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562601" y="4724401"/>
                <a:ext cx="1418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24000=</m:t>
                      </m:r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(15)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724401"/>
                <a:ext cx="1418337" cy="307777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943601" y="5181601"/>
                <a:ext cx="1108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=1600</m:t>
                      </m:r>
                      <m:r>
                        <a:rPr lang="en-GB" sz="140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5181601"/>
                <a:ext cx="110850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6858000" y="4419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239000" y="44958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>
            <a:off x="6858000" y="4876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239000" y="49530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F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677400" y="106680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1600N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10140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𝑷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6790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4" grpId="0"/>
      <p:bldP spid="59" grpId="0" animBg="1"/>
      <p:bldP spid="60" grpId="0"/>
      <p:bldP spid="35" grpId="0"/>
      <p:bldP spid="61" grpId="0"/>
      <p:bldP spid="62" grpId="0"/>
      <p:bldP spid="39" grpId="0"/>
      <p:bldP spid="63" grpId="0"/>
      <p:bldP spid="63" grpId="1"/>
      <p:bldP spid="64" grpId="0"/>
      <p:bldP spid="65" grpId="0"/>
      <p:bldP spid="66" grpId="0"/>
      <p:bldP spid="67" grpId="0"/>
      <p:bldP spid="68" grpId="0" animBg="1"/>
      <p:bldP spid="69" grpId="0"/>
      <p:bldP spid="71" grpId="0" animBg="1"/>
      <p:bldP spid="72" grpId="0"/>
      <p:bldP spid="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705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705601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6248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8686801" y="1277008"/>
            <a:ext cx="1035269" cy="5517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7089228" y="2057400"/>
            <a:ext cx="1064172" cy="5596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305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305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7924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7566728" y="1759577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7162800" y="2743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7789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8229600" y="2438401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696200" y="2514601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534400" y="2286001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610601" y="2743201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1100gSin7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81800" y="2514601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543800" y="12192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562600" y="3200401"/>
            <a:ext cx="51054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Now you have the driving force, resolve parallel to the plane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677400" y="106680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1600N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39000" y="4495801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4495801"/>
                <a:ext cx="91440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62601" y="4953001"/>
                <a:ext cx="23648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1600−</m:t>
                      </m:r>
                      <m:r>
                        <a:rPr lang="en-GB" sz="1400" i="1">
                          <a:latin typeface="Cambria Math"/>
                        </a:rPr>
                        <m:t>𝑅</m:t>
                      </m:r>
                      <m:r>
                        <a:rPr lang="en-GB" sz="1400" i="1">
                          <a:latin typeface="Cambria Math"/>
                        </a:rPr>
                        <m:t>−1100</m:t>
                      </m:r>
                      <m:r>
                        <a:rPr lang="en-GB" sz="1400" i="1">
                          <a:latin typeface="Cambria Math"/>
                        </a:rPr>
                        <m:t>𝑔𝑆𝑖𝑛</m:t>
                      </m:r>
                      <m:r>
                        <a:rPr lang="en-GB" sz="1400" i="1">
                          <a:latin typeface="Cambria Math"/>
                        </a:rPr>
                        <m:t>7=0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953001"/>
                <a:ext cx="2364815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867400" y="5410201"/>
                <a:ext cx="2057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1600−1100</m:t>
                      </m:r>
                      <m:r>
                        <a:rPr lang="en-GB" sz="1400" i="1">
                          <a:latin typeface="Cambria Math"/>
                        </a:rPr>
                        <m:t>𝑔𝑆𝑖𝑛</m:t>
                      </m:r>
                      <m:r>
                        <a:rPr lang="en-GB" sz="1400" i="1">
                          <a:latin typeface="Cambria Math"/>
                        </a:rPr>
                        <m:t>7=</m:t>
                      </m:r>
                      <m:r>
                        <a:rPr lang="en-GB" sz="1400" i="1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410201"/>
                <a:ext cx="2057400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39000" y="5867401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𝑅</m:t>
                      </m:r>
                      <m:r>
                        <a:rPr lang="en-GB" sz="1400" i="1">
                          <a:latin typeface="Cambria Math"/>
                        </a:rPr>
                        <m:t>=286.2</m:t>
                      </m:r>
                      <m:r>
                        <a:rPr lang="en-GB" sz="140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5867401"/>
                <a:ext cx="114845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8153400" y="4648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454788" y="46482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values. Remember acceleration is 0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8153400" y="5105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8153400" y="5562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8458200" y="51816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to find R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534400" y="56388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24601" y="2514601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268.2N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930434" y="4526281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=286.2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434" y="4526281"/>
                <a:ext cx="114845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 flipH="1">
            <a:off x="8229600" y="2819400"/>
            <a:ext cx="4572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10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10140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69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𝑷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4473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39" grpId="0"/>
      <p:bldP spid="39" grpId="1"/>
      <p:bldP spid="73" grpId="0"/>
      <p:bldP spid="11" grpId="0"/>
      <p:bldP spid="42" grpId="0"/>
      <p:bldP spid="45" grpId="0"/>
      <p:bldP spid="46" grpId="0"/>
      <p:bldP spid="47" grpId="0" animBg="1"/>
      <p:bldP spid="48" grpId="0"/>
      <p:bldP spid="49" grpId="0" animBg="1"/>
      <p:bldP spid="50" grpId="0" animBg="1"/>
      <p:bldP spid="51" grpId="0"/>
      <p:bldP spid="52" grpId="0"/>
      <p:bldP spid="53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705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705601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6248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8686801" y="1277008"/>
            <a:ext cx="1035269" cy="55179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7089228" y="2057400"/>
            <a:ext cx="1064172" cy="5596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305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305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7924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7566728" y="1759577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7162800" y="2743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7789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8229600" y="2438401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696200" y="2514601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534400" y="2286001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610601" y="2743201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1100gSin7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543800" y="12192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562600" y="3200401"/>
            <a:ext cx="51054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For part b), we need to start again by calculating the tractive force of the vehicle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677400" y="106680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1600N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324601" y="2514601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268.2N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8229600" y="28194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943600" y="4495801"/>
                <a:ext cx="786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𝑃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495801"/>
                <a:ext cx="78617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562601" y="4876801"/>
                <a:ext cx="1418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28000=</m:t>
                      </m:r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(15)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876801"/>
                <a:ext cx="1418337" cy="307777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943601" y="5257801"/>
                <a:ext cx="1108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=1867</m:t>
                      </m:r>
                      <m:r>
                        <a:rPr lang="en-GB" sz="140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5257801"/>
                <a:ext cx="110850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6858000" y="4648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7239000" y="46482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>
            <a:off x="6858000" y="5029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239000" y="49530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(remember to use the exact value later on)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677400" y="106680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1867N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10140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𝑷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930434" y="4526281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=286.2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434" y="4526281"/>
                <a:ext cx="114845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5699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54" grpId="0"/>
      <p:bldP spid="63" grpId="0"/>
      <p:bldP spid="65" grpId="0"/>
      <p:bldP spid="66" grpId="0" animBg="1"/>
      <p:bldP spid="67" grpId="0"/>
      <p:bldP spid="68" grpId="0" animBg="1"/>
      <p:bldP spid="69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705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705601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6248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8686801" y="1277008"/>
            <a:ext cx="1035269" cy="55179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7089228" y="2057400"/>
            <a:ext cx="1064172" cy="5596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305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305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7924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7566728" y="1759577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7162800" y="27432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7789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8229600" y="2438401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696200" y="2514601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534400" y="2286001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610601" y="2743201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1100gSin7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543800" y="12192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562600" y="3200401"/>
            <a:ext cx="51054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Now use the F = ma formula again with the updated information…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324601" y="2514601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268.2N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8229600" y="28194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9677400" y="106680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1867N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543800" y="4495801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4495801"/>
                <a:ext cx="91440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562601" y="4953001"/>
                <a:ext cx="32310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1867−268.2−1100</m:t>
                      </m:r>
                      <m:r>
                        <a:rPr lang="en-GB" sz="1400" i="1">
                          <a:latin typeface="Cambria Math"/>
                        </a:rPr>
                        <m:t>𝑔𝑆𝑖𝑛</m:t>
                      </m:r>
                      <m:r>
                        <a:rPr lang="en-GB" sz="1400" i="1">
                          <a:latin typeface="Cambria Math"/>
                        </a:rPr>
                        <m:t>7=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1100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953001"/>
                <a:ext cx="3231077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162800" y="5410201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0.242=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410201"/>
                <a:ext cx="12192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8534400" y="4648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8825278" y="4724401"/>
            <a:ext cx="1375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8534400" y="5105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8686800" y="51816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1100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867400" y="6019800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 initial acceleration will be 0.242ms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0"/>
                <a:ext cx="93506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"/>
                <a:ext cx="1143000" cy="338554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6" y="1"/>
                <a:ext cx="1360885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115" y="533400"/>
                <a:ext cx="1219200" cy="338554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"/>
                <a:ext cx="266700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10140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𝑷</m:t>
                      </m:r>
                      <m:r>
                        <a:rPr lang="en-GB" b="1" i="1">
                          <a:latin typeface="Cambria Math"/>
                        </a:rPr>
                        <m:t>=</m:t>
                      </m:r>
                      <m:r>
                        <a:rPr lang="en-GB" b="1" i="1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3" y="0"/>
                <a:ext cx="98296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930434" y="4526281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=286.2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434" y="4526281"/>
                <a:ext cx="114845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8909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46" grpId="0"/>
      <p:bldP spid="48" grpId="0" animBg="1"/>
      <p:bldP spid="49" grpId="0"/>
      <p:bldP spid="50" grpId="0" animBg="1"/>
      <p:bldP spid="52" grpId="0"/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Q1-5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Q6-10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Q11-13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Q14-17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31-33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120793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1448</Words>
  <Application>Microsoft Office PowerPoint</Application>
  <PresentationFormat>Widescreen</PresentationFormat>
  <Paragraphs>264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Work, energy and power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2019-08-26T06:18:03Z</dcterms:modified>
</cp:coreProperties>
</file>