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11" r:id="rId2"/>
    <p:sldId id="708" r:id="rId3"/>
    <p:sldId id="684" r:id="rId4"/>
    <p:sldId id="707" r:id="rId5"/>
    <p:sldId id="694" r:id="rId6"/>
    <p:sldId id="709" r:id="rId7"/>
    <p:sldId id="706" r:id="rId8"/>
    <p:sldId id="693" r:id="rId9"/>
    <p:sldId id="710" r:id="rId10"/>
    <p:sldId id="71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7" autoAdjust="0"/>
    <p:restoredTop sz="88534" autoAdjust="0"/>
  </p:normalViewPr>
  <p:slideViewPr>
    <p:cSldViewPr>
      <p:cViewPr varScale="1">
        <p:scale>
          <a:sx n="67" d="100"/>
          <a:sy n="67" d="100"/>
        </p:scale>
        <p:origin x="1528" y="16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64704"/>
            <a:ext cx="9142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Trigonometric Identities </a:t>
            </a:r>
          </a:p>
          <a:p>
            <a:pPr algn="ctr"/>
            <a:r>
              <a:rPr lang="en-GB" sz="6000" b="1" dirty="0"/>
              <a:t>and Equations</a:t>
            </a:r>
          </a:p>
          <a:p>
            <a:pPr algn="ctr"/>
            <a:r>
              <a:rPr lang="en-GB" sz="8000" dirty="0"/>
              <a:t>- </a:t>
            </a:r>
            <a:r>
              <a:rPr lang="en-GB" sz="6000" dirty="0"/>
              <a:t>Trigonometric Equations</a:t>
            </a:r>
          </a:p>
          <a:p>
            <a:pPr algn="ctr"/>
            <a:endParaRPr lang="en-GB" sz="1400" dirty="0"/>
          </a:p>
          <a:p>
            <a:pPr algn="ctr"/>
            <a:r>
              <a:rPr lang="en-GB" sz="8000" dirty="0"/>
              <a:t>Chapter 10</a:t>
            </a:r>
            <a:endParaRPr lang="en-GB" sz="5400" dirty="0"/>
          </a:p>
          <a:p>
            <a:pPr algn="ctr"/>
            <a:r>
              <a:rPr lang="en-GB" sz="8000" dirty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3361311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B660-53A9-864D-86ED-7EBC1E892A8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7F2E443-B9CC-F148-AC6E-16823A0E0DB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141C4CE-8E2B-D443-A616-4AB9E8319C1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E2A3714-3EB1-C746-9E74-BFBAED44F4A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215-216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6DD6FE-9D55-4645-8F60-AD389811ECF9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C868761-6D85-DF43-AEFE-B2855A3BD72A}"/>
              </a:ext>
            </a:extLst>
          </p:cNvPr>
          <p:cNvSpPr txBox="1"/>
          <p:nvPr/>
        </p:nvSpPr>
        <p:spPr>
          <a:xfrm>
            <a:off x="1331640" y="3284984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Q4-8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Q9-11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458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99403" y="814036"/>
            <a:ext cx="8377052" cy="64633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Calculating solutions for </a:t>
            </a:r>
            <a:r>
              <a:rPr lang="en-GB" sz="3600" b="1" dirty="0"/>
              <a:t>sin</a:t>
            </a:r>
            <a:r>
              <a:rPr lang="en-GB" sz="3600" dirty="0"/>
              <a:t>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03648" y="4714370"/>
                <a:ext cx="7130661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1" i="0" smtClean="0">
                          <a:latin typeface="Cambria Math" panose="02040503050406030204" pitchFamily="18" charset="0"/>
                        </a:rPr>
                        <m:t>𝐒𝐨𝐥𝐮𝐭𝐢𝐨𝐧</m:t>
                      </m:r>
                      <m:r>
                        <a:rPr lang="en-GB" sz="36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600" b="0" i="0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m:rPr>
                          <m:sty m:val="p"/>
                        </m:rPr>
                        <a:rPr lang="en-GB" sz="3600" b="0" i="0" smtClean="0"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GB" sz="3600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br>
                  <a:rPr lang="en-GB" sz="3600" b="0" dirty="0"/>
                </a:br>
                <a:endParaRPr lang="en-GB" sz="3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1" i="0">
                          <a:latin typeface="Cambria Math" panose="02040503050406030204" pitchFamily="18" charset="0"/>
                        </a:rPr>
                        <m:t>𝐒𝐨𝐥𝐮𝐭𝐢𝐨𝐧</m:t>
                      </m:r>
                      <m:r>
                        <a:rPr lang="en-GB" sz="36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600" i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b="0" i="0" smtClean="0">
                          <a:latin typeface="Cambria Math" panose="02040503050406030204" pitchFamily="18" charset="0"/>
                        </a:rPr>
                        <m:t> 180</m:t>
                      </m:r>
                      <m:r>
                        <a:rPr lang="en-GB" sz="3600" i="0">
                          <a:latin typeface="Cambria Math" panose="02040503050406030204" pitchFamily="18" charset="0"/>
                        </a:rPr>
                        <m:t>°</m:t>
                      </m:r>
                      <m:r>
                        <a:rPr lang="en-GB" sz="3600" b="0" i="0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m:rPr>
                          <m:sty m:val="p"/>
                        </m:rPr>
                        <a:rPr lang="en-GB" sz="3600" b="0" i="0" smtClean="0">
                          <a:latin typeface="Cambria Math" panose="02040503050406030204" pitchFamily="18" charset="0"/>
                        </a:rPr>
                        <m:t>Solution</m:t>
                      </m:r>
                      <m:r>
                        <a:rPr lang="en-GB" sz="3600" b="0" i="0" smtClean="0">
                          <a:latin typeface="Cambria Math" panose="02040503050406030204" pitchFamily="18" charset="0"/>
                        </a:rPr>
                        <m:t> 1 </m:t>
                      </m:r>
                    </m:oMath>
                  </m:oMathPara>
                </a14:m>
                <a:endParaRPr lang="en-GB" sz="3600" b="0" dirty="0">
                  <a:latin typeface="Cambria Math" panose="02040503050406030204" pitchFamily="18" charset="0"/>
                </a:endParaRPr>
              </a:p>
              <a:p>
                <a:r>
                  <a:rPr lang="en-GB" sz="3600" b="1" dirty="0">
                    <a:latin typeface="Cambria Math" panose="02040503050406030204" pitchFamily="18" charset="0"/>
                  </a:rPr>
                  <a:t>All others: </a:t>
                </a:r>
                <a:r>
                  <a:rPr lang="en-GB" sz="3600" dirty="0">
                    <a:latin typeface="Cambria Math" panose="02040503050406030204" pitchFamily="18" charset="0"/>
                  </a:rPr>
                  <a:t>add and subtract 360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6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714370"/>
                <a:ext cx="7130661" cy="1754326"/>
              </a:xfrm>
              <a:prstGeom prst="rect">
                <a:avLst/>
              </a:prstGeom>
              <a:blipFill>
                <a:blip r:embed="rId2"/>
                <a:stretch>
                  <a:fillRect l="-2564" b="-121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808890" y="1628800"/>
            <a:ext cx="7291502" cy="2605857"/>
            <a:chOff x="395536" y="-2312088"/>
            <a:chExt cx="7085957" cy="2605857"/>
          </a:xfrm>
        </p:grpSpPr>
        <p:pic>
          <p:nvPicPr>
            <p:cNvPr id="36" name="Picture 2" descr="Graph Pl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5536" y="-2312088"/>
              <a:ext cx="3800019" cy="2598054"/>
            </a:xfrm>
            <a:prstGeom prst="rect">
              <a:avLst/>
            </a:prstGeom>
            <a:noFill/>
          </p:spPr>
        </p:pic>
        <p:pic>
          <p:nvPicPr>
            <p:cNvPr id="37" name="Picture 2" descr="Graph Pl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95368" y="-2304285"/>
              <a:ext cx="3686125" cy="2598054"/>
            </a:xfrm>
            <a:prstGeom prst="rect">
              <a:avLst/>
            </a:prstGeom>
            <a:noFill/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3795368" y="-2304285"/>
              <a:ext cx="0" cy="259805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662062" y="-2304285"/>
              <a:ext cx="0" cy="2598054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/>
          <p:cNvCxnSpPr/>
          <p:nvPr/>
        </p:nvCxnSpPr>
        <p:spPr>
          <a:xfrm>
            <a:off x="299404" y="2564904"/>
            <a:ext cx="8676456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771800" y="1628800"/>
            <a:ext cx="0" cy="259447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93196" y="1628800"/>
            <a:ext cx="0" cy="259447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703642" y="4293096"/>
            <a:ext cx="1784287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39701" y="425062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 cycle</a:t>
            </a:r>
          </a:p>
        </p:txBody>
      </p:sp>
      <p:sp>
        <p:nvSpPr>
          <p:cNvPr id="44" name="Oval 43"/>
          <p:cNvSpPr/>
          <p:nvPr/>
        </p:nvSpPr>
        <p:spPr>
          <a:xfrm>
            <a:off x="2843808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3393875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1641708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1118856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133081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4578413" y="24974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7977294" y="2510543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6300993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 rot="17825809">
            <a:off x="2532343" y="1757184"/>
            <a:ext cx="129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Solution 1</a:t>
            </a:r>
          </a:p>
        </p:txBody>
      </p:sp>
      <p:sp>
        <p:nvSpPr>
          <p:cNvPr id="53" name="TextBox 52"/>
          <p:cNvSpPr txBox="1"/>
          <p:nvPr/>
        </p:nvSpPr>
        <p:spPr>
          <a:xfrm rot="17711078">
            <a:off x="3144903" y="1805689"/>
            <a:ext cx="129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Solution 2</a:t>
            </a:r>
          </a:p>
        </p:txBody>
      </p:sp>
      <p:sp>
        <p:nvSpPr>
          <p:cNvPr id="54" name="Oval 53"/>
          <p:cNvSpPr/>
          <p:nvPr/>
        </p:nvSpPr>
        <p:spPr>
          <a:xfrm>
            <a:off x="6814063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38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404" y="944806"/>
                <a:ext cx="8377052" cy="8013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dirty="0"/>
                  <a:t>  in the interval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404" y="944806"/>
                <a:ext cx="8377052" cy="801310"/>
              </a:xfrm>
              <a:prstGeom prst="rect">
                <a:avLst/>
              </a:prstGeom>
              <a:blipFill rotWithShape="0">
                <a:blip r:embed="rId2"/>
                <a:stretch>
                  <a:fillRect b="-322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55776" y="2132856"/>
                <a:ext cx="5596237" cy="4661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=30°</m:t>
                      </m:r>
                    </m:oMath>
                  </m:oMathPara>
                </a14:m>
                <a:br>
                  <a:rPr lang="en-GB" sz="3600" b="0" dirty="0"/>
                </a:br>
                <a:endParaRPr lang="en-GB" sz="3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=180°−30°=150°</m:t>
                      </m:r>
                    </m:oMath>
                  </m:oMathPara>
                </a14:m>
                <a:endParaRPr lang="en-GB" sz="3600" dirty="0"/>
              </a:p>
              <a:p>
                <a:endParaRPr lang="en-GB" sz="36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=30°+360°=390°</m:t>
                      </m:r>
                    </m:oMath>
                  </m:oMathPara>
                </a14:m>
                <a:br>
                  <a:rPr lang="en-GB" sz="3600" dirty="0"/>
                </a:br>
                <a:endParaRPr lang="en-GB" sz="36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=150°−360°=−110°</m:t>
                      </m:r>
                    </m:oMath>
                  </m:oMathPara>
                </a14:m>
                <a:endParaRPr lang="en-GB" sz="3600" dirty="0"/>
              </a:p>
              <a:p>
                <a:endParaRPr lang="en-GB" sz="3600" dirty="0"/>
              </a:p>
              <a:p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b="1" dirty="0"/>
                  <a:t> 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3600" b="1" dirty="0"/>
                  <a:t>, 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𝟏𝟓𝟎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132856"/>
                <a:ext cx="5596237" cy="4661148"/>
              </a:xfrm>
              <a:prstGeom prst="rect">
                <a:avLst/>
              </a:prstGeom>
              <a:blipFill rotWithShape="0">
                <a:blip r:embed="rId3"/>
                <a:stretch>
                  <a:fillRect b="-40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206689" y="263691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Solution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49956" y="3509087"/>
            <a:ext cx="1197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Solution 2</a:t>
            </a:r>
          </a:p>
        </p:txBody>
      </p:sp>
    </p:spTree>
    <p:extLst>
      <p:ext uri="{BB962C8B-B14F-4D97-AF65-F5344CB8AC3E}">
        <p14:creationId xmlns:p14="http://schemas.microsoft.com/office/powerpoint/2010/main" val="108945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99404" y="814543"/>
            <a:ext cx="8377052" cy="64633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Calculating solutions for </a:t>
            </a:r>
            <a:r>
              <a:rPr lang="en-GB" sz="3600" b="1" dirty="0"/>
              <a:t>cos</a:t>
            </a:r>
            <a:r>
              <a:rPr lang="en-GB" sz="3600" dirty="0"/>
              <a:t>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03648" y="4714370"/>
                <a:ext cx="7130661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𝑺𝒐𝒍𝒖𝒕𝒊𝒐𝒏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br>
                  <a:rPr lang="en-GB" sz="3600" b="0" dirty="0"/>
                </a:br>
                <a:endParaRPr lang="en-GB" sz="3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1" i="1">
                          <a:latin typeface="Cambria Math" panose="02040503050406030204" pitchFamily="18" charset="0"/>
                        </a:rPr>
                        <m:t>𝑺𝒐𝒍𝒖𝒕𝒊𝒐𝒏</m:t>
                      </m:r>
                      <m:r>
                        <a:rPr lang="en-GB" sz="36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 360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°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𝑆𝑜𝑙𝑢𝑡𝑖𝑜𝑛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1 </m:t>
                      </m:r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r>
                  <a:rPr lang="en-GB" sz="3600" b="1" dirty="0">
                    <a:latin typeface="Cambria Math" panose="02040503050406030204" pitchFamily="18" charset="0"/>
                  </a:rPr>
                  <a:t>All others: </a:t>
                </a:r>
                <a:r>
                  <a:rPr lang="en-GB" sz="3600" dirty="0">
                    <a:latin typeface="Cambria Math" panose="02040503050406030204" pitchFamily="18" charset="0"/>
                  </a:rPr>
                  <a:t>add and subtract 360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6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714370"/>
                <a:ext cx="7130661" cy="1754326"/>
              </a:xfrm>
              <a:prstGeom prst="rect">
                <a:avLst/>
              </a:prstGeom>
              <a:blipFill rotWithShape="0">
                <a:blip r:embed="rId2"/>
                <a:stretch>
                  <a:fillRect l="-2564" b="-121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683568" y="1628800"/>
            <a:ext cx="7650792" cy="2594479"/>
            <a:chOff x="1025664" y="1626609"/>
            <a:chExt cx="7056784" cy="2301644"/>
          </a:xfrm>
        </p:grpSpPr>
        <p:pic>
          <p:nvPicPr>
            <p:cNvPr id="9" name="Picture 2" descr="Graph Pl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25664" y="1626609"/>
              <a:ext cx="3726472" cy="2301644"/>
            </a:xfrm>
            <a:prstGeom prst="rect">
              <a:avLst/>
            </a:prstGeom>
            <a:noFill/>
          </p:spPr>
        </p:pic>
        <p:pic>
          <p:nvPicPr>
            <p:cNvPr id="10" name="Picture 2" descr="Graph Pl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55976" y="1626609"/>
              <a:ext cx="3726472" cy="2301644"/>
            </a:xfrm>
            <a:prstGeom prst="rect">
              <a:avLst/>
            </a:prstGeom>
            <a:noFill/>
          </p:spPr>
        </p:pic>
        <p:cxnSp>
          <p:nvCxnSpPr>
            <p:cNvPr id="6" name="Straight Connector 5"/>
            <p:cNvCxnSpPr/>
            <p:nvPr/>
          </p:nvCxnSpPr>
          <p:spPr>
            <a:xfrm>
              <a:off x="4355976" y="1626609"/>
              <a:ext cx="0" cy="230164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210240" y="1626609"/>
              <a:ext cx="0" cy="230164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299404" y="2564904"/>
            <a:ext cx="8676456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0"/>
            <a:endCxn id="9" idx="2"/>
          </p:cNvCxnSpPr>
          <p:nvPr/>
        </p:nvCxnSpPr>
        <p:spPr>
          <a:xfrm>
            <a:off x="2703643" y="1628800"/>
            <a:ext cx="0" cy="259447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493196" y="1628800"/>
            <a:ext cx="0" cy="259447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703642" y="4293096"/>
            <a:ext cx="1784287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39701" y="425062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 cycle</a:t>
            </a:r>
          </a:p>
        </p:txBody>
      </p:sp>
      <p:sp>
        <p:nvSpPr>
          <p:cNvPr id="25" name="Oval 24"/>
          <p:cNvSpPr/>
          <p:nvPr/>
        </p:nvSpPr>
        <p:spPr>
          <a:xfrm>
            <a:off x="2915816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140469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2335560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1118856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929819" y="251840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4723717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7741384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516216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 rot="17825809">
            <a:off x="2689065" y="1831800"/>
            <a:ext cx="129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Solution 1</a:t>
            </a:r>
          </a:p>
        </p:txBody>
      </p:sp>
      <p:sp>
        <p:nvSpPr>
          <p:cNvPr id="34" name="TextBox 33"/>
          <p:cNvSpPr txBox="1"/>
          <p:nvPr/>
        </p:nvSpPr>
        <p:spPr>
          <a:xfrm rot="17711078">
            <a:off x="3575268" y="1820306"/>
            <a:ext cx="129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Solution 2</a:t>
            </a:r>
          </a:p>
        </p:txBody>
      </p:sp>
    </p:spTree>
    <p:extLst>
      <p:ext uri="{BB962C8B-B14F-4D97-AF65-F5344CB8AC3E}">
        <p14:creationId xmlns:p14="http://schemas.microsoft.com/office/powerpoint/2010/main" val="286685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520" y="925422"/>
                <a:ext cx="8712968" cy="63119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Solve </a:t>
                </a:r>
                <a14:m>
                  <m:oMath xmlns:m="http://schemas.openxmlformats.org/officeDocument/2006/math">
                    <m:r>
                      <a:rPr lang="en-GB" sz="3200" b="1" i="0" smtClean="0"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GB" sz="3200" dirty="0"/>
                  <a:t> in the interval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25422"/>
                <a:ext cx="8712968" cy="631198"/>
              </a:xfrm>
              <a:prstGeom prst="rect">
                <a:avLst/>
              </a:prstGeom>
              <a:blipFill rotWithShape="0">
                <a:blip r:embed="rId2"/>
                <a:stretch>
                  <a:fillRect b="-165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92425" y="4892823"/>
                <a:ext cx="445583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=360°−30°=330°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425" y="4892823"/>
                <a:ext cx="4455839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203848" y="1662514"/>
                <a:ext cx="2445862" cy="12541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1662514"/>
                <a:ext cx="2445862" cy="125418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492425" y="3356992"/>
                <a:ext cx="4231158" cy="1256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3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=30°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425" y="3356992"/>
                <a:ext cx="4231158" cy="125662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92750" y="5929740"/>
                <a:ext cx="278954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b="1" dirty="0"/>
                  <a:t> 30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3600" b="1" dirty="0"/>
                  <a:t>, 330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750" y="5929740"/>
                <a:ext cx="2789546" cy="646331"/>
              </a:xfrm>
              <a:prstGeom prst="rect">
                <a:avLst/>
              </a:prstGeom>
              <a:blipFill rotWithShape="0">
                <a:blip r:embed="rId6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254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11313" y="812031"/>
            <a:ext cx="8377052" cy="64633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Calculating solutions for </a:t>
            </a:r>
            <a:r>
              <a:rPr lang="en-GB" sz="3600" b="1" dirty="0"/>
              <a:t>tan</a:t>
            </a:r>
            <a:r>
              <a:rPr lang="en-GB" sz="3600" dirty="0"/>
              <a:t>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39442" y="4891463"/>
                <a:ext cx="676551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𝑺𝒐𝒍𝒖𝒕𝒊𝒐𝒏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br>
                  <a:rPr lang="en-GB" sz="3600" b="0" dirty="0"/>
                </a:br>
                <a:endParaRPr lang="en-GB" sz="3600" b="0" dirty="0"/>
              </a:p>
              <a:p>
                <a:r>
                  <a:rPr lang="en-GB" sz="3600" b="1" dirty="0">
                    <a:latin typeface="Cambria Math" panose="02040503050406030204" pitchFamily="18" charset="0"/>
                  </a:rPr>
                  <a:t>All others: </a:t>
                </a:r>
                <a:r>
                  <a:rPr lang="en-GB" sz="3600" dirty="0">
                    <a:latin typeface="Cambria Math" panose="02040503050406030204" pitchFamily="18" charset="0"/>
                  </a:rPr>
                  <a:t>add and subtract 180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6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442" y="4891463"/>
                <a:ext cx="6765511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2793" b="-18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595875" y="1700808"/>
            <a:ext cx="7951106" cy="2730613"/>
            <a:chOff x="1844206" y="2282563"/>
            <a:chExt cx="7951106" cy="2730613"/>
          </a:xfrm>
        </p:grpSpPr>
        <p:grpSp>
          <p:nvGrpSpPr>
            <p:cNvPr id="5" name="Group 4"/>
            <p:cNvGrpSpPr/>
            <p:nvPr/>
          </p:nvGrpSpPr>
          <p:grpSpPr>
            <a:xfrm>
              <a:off x="1844206" y="2282563"/>
              <a:ext cx="7951106" cy="2600593"/>
              <a:chOff x="308415" y="1628800"/>
              <a:chExt cx="7951106" cy="2600593"/>
            </a:xfrm>
          </p:grpSpPr>
          <p:pic>
            <p:nvPicPr>
              <p:cNvPr id="28" name="Picture 2" descr="Graph Plot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08415" y="1640477"/>
                <a:ext cx="4191577" cy="2588916"/>
              </a:xfrm>
              <a:prstGeom prst="rect">
                <a:avLst/>
              </a:prstGeom>
              <a:noFill/>
            </p:spPr>
          </p:pic>
          <p:pic>
            <p:nvPicPr>
              <p:cNvPr id="29" name="Picture 2" descr="Graph Plot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67944" y="1628800"/>
                <a:ext cx="4191577" cy="2588916"/>
              </a:xfrm>
              <a:prstGeom prst="rect">
                <a:avLst/>
              </a:prstGeom>
              <a:noFill/>
            </p:spPr>
          </p:pic>
        </p:grpSp>
        <p:cxnSp>
          <p:nvCxnSpPr>
            <p:cNvPr id="9" name="Straight Connector 8"/>
            <p:cNvCxnSpPr/>
            <p:nvPr/>
          </p:nvCxnSpPr>
          <p:spPr>
            <a:xfrm>
              <a:off x="5603735" y="2294240"/>
              <a:ext cx="0" cy="27189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699523" y="2294240"/>
              <a:ext cx="0" cy="271893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Connector 54"/>
          <p:cNvCxnSpPr/>
          <p:nvPr/>
        </p:nvCxnSpPr>
        <p:spPr>
          <a:xfrm>
            <a:off x="161611" y="2648589"/>
            <a:ext cx="8676456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699792" y="1712485"/>
            <a:ext cx="0" cy="259447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72000" y="1712485"/>
            <a:ext cx="0" cy="259447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771800" y="4365104"/>
            <a:ext cx="1784287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907859" y="431621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 cycle</a:t>
            </a:r>
          </a:p>
        </p:txBody>
      </p:sp>
      <p:sp>
        <p:nvSpPr>
          <p:cNvPr id="60" name="Oval 59"/>
          <p:cNvSpPr/>
          <p:nvPr/>
        </p:nvSpPr>
        <p:spPr>
          <a:xfrm>
            <a:off x="2771761" y="2576581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3700087" y="2576581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1845513" y="2576581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892036" y="2591427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5583031" y="2568472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4650190" y="2568472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8391534" y="2578364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6515872" y="2591427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 rot="17825809">
            <a:off x="2525329" y="1867601"/>
            <a:ext cx="129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Solution 1</a:t>
            </a:r>
          </a:p>
        </p:txBody>
      </p:sp>
      <p:sp>
        <p:nvSpPr>
          <p:cNvPr id="70" name="Oval 69"/>
          <p:cNvSpPr/>
          <p:nvPr/>
        </p:nvSpPr>
        <p:spPr>
          <a:xfrm>
            <a:off x="7476407" y="2591427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34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9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5536" y="986816"/>
                <a:ext cx="8423558" cy="52322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Solve 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𝟓</m:t>
                    </m:r>
                    <m:func>
                      <m:func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en-GB" sz="2800" b="1" dirty="0"/>
                  <a:t>  </a:t>
                </a:r>
                <a:r>
                  <a:rPr lang="en-GB" sz="2800" dirty="0"/>
                  <a:t>in the interval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−180°≤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&lt;180°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6816"/>
                <a:ext cx="8423558" cy="523220"/>
              </a:xfrm>
              <a:prstGeom prst="rect">
                <a:avLst/>
              </a:prstGeom>
              <a:blipFill rotWithShape="0">
                <a:blip r:embed="rId2"/>
                <a:stretch>
                  <a:fillRect b="-1454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63688" y="4653136"/>
                <a:ext cx="70554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=63.4°−180°=−116.6° 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𝑑𝑝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653136"/>
                <a:ext cx="7055406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209612" y="1914845"/>
                <a:ext cx="4350626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612" y="1914845"/>
                <a:ext cx="4350626" cy="113306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762309" y="3578495"/>
                <a:ext cx="70459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(2</m:t>
                          </m:r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)=63.4°  (1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309" y="3578495"/>
                <a:ext cx="7045969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69288" y="37169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Solution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762309" y="5785452"/>
                <a:ext cx="423705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b="1" dirty="0"/>
                  <a:t> </a:t>
                </a:r>
                <a14:m>
                  <m:oMath xmlns:m="http://schemas.openxmlformats.org/officeDocument/2006/math">
                    <m:r>
                      <a:rPr lang="en-GB" sz="3600" b="1" i="0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3600" b="1" dirty="0"/>
                  <a:t>, </a:t>
                </a:r>
                <a14:m>
                  <m:oMath xmlns:m="http://schemas.openxmlformats.org/officeDocument/2006/math">
                    <m:r>
                      <a:rPr lang="en-GB" sz="3600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309" y="5785452"/>
                <a:ext cx="4237057" cy="646331"/>
              </a:xfrm>
              <a:prstGeom prst="rect">
                <a:avLst/>
              </a:prstGeom>
              <a:blipFill rotWithShape="0">
                <a:blip r:embed="rId6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542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" grpId="0"/>
      <p:bldP spid="6" grpId="0"/>
      <p:bldP spid="13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2663" y="776094"/>
                <a:ext cx="8457809" cy="8013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Solve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200" dirty="0"/>
                  <a:t>  in the interval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663" y="776094"/>
                <a:ext cx="8457809" cy="801310"/>
              </a:xfrm>
              <a:prstGeom prst="rect">
                <a:avLst/>
              </a:prstGeom>
              <a:blipFill rotWithShape="0">
                <a:blip r:embed="rId2"/>
                <a:stretch>
                  <a:fillRect b="-256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15616" y="3189182"/>
                <a:ext cx="535004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=180°−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−30°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=210°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=−30°+360°=330°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189182"/>
                <a:ext cx="5350041" cy="15696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060640" y="1701623"/>
                <a:ext cx="4573303" cy="11988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=−30°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640" y="1701623"/>
                <a:ext cx="4573303" cy="11988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060640" y="5277414"/>
                <a:ext cx="314861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b="1" dirty="0"/>
                  <a:t> 210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3600" b="1" dirty="0"/>
                  <a:t>, </a:t>
                </a:r>
                <a14:m>
                  <m:oMath xmlns:m="http://schemas.openxmlformats.org/officeDocument/2006/math">
                    <m:r>
                      <a:rPr lang="en-GB" sz="3600" b="1" i="0" smtClean="0">
                        <a:latin typeface="Cambria Math" panose="02040503050406030204" pitchFamily="18" charset="0"/>
                      </a:rPr>
                      <m:t>𝟑𝟑𝟎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640" y="5277414"/>
                <a:ext cx="3148619" cy="646331"/>
              </a:xfrm>
              <a:prstGeom prst="rect">
                <a:avLst/>
              </a:prstGeom>
              <a:blipFill rotWithShape="0">
                <a:blip r:embed="rId5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79" y="4919008"/>
                <a:ext cx="3851921" cy="19389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𝑺𝒊𝒏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180−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𝑆𝑜𝑙𝑢𝑡𝑖𝑜𝑛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e>
                      </m:func>
                    </m:oMath>
                  </m:oMathPara>
                </a14:m>
                <a:endParaRPr lang="en-GB" sz="2000" b="0" dirty="0"/>
              </a:p>
              <a:p>
                <a:pPr algn="ctr"/>
                <a:r>
                  <a:rPr lang="en-GB" sz="2000" b="1" dirty="0"/>
                  <a:t>Cos</a:t>
                </a:r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: 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𝑆𝑜𝑙𝑢𝑡𝑖𝑜𝑛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 1</m:t>
                        </m:r>
                      </m:e>
                    </m:func>
                  </m:oMath>
                </a14:m>
                <a:endParaRPr lang="en-GB" sz="2000" b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000" b="1" dirty="0">
                    <a:latin typeface="Cambria Math" panose="02040503050406030204" pitchFamily="18" charset="0"/>
                  </a:rPr>
                  <a:t>All others: </a:t>
                </a:r>
                <a:r>
                  <a:rPr lang="en-GB" sz="2000" dirty="0">
                    <a:latin typeface="Cambria Math" panose="02040503050406030204" pitchFamily="18" charset="0"/>
                  </a:rPr>
                  <a:t>add and subtract 360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2000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2000" b="1" dirty="0"/>
              </a:p>
              <a:p>
                <a:pPr algn="ctr"/>
                <a:r>
                  <a:rPr lang="en-GB" sz="2000" b="1" dirty="0"/>
                  <a:t>Tan</a:t>
                </a:r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: 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sz="2000" b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000" b="1" dirty="0">
                    <a:latin typeface="Cambria Math" panose="02040503050406030204" pitchFamily="18" charset="0"/>
                  </a:rPr>
                  <a:t>All others: </a:t>
                </a:r>
                <a:r>
                  <a:rPr lang="en-GB" sz="2000" dirty="0">
                    <a:latin typeface="Cambria Math" panose="02040503050406030204" pitchFamily="18" charset="0"/>
                  </a:rPr>
                  <a:t>add and subtract 180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2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79" y="4919008"/>
                <a:ext cx="3851921" cy="1938992"/>
              </a:xfrm>
              <a:prstGeom prst="rect">
                <a:avLst/>
              </a:prstGeom>
              <a:blipFill rotWithShape="0">
                <a:blip r:embed="rId6"/>
                <a:stretch>
                  <a:fillRect b="-437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319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4370" y="893617"/>
                <a:ext cx="8714116" cy="56374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func>
                      <m:func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</m:oMath>
                </a14:m>
                <a:r>
                  <a:rPr lang="en-GB" sz="28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70" y="893617"/>
                <a:ext cx="8714116" cy="563744"/>
              </a:xfrm>
              <a:prstGeom prst="rect">
                <a:avLst/>
              </a:prstGeom>
              <a:blipFill rotWithShape="0">
                <a:blip r:embed="rId2"/>
                <a:stretch>
                  <a:fillRect b="-1465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7164" y="4930144"/>
                <a:ext cx="526327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=60°+180°=240°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164" y="4930144"/>
                <a:ext cx="5263277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535998" y="1726445"/>
            <a:ext cx="4392488" cy="1015663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1"/>
                </a:solidFill>
                <a:latin typeface="+mj-lt"/>
              </a:rPr>
              <a:t>Hint:</a:t>
            </a:r>
            <a:r>
              <a:rPr lang="en-GB" sz="2000" dirty="0">
                <a:solidFill>
                  <a:schemeClr val="tx1"/>
                </a:solidFill>
                <a:latin typeface="+mj-lt"/>
              </a:rPr>
              <a:t> The problem here is that we have two different trig functions. Change into one trig function by using trig identities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55576" y="1726445"/>
                <a:ext cx="2195729" cy="10216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726445"/>
                <a:ext cx="2195729" cy="10216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61988" y="2974185"/>
                <a:ext cx="2189317" cy="6428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88" y="2974185"/>
                <a:ext cx="2189317" cy="64286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61988" y="4033994"/>
                <a:ext cx="4130874" cy="6823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2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=60° 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88" y="4033994"/>
                <a:ext cx="4130874" cy="68236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03325" y="5937361"/>
                <a:ext cx="283122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b="1" dirty="0"/>
                  <a:t> 60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3600" b="1" dirty="0"/>
                  <a:t>, 24</a:t>
                </a:r>
                <a14:m>
                  <m:oMath xmlns:m="http://schemas.openxmlformats.org/officeDocument/2006/math">
                    <m:r>
                      <a:rPr lang="en-GB" sz="3600" b="1" i="0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25" y="5937361"/>
                <a:ext cx="2831224" cy="646331"/>
              </a:xfrm>
              <a:prstGeom prst="rect">
                <a:avLst/>
              </a:prstGeom>
              <a:blipFill rotWithShape="0">
                <a:blip r:embed="rId7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64087" y="4919008"/>
                <a:ext cx="3779913" cy="193899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𝑺𝒊𝒏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180−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𝑆𝑜𝑙𝑢𝑡𝑖𝑜𝑛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e>
                      </m:func>
                    </m:oMath>
                  </m:oMathPara>
                </a14:m>
                <a:endParaRPr lang="en-GB" sz="2000" b="0" dirty="0"/>
              </a:p>
              <a:p>
                <a:pPr algn="ctr"/>
                <a:r>
                  <a:rPr lang="en-GB" sz="2000" b="1" dirty="0"/>
                  <a:t>Cos</a:t>
                </a:r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: 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𝑆𝑜𝑙𝑢𝑡𝑖𝑜𝑛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 1</m:t>
                        </m:r>
                      </m:e>
                    </m:func>
                  </m:oMath>
                </a14:m>
                <a:endParaRPr lang="en-GB" sz="2000" b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000" b="1" dirty="0">
                    <a:latin typeface="Cambria Math" panose="02040503050406030204" pitchFamily="18" charset="0"/>
                  </a:rPr>
                  <a:t>All others: </a:t>
                </a:r>
                <a:r>
                  <a:rPr lang="en-GB" sz="2000" dirty="0">
                    <a:latin typeface="Cambria Math" panose="02040503050406030204" pitchFamily="18" charset="0"/>
                  </a:rPr>
                  <a:t>add and subtract 360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2000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2000" b="1" dirty="0"/>
              </a:p>
              <a:p>
                <a:pPr algn="ctr"/>
                <a:r>
                  <a:rPr lang="en-GB" sz="2000" b="1" dirty="0"/>
                  <a:t>Tan</a:t>
                </a:r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: 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sz="2000" b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000" b="1" dirty="0">
                    <a:latin typeface="Cambria Math" panose="02040503050406030204" pitchFamily="18" charset="0"/>
                  </a:rPr>
                  <a:t>All others: </a:t>
                </a:r>
                <a:r>
                  <a:rPr lang="en-GB" sz="2000" dirty="0">
                    <a:latin typeface="Cambria Math" panose="02040503050406030204" pitchFamily="18" charset="0"/>
                  </a:rPr>
                  <a:t>add and subtract 180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2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7" y="4919008"/>
                <a:ext cx="3779913" cy="1938992"/>
              </a:xfrm>
              <a:prstGeom prst="rect">
                <a:avLst/>
              </a:prstGeom>
              <a:blipFill rotWithShape="0">
                <a:blip r:embed="rId8"/>
                <a:stretch>
                  <a:fillRect l="-965" b="-437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81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7" grpId="0"/>
      <p:bldP spid="8" grpId="0"/>
      <p:bldP spid="10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30687</TotalTime>
  <Words>394</Words>
  <Application>Microsoft Macintosh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1171</cp:revision>
  <dcterms:created xsi:type="dcterms:W3CDTF">2013-02-28T07:36:55Z</dcterms:created>
  <dcterms:modified xsi:type="dcterms:W3CDTF">2019-09-14T13:04:33Z</dcterms:modified>
</cp:coreProperties>
</file>