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1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62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image" Target="../media/image72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12" Type="http://schemas.openxmlformats.org/officeDocument/2006/relationships/image" Target="../media/image71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5" Type="http://schemas.openxmlformats.org/officeDocument/2006/relationships/image" Target="../media/image64.png"/><Relationship Id="rId10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Relationship Id="rId14" Type="http://schemas.openxmlformats.org/officeDocument/2006/relationships/image" Target="../media/image7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77.png"/><Relationship Id="rId5" Type="http://schemas.openxmlformats.org/officeDocument/2006/relationships/image" Target="../media/image64.png"/><Relationship Id="rId10" Type="http://schemas.openxmlformats.org/officeDocument/2006/relationships/image" Target="../media/image76.png"/><Relationship Id="rId4" Type="http://schemas.openxmlformats.org/officeDocument/2006/relationships/image" Target="../media/image63.png"/><Relationship Id="rId9" Type="http://schemas.openxmlformats.org/officeDocument/2006/relationships/image" Target="../media/image7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31.png"/><Relationship Id="rId7" Type="http://schemas.openxmlformats.org/officeDocument/2006/relationships/image" Target="../media/image2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34.png"/><Relationship Id="rId5" Type="http://schemas.openxmlformats.org/officeDocument/2006/relationships/image" Target="../media/image20.png"/><Relationship Id="rId10" Type="http://schemas.openxmlformats.org/officeDocument/2006/relationships/image" Target="../media/image33.png"/><Relationship Id="rId4" Type="http://schemas.openxmlformats.org/officeDocument/2006/relationships/image" Target="../media/image19.png"/><Relationship Id="rId9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19.png"/><Relationship Id="rId7" Type="http://schemas.openxmlformats.org/officeDocument/2006/relationships/image" Target="../media/image45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828800" y="1600201"/>
                <a:ext cx="3779520" cy="4525963"/>
              </a:xfrm>
            </p:spPr>
            <p:txBody>
              <a:bodyPr>
                <a:normAutofit fontScale="92500"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apply matrices to perform linear transformations in three dimensions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Any linear transformation in 3 dimensions can be defined by the effect it has on the  unit vectors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transformation represented by the matrix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will map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  <a:endParaRPr lang="en-US" sz="14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828800" y="1600201"/>
                <a:ext cx="3779520" cy="4525963"/>
              </a:xfrm>
              <a:blipFill>
                <a:blip r:embed="rId2"/>
                <a:stretch>
                  <a:fillRect r="-5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5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782501" y="1623351"/>
                <a:ext cx="3779520" cy="4525963"/>
              </a:xfrm>
            </p:spPr>
            <p:txBody>
              <a:bodyPr/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apply matrices to perform linear transformations in three dimensions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en-US" sz="1400" dirty="0">
                    <a:latin typeface="Comic Sans MS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Describe the transformation represented by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Find the image of the point with coordinates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(−1,−2,1) 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under the transformation represented by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782501" y="1623351"/>
                <a:ext cx="3779520" cy="4525963"/>
              </a:xfrm>
              <a:blipFill>
                <a:blip r:embed="rId2"/>
                <a:stretch>
                  <a:fillRect t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9216021" y="1"/>
                <a:ext cx="1525674" cy="5823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6021" y="1"/>
                <a:ext cx="1525674" cy="5823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542490" y="0"/>
                <a:ext cx="1525674" cy="580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2490" y="0"/>
                <a:ext cx="1525674" cy="5807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7874901" y="1"/>
                <a:ext cx="1525674" cy="5823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901" y="1"/>
                <a:ext cx="1525674" cy="5823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450947" y="0"/>
                <a:ext cx="1039964" cy="580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947" y="0"/>
                <a:ext cx="1039964" cy="5807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524000" y="0"/>
                <a:ext cx="1039964" cy="580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0"/>
                <a:ext cx="1039964" cy="5807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484295" y="0"/>
                <a:ext cx="1039964" cy="580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4295" y="0"/>
                <a:ext cx="1039964" cy="5807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V="1">
            <a:off x="7785464" y="635726"/>
            <a:ext cx="809897" cy="109728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999108" y="1731484"/>
            <a:ext cx="4296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pattern that is in the question…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703951" y="2561632"/>
                <a:ext cx="2793714" cy="1114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  <m:r>
                        <a:rPr lang="en-US" sz="140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3951" y="2561632"/>
                <a:ext cx="2793714" cy="1114279"/>
              </a:xfrm>
              <a:prstGeom prst="rect">
                <a:avLst/>
              </a:prstGeom>
              <a:blipFill>
                <a:blip r:embed="rId9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6752780" y="2566070"/>
            <a:ext cx="337351" cy="48827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8130298" y="2798369"/>
            <a:ext cx="415771" cy="22934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7501463" y="2569028"/>
            <a:ext cx="236738" cy="4764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9001789" y="2799849"/>
            <a:ext cx="415771" cy="22934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013269" y="4598125"/>
                <a:ext cx="982577" cy="5164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269" y="4598125"/>
                <a:ext cx="982577" cy="516423"/>
              </a:xfrm>
              <a:prstGeom prst="rect">
                <a:avLst/>
              </a:prstGeom>
              <a:blipFill>
                <a:blip r:embed="rId10"/>
                <a:stretch>
                  <a:fillRect l="-1266" r="-3797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335487" y="5347060"/>
                <a:ext cx="1387431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600" dirty="0"/>
                  <a:t> </a:t>
                </a:r>
                <a:r>
                  <a:rPr lang="en-GB" sz="1600" dirty="0">
                    <a:latin typeface="Comic Sans MS" panose="030F0702030302020204" pitchFamily="66" charset="0"/>
                  </a:rPr>
                  <a:t>or</a:t>
                </a: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330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487" y="5347060"/>
                <a:ext cx="1387431" cy="251800"/>
              </a:xfrm>
              <a:prstGeom prst="rect">
                <a:avLst/>
              </a:prstGeom>
              <a:blipFill>
                <a:blip r:embed="rId11"/>
                <a:stretch>
                  <a:fillRect l="-5455" t="-14286" r="-1818" b="-4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795657" y="4602479"/>
                <a:ext cx="826958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5657" y="4602479"/>
                <a:ext cx="826958" cy="461024"/>
              </a:xfrm>
              <a:prstGeom prst="rect">
                <a:avLst/>
              </a:prstGeom>
              <a:blipFill>
                <a:blip r:embed="rId12"/>
                <a:stretch>
                  <a:fillRect l="-6061" r="-4545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9091751" y="5342706"/>
                <a:ext cx="1387431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600" dirty="0"/>
                  <a:t> </a:t>
                </a:r>
                <a:r>
                  <a:rPr lang="en-GB" sz="1600" dirty="0">
                    <a:latin typeface="Comic Sans MS" panose="030F0702030302020204" pitchFamily="66" charset="0"/>
                  </a:rPr>
                  <a:t>or</a:t>
                </a: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150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1751" y="5342706"/>
                <a:ext cx="1387431" cy="251800"/>
              </a:xfrm>
              <a:prstGeom prst="rect">
                <a:avLst/>
              </a:prstGeom>
              <a:blipFill>
                <a:blip r:embed="rId13"/>
                <a:stretch>
                  <a:fillRect l="-5455" t="-19048" r="-1818" b="-4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6004560" y="4611188"/>
            <a:ext cx="1040676" cy="53557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8717280" y="4580708"/>
            <a:ext cx="949235" cy="5138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069876" y="3927566"/>
            <a:ext cx="4040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Compare sides and form equations. Remember there can sometimes be multiple answers!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711441" y="5778137"/>
                <a:ext cx="1336765" cy="470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1441" y="5778137"/>
                <a:ext cx="1336765" cy="47000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5981690" y="2001449"/>
            <a:ext cx="4273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Rotation anti-clockwise about the y-axis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05647" y="2490651"/>
            <a:ext cx="1062445" cy="966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7963990" y="-1"/>
            <a:ext cx="1328057" cy="56605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69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8" grpId="0" animBg="1"/>
      <p:bldP spid="8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/>
      <p:bldP spid="25" grpId="0"/>
      <p:bldP spid="26" grpId="0"/>
      <p:bldP spid="28" grpId="0"/>
      <p:bldP spid="29" grpId="0" animBg="1"/>
      <p:bldP spid="29" grpId="1" animBg="1"/>
      <p:bldP spid="30" grpId="0" animBg="1"/>
      <p:bldP spid="30" grpId="1" animBg="1"/>
      <p:bldP spid="31" grpId="0"/>
      <p:bldP spid="32" grpId="0"/>
      <p:bldP spid="34" grpId="0"/>
      <p:bldP spid="9" grpId="0" animBg="1"/>
      <p:bldP spid="9" grpId="1" animBg="1"/>
      <p:bldP spid="39" grpId="0" animBg="1"/>
      <p:bldP spid="3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782501" y="1623351"/>
                <a:ext cx="3779520" cy="4525963"/>
              </a:xfrm>
            </p:spPr>
            <p:txBody>
              <a:bodyPr/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apply matrices to perform linear transformations in three dimensions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en-US" sz="1400" dirty="0">
                    <a:latin typeface="Comic Sans MS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Describe the transformation represented by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Find the image of the point with coordinates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(−1,−2,1) 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under the transformation represented by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ad>
                              <m:radPr>
                                <m:degHide m:val="on"/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,−2,</m:t>
                        </m:r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ad>
                              <m:radPr>
                                <m:degHide m:val="on"/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782501" y="1623351"/>
                <a:ext cx="3779520" cy="4525963"/>
              </a:xfrm>
              <a:blipFill>
                <a:blip r:embed="rId2"/>
                <a:stretch>
                  <a:fillRect t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9216021" y="1"/>
                <a:ext cx="1525674" cy="5823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6021" y="1"/>
                <a:ext cx="1525674" cy="5823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542490" y="0"/>
                <a:ext cx="1525674" cy="580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2490" y="0"/>
                <a:ext cx="1525674" cy="5807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7874901" y="1"/>
                <a:ext cx="1525674" cy="5823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901" y="1"/>
                <a:ext cx="1525674" cy="5823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450947" y="0"/>
                <a:ext cx="1039964" cy="580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947" y="0"/>
                <a:ext cx="1039964" cy="5807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524000" y="0"/>
                <a:ext cx="1039964" cy="580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0"/>
                <a:ext cx="1039964" cy="5807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484295" y="0"/>
                <a:ext cx="1039964" cy="580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4295" y="0"/>
                <a:ext cx="1039964" cy="5807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1837511" y="4101738"/>
            <a:ext cx="40407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Rotation 30˚ anticlockwise about the y-axis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6734079" y="1388962"/>
                <a:ext cx="1449436" cy="13660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079" y="1388962"/>
                <a:ext cx="1449436" cy="13660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7975052" y="1689407"/>
                <a:ext cx="707395" cy="7419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5052" y="1689407"/>
                <a:ext cx="707395" cy="741934"/>
              </a:xfrm>
              <a:prstGeom prst="rect">
                <a:avLst/>
              </a:prstGeom>
              <a:blipFill>
                <a:blip r:embed="rId10"/>
                <a:stretch>
                  <a:fillRect b="-1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7308845" y="2939088"/>
                <a:ext cx="1193147" cy="13644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845" y="2939088"/>
                <a:ext cx="1193147" cy="136441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8464731" y="2142310"/>
            <a:ext cx="322217" cy="775063"/>
          </a:xfrm>
          <a:prstGeom prst="arc">
            <a:avLst>
              <a:gd name="adj1" fmla="val 16200000"/>
              <a:gd name="adj2" fmla="val 55382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8760822" y="2373086"/>
            <a:ext cx="1018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98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40" grpId="0"/>
      <p:bldP spid="41" grpId="0" animBg="1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3-5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Q5-6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</a:t>
            </a:r>
            <a:r>
              <a:rPr lang="en-US" sz="2400" smtClean="0"/>
              <a:t>Q7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0216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82501" y="1623351"/>
            <a:ext cx="3779520" cy="4525963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Comic Sans MS" pitchFamily="66" charset="0"/>
              </a:rPr>
              <a:t>You can also apply matrices to perform linear transformations in three dimensions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1400" b="1" dirty="0">
              <a:latin typeface="Comic Sans MS" pitchFamily="66" charset="0"/>
            </a:endParaRPr>
          </a:p>
        </p:txBody>
      </p:sp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6512688" y="4190036"/>
            <a:ext cx="0" cy="246540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090931" y="4826643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092860" y="4805423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420090" y="3842794"/>
                <a:ext cx="353751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0090" y="3842794"/>
                <a:ext cx="35375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834129" y="5823994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129" y="5823994"/>
                <a:ext cx="36798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836058" y="4564282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6058" y="4564282"/>
                <a:ext cx="367986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Parallelogram 11"/>
          <p:cNvSpPr/>
          <p:nvPr/>
        </p:nvSpPr>
        <p:spPr>
          <a:xfrm rot="1423722">
            <a:off x="4480440" y="4494764"/>
            <a:ext cx="4079303" cy="1802291"/>
          </a:xfrm>
          <a:prstGeom prst="parallelogram">
            <a:avLst>
              <a:gd name="adj" fmla="val 91273"/>
            </a:avLst>
          </a:pr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491958" y="5845213"/>
                <a:ext cx="7833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1958" y="5845213"/>
                <a:ext cx="78335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158221" y="5604073"/>
                <a:ext cx="13952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plane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8221" y="5604073"/>
                <a:ext cx="1395254" cy="338554"/>
              </a:xfrm>
              <a:prstGeom prst="rect">
                <a:avLst/>
              </a:prstGeom>
              <a:blipFill>
                <a:blip r:embed="rId6"/>
                <a:stretch>
                  <a:fillRect l="-1802" t="-3571" b="-17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 flipV="1">
            <a:off x="3146385" y="2779852"/>
            <a:ext cx="0" cy="246540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1724628" y="3416459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726557" y="3395239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53787" y="2432610"/>
                <a:ext cx="353751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3787" y="2432610"/>
                <a:ext cx="35375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67826" y="4413810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826" y="4413810"/>
                <a:ext cx="36798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469755" y="3154098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755" y="3154098"/>
                <a:ext cx="367986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Parallelogram 33"/>
          <p:cNvSpPr/>
          <p:nvPr/>
        </p:nvSpPr>
        <p:spPr>
          <a:xfrm rot="16200000" flipH="1">
            <a:off x="1435993" y="2763290"/>
            <a:ext cx="3366709" cy="2519358"/>
          </a:xfrm>
          <a:prstGeom prst="parallelogram">
            <a:avLst>
              <a:gd name="adj" fmla="val 43671"/>
            </a:avLst>
          </a:pr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976811" y="2698828"/>
                <a:ext cx="797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811" y="2698828"/>
                <a:ext cx="79759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643073" y="2457688"/>
                <a:ext cx="13856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plane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𝑧𝑦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073" y="2457688"/>
                <a:ext cx="1385636" cy="338554"/>
              </a:xfrm>
              <a:prstGeom prst="rect">
                <a:avLst/>
              </a:prstGeom>
              <a:blipFill>
                <a:blip r:embed="rId10"/>
                <a:stretch>
                  <a:fillRect l="-1818" t="-3704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V="1">
            <a:off x="8137004" y="1716911"/>
            <a:ext cx="0" cy="246540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6715247" y="2353518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6717176" y="2332298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044406" y="1369669"/>
                <a:ext cx="353751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4406" y="1369669"/>
                <a:ext cx="353751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9458445" y="3350869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8445" y="3350869"/>
                <a:ext cx="367986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9460374" y="2091157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0374" y="2091157"/>
                <a:ext cx="367986" cy="369332"/>
              </a:xfrm>
              <a:prstGeom prst="rect">
                <a:avLst/>
              </a:prstGeom>
              <a:blipFill>
                <a:blip r:embed="rId13"/>
                <a:stretch>
                  <a:fillRect b="-3333"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9062978" y="1612737"/>
                <a:ext cx="8009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2978" y="1612737"/>
                <a:ext cx="800989" cy="369332"/>
              </a:xfrm>
              <a:prstGeom prst="rect">
                <a:avLst/>
              </a:prstGeom>
              <a:blipFill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729240" y="1371597"/>
                <a:ext cx="137922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plane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𝑥𝑧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9240" y="1371597"/>
                <a:ext cx="1379224" cy="338554"/>
              </a:xfrm>
              <a:prstGeom prst="rect">
                <a:avLst/>
              </a:prstGeom>
              <a:blipFill>
                <a:blip r:embed="rId15"/>
                <a:stretch>
                  <a:fillRect l="-1818" t="-7407" b="-18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Parallelogram 45"/>
          <p:cNvSpPr/>
          <p:nvPr/>
        </p:nvSpPr>
        <p:spPr>
          <a:xfrm rot="5400000">
            <a:off x="6426611" y="1700350"/>
            <a:ext cx="3366709" cy="2519358"/>
          </a:xfrm>
          <a:prstGeom prst="parallelogram">
            <a:avLst>
              <a:gd name="adj" fmla="val 43671"/>
            </a:avLst>
          </a:pr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24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8" grpId="0"/>
      <p:bldP spid="12" grpId="0" animBg="1"/>
      <p:bldP spid="13" grpId="0"/>
      <p:bldP spid="20" grpId="0"/>
      <p:bldP spid="31" grpId="0"/>
      <p:bldP spid="32" grpId="0"/>
      <p:bldP spid="33" grpId="0"/>
      <p:bldP spid="34" grpId="0" animBg="1"/>
      <p:bldP spid="35" grpId="0"/>
      <p:bldP spid="36" grpId="0"/>
      <p:bldP spid="40" grpId="0"/>
      <p:bldP spid="41" grpId="0"/>
      <p:bldP spid="42" grpId="0"/>
      <p:bldP spid="44" grpId="0"/>
      <p:bldP spid="45" grpId="0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1160" y="1782502"/>
            <a:ext cx="3648456" cy="36144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Please note that when operating in 3D, sometimes axes are labelled in different ways…</a:t>
            </a:r>
          </a:p>
        </p:txBody>
      </p:sp>
      <p:pic>
        <p:nvPicPr>
          <p:cNvPr id="1026" name="Picture 2" descr="https://upload.wikimedia.org/wikipedia/commons/thumb/e/e2/Cartesian_coordinate_system_handedness.svg/400px-Cartesian_coordinate_system_handednes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2451465"/>
            <a:ext cx="4262087" cy="2610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397691" y="1688803"/>
            <a:ext cx="3230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Sometimes referred to as left handed or right handed!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0" name="Picture 2" descr="https://upload.wikimedia.org/wikipedia/commons/b/b2/3D_Cartesian_Coodinate_Handednes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286" y="2438539"/>
            <a:ext cx="4531633" cy="2549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1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0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782501" y="1623351"/>
                <a:ext cx="3779520" cy="4525963"/>
              </a:xfrm>
            </p:spPr>
            <p:txBody>
              <a:bodyPr/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apply matrices to perform linear transformations in three dimensions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en-US" sz="1400" dirty="0">
                    <a:latin typeface="Comic Sans MS" pitchFamily="66" charset="0"/>
                  </a:rPr>
                  <a:t>A transformation U, in three dimensions, represents a reflection in the plane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Write down the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matrix that represents this transformation.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Find the image of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−1,2,3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itchFamily="66" charset="0"/>
                  </a:rPr>
                  <a:t> under this transformation</a:t>
                </a: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782501" y="1623351"/>
                <a:ext cx="3779520" cy="4525963"/>
              </a:xfrm>
              <a:blipFill>
                <a:blip r:embed="rId2"/>
                <a:stretch>
                  <a:fillRect t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7902949" y="1577465"/>
            <a:ext cx="0" cy="246540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481192" y="2214072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483121" y="2192852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810351" y="1230223"/>
                <a:ext cx="353751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0351" y="1230223"/>
                <a:ext cx="35375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224390" y="3211423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4390" y="3211423"/>
                <a:ext cx="36798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226319" y="1951711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6319" y="1951711"/>
                <a:ext cx="367986" cy="369332"/>
              </a:xfrm>
              <a:prstGeom prst="rect">
                <a:avLst/>
              </a:prstGeom>
              <a:blipFill>
                <a:blip r:embed="rId5"/>
                <a:stretch>
                  <a:fillRect b="-3333"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Parallelogram 19"/>
          <p:cNvSpPr/>
          <p:nvPr/>
        </p:nvSpPr>
        <p:spPr>
          <a:xfrm rot="1423722">
            <a:off x="5870701" y="1882193"/>
            <a:ext cx="4079303" cy="1802291"/>
          </a:xfrm>
          <a:prstGeom prst="parallelogram">
            <a:avLst>
              <a:gd name="adj" fmla="val 91273"/>
            </a:avLst>
          </a:pr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504538" y="1646437"/>
                <a:ext cx="7833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4538" y="1646437"/>
                <a:ext cx="78335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170801" y="1405297"/>
                <a:ext cx="13952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plane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0801" y="1405297"/>
                <a:ext cx="1395254" cy="338554"/>
              </a:xfrm>
              <a:prstGeom prst="rect">
                <a:avLst/>
              </a:prstGeom>
              <a:blipFill>
                <a:blip r:embed="rId7"/>
                <a:stretch>
                  <a:fillRect l="-1802" t="-3704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2"/>
          <p:cNvGrpSpPr/>
          <p:nvPr/>
        </p:nvGrpSpPr>
        <p:grpSpPr>
          <a:xfrm>
            <a:off x="8163186" y="2882096"/>
            <a:ext cx="178305" cy="179094"/>
            <a:chOff x="6129898" y="4861367"/>
            <a:chExt cx="178305" cy="179094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8153539" y="2571510"/>
            <a:ext cx="178305" cy="179094"/>
            <a:chOff x="6129898" y="4861367"/>
            <a:chExt cx="178305" cy="179094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808228" y="2422969"/>
            <a:ext cx="178305" cy="179094"/>
            <a:chOff x="6129898" y="4861367"/>
            <a:chExt cx="178305" cy="179094"/>
          </a:xfrm>
        </p:grpSpPr>
        <p:cxnSp>
          <p:nvCxnSpPr>
            <p:cNvPr id="31" name="Straight Connector 30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8017399" y="3217762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(1,0,0)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389718" y="2502061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(0,1,0)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859212" y="2006279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mic Sans MS" panose="030F0702030302020204" pitchFamily="66" charset="0"/>
              </a:rPr>
              <a:t>(0,0,1)</a:t>
            </a:r>
            <a:endParaRPr lang="en-GB" dirty="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68" name="Rectangle 7167"/>
              <p:cNvSpPr/>
              <p:nvPr/>
            </p:nvSpPr>
            <p:spPr>
              <a:xfrm>
                <a:off x="5990600" y="4756919"/>
                <a:ext cx="1268104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68" name="Rectangle 71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0600" y="4756919"/>
                <a:ext cx="1268104" cy="824906"/>
              </a:xfrm>
              <a:prstGeom prst="rect">
                <a:avLst/>
              </a:prstGeom>
              <a:blipFill>
                <a:blip r:embed="rId8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8319040" y="4747274"/>
                <a:ext cx="1441228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9040" y="4747274"/>
                <a:ext cx="1441228" cy="824906"/>
              </a:xfrm>
              <a:prstGeom prst="rect">
                <a:avLst/>
              </a:prstGeom>
              <a:blipFill>
                <a:blip r:embed="rId9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990600" y="4754384"/>
                <a:ext cx="1268104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0600" y="4754384"/>
                <a:ext cx="1268104" cy="824906"/>
              </a:xfrm>
              <a:prstGeom prst="rect">
                <a:avLst/>
              </a:prstGeom>
              <a:blipFill>
                <a:blip r:embed="rId10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8319040" y="4741761"/>
                <a:ext cx="1441228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9040" y="4741761"/>
                <a:ext cx="1441228" cy="824906"/>
              </a:xfrm>
              <a:prstGeom prst="rect">
                <a:avLst/>
              </a:prstGeom>
              <a:blipFill>
                <a:blip r:embed="rId11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69" name="TextBox 7168"/>
          <p:cNvSpPr txBox="1"/>
          <p:nvPr/>
        </p:nvSpPr>
        <p:spPr>
          <a:xfrm>
            <a:off x="5899232" y="4166887"/>
            <a:ext cx="1435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Original coordinates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341490" y="4166887"/>
            <a:ext cx="1435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New coordinates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7810157" y="2980483"/>
            <a:ext cx="178305" cy="179094"/>
            <a:chOff x="6129898" y="4861367"/>
            <a:chExt cx="178305" cy="179094"/>
          </a:xfrm>
        </p:grpSpPr>
        <p:cxnSp>
          <p:nvCxnSpPr>
            <p:cNvPr id="44" name="Straight Connector 43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6958316" y="3154102"/>
            <a:ext cx="96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mic Sans MS" panose="030F0702030302020204" pitchFamily="66" charset="0"/>
              </a:rPr>
              <a:t>(0,0,-1)</a:t>
            </a:r>
            <a:endParaRPr lang="en-GB" dirty="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0" name="TextBox 7169"/>
              <p:cNvSpPr txBox="1"/>
              <p:nvPr/>
            </p:nvSpPr>
            <p:spPr>
              <a:xfrm>
                <a:off x="2194562" y="4405986"/>
                <a:ext cx="2979103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 reflection in the place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only move the third point, as shown…</a:t>
                </a:r>
              </a:p>
            </p:txBody>
          </p:sp>
        </mc:Choice>
        <mc:Fallback xmlns="">
          <p:sp>
            <p:nvSpPr>
              <p:cNvPr id="7170" name="TextBox 71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4562" y="4405986"/>
                <a:ext cx="2979103" cy="738664"/>
              </a:xfrm>
              <a:prstGeom prst="rect">
                <a:avLst/>
              </a:prstGeom>
              <a:blipFill>
                <a:blip r:embed="rId12"/>
                <a:stretch>
                  <a:fillRect r="-426" b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824447" y="5350867"/>
                <a:ext cx="3766456" cy="877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matrix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perform a reflection in the plane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4447" y="5350867"/>
                <a:ext cx="3766456" cy="877548"/>
              </a:xfrm>
              <a:prstGeom prst="rect">
                <a:avLst/>
              </a:prstGeom>
              <a:blipFill>
                <a:blip r:embed="rId13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166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20" grpId="0" animBg="1"/>
      <p:bldP spid="21" grpId="0"/>
      <p:bldP spid="22" grpId="0"/>
      <p:bldP spid="24" grpId="0"/>
      <p:bldP spid="34" grpId="0"/>
      <p:bldP spid="35" grpId="0"/>
      <p:bldP spid="35" grpId="1"/>
      <p:bldP spid="7168" grpId="0"/>
      <p:bldP spid="7168" grpId="1"/>
      <p:bldP spid="38" grpId="0"/>
      <p:bldP spid="38" grpId="1"/>
      <p:bldP spid="39" grpId="0"/>
      <p:bldP spid="40" grpId="0"/>
      <p:bldP spid="7169" grpId="0"/>
      <p:bldP spid="42" grpId="0"/>
      <p:bldP spid="4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5192663" y="3043590"/>
                <a:ext cx="1159869" cy="6621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2663" y="3043590"/>
                <a:ext cx="1159869" cy="6621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782501" y="1623351"/>
                <a:ext cx="3779520" cy="4525963"/>
              </a:xfrm>
            </p:spPr>
            <p:txBody>
              <a:bodyPr/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apply matrices to perform linear transformations in three dimensions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en-US" sz="1400" dirty="0">
                    <a:latin typeface="Comic Sans MS" pitchFamily="66" charset="0"/>
                  </a:rPr>
                  <a:t>A transformation U, in three dimensions, represents a reflection in the plane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Write down the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matrix that represents this transformation.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Find the image of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−1,2,3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itchFamily="66" charset="0"/>
                  </a:rPr>
                  <a:t> under this transformation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  <a:defRPr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We need to multiply the coordinate matrix by the transformation matrix…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  <a:defRPr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  <a:defRPr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So the image will be at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(−1,2,−3)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782501" y="1623351"/>
                <a:ext cx="3779520" cy="4525963"/>
              </a:xfrm>
              <a:blipFill>
                <a:blip r:embed="rId3"/>
                <a:stretch>
                  <a:fillRect t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7902949" y="1577465"/>
            <a:ext cx="0" cy="246540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481192" y="2214072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483121" y="2192852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810351" y="1230223"/>
                <a:ext cx="353751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0351" y="1230223"/>
                <a:ext cx="35375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224390" y="3211423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4390" y="3211423"/>
                <a:ext cx="36798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226319" y="1951711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6319" y="1951711"/>
                <a:ext cx="367986" cy="369332"/>
              </a:xfrm>
              <a:prstGeom prst="rect">
                <a:avLst/>
              </a:prstGeom>
              <a:blipFill>
                <a:blip r:embed="rId6"/>
                <a:stretch>
                  <a:fillRect b="-3333"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Parallelogram 19"/>
          <p:cNvSpPr/>
          <p:nvPr/>
        </p:nvSpPr>
        <p:spPr>
          <a:xfrm rot="1423722">
            <a:off x="5870701" y="1882193"/>
            <a:ext cx="4079303" cy="1802291"/>
          </a:xfrm>
          <a:prstGeom prst="parallelogram">
            <a:avLst>
              <a:gd name="adj" fmla="val 91273"/>
            </a:avLst>
          </a:pr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504538" y="1646437"/>
                <a:ext cx="7833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4538" y="1646437"/>
                <a:ext cx="78335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170801" y="1405297"/>
                <a:ext cx="13952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plane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0801" y="1405297"/>
                <a:ext cx="1395254" cy="338554"/>
              </a:xfrm>
              <a:prstGeom prst="rect">
                <a:avLst/>
              </a:prstGeom>
              <a:blipFill>
                <a:blip r:embed="rId8"/>
                <a:stretch>
                  <a:fillRect l="-1802" t="-3704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2"/>
          <p:cNvGrpSpPr/>
          <p:nvPr/>
        </p:nvGrpSpPr>
        <p:grpSpPr>
          <a:xfrm>
            <a:off x="8163186" y="2882096"/>
            <a:ext cx="178305" cy="179094"/>
            <a:chOff x="6129898" y="4861367"/>
            <a:chExt cx="178305" cy="179094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8153539" y="2571510"/>
            <a:ext cx="178305" cy="179094"/>
            <a:chOff x="6129898" y="4861367"/>
            <a:chExt cx="178305" cy="179094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8017399" y="3217762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(1,0,0)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389718" y="2502061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(0,1,0)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7810157" y="2980483"/>
            <a:ext cx="178305" cy="179094"/>
            <a:chOff x="6129898" y="4861367"/>
            <a:chExt cx="178305" cy="179094"/>
          </a:xfrm>
        </p:grpSpPr>
        <p:cxnSp>
          <p:nvCxnSpPr>
            <p:cNvPr id="44" name="Straight Connector 43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6958316" y="3154102"/>
            <a:ext cx="96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mic Sans MS" panose="030F0702030302020204" pitchFamily="66" charset="0"/>
              </a:rPr>
              <a:t>(0,0,-1)</a:t>
            </a:r>
            <a:endParaRPr lang="en-GB" dirty="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7082422" y="4376002"/>
                <a:ext cx="1300612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422" y="4376002"/>
                <a:ext cx="1300612" cy="743537"/>
              </a:xfrm>
              <a:prstGeom prst="rect">
                <a:avLst/>
              </a:prstGeom>
              <a:blipFill>
                <a:blip r:embed="rId9"/>
                <a:stretch>
                  <a:fillRect b="-3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8131806" y="4371647"/>
                <a:ext cx="662617" cy="7419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1806" y="4371647"/>
                <a:ext cx="662617" cy="741934"/>
              </a:xfrm>
              <a:prstGeom prst="rect">
                <a:avLst/>
              </a:prstGeom>
              <a:blipFill>
                <a:blip r:embed="rId10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7517851" y="5246860"/>
                <a:ext cx="873509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7851" y="5246860"/>
                <a:ext cx="873509" cy="743537"/>
              </a:xfrm>
              <a:prstGeom prst="rect">
                <a:avLst/>
              </a:prstGeom>
              <a:blipFill>
                <a:blip r:embed="rId11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8647611" y="4876801"/>
            <a:ext cx="322217" cy="775063"/>
          </a:xfrm>
          <a:prstGeom prst="arc">
            <a:avLst>
              <a:gd name="adj1" fmla="val 16200000"/>
              <a:gd name="adj2" fmla="val 55382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8943702" y="5107577"/>
            <a:ext cx="1018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74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7" grpId="0"/>
      <p:bldP spid="48" grpId="0"/>
      <p:bldP spid="49" grpId="0" animBg="1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82501" y="1623351"/>
            <a:ext cx="3779520" cy="4525963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Comic Sans MS" pitchFamily="66" charset="0"/>
              </a:rPr>
              <a:t>You can also apply matrices to perform linear transformations in three dimensions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400" dirty="0">
                <a:latin typeface="Comic Sans MS" pitchFamily="66" charset="0"/>
              </a:rPr>
              <a:t>The reflection matrices you need to know are as follows.</a:t>
            </a:r>
          </a:p>
          <a:p>
            <a:pPr marL="342900" indent="-342900" algn="ctr">
              <a:lnSpc>
                <a:spcPct val="100000"/>
              </a:lnSpc>
              <a:spcBef>
                <a:spcPts val="0"/>
              </a:spcBef>
              <a:buFontTx/>
              <a:buAutoNum type="alphaLcParenR"/>
              <a:defRPr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1400" dirty="0">
              <a:latin typeface="Comic Sans MS" pitchFamily="66" charset="0"/>
            </a:endParaRPr>
          </a:p>
        </p:txBody>
      </p:sp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351316" y="3291842"/>
                <a:ext cx="25080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Reflection in the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𝑦𝑧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plane (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=0)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316" y="3291842"/>
                <a:ext cx="2508069" cy="584775"/>
              </a:xfrm>
              <a:prstGeom prst="rect">
                <a:avLst/>
              </a:prstGeom>
              <a:blipFill>
                <a:blip r:embed="rId2"/>
                <a:stretch>
                  <a:fillRect t="-2128" b="-10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976951" y="3304904"/>
                <a:ext cx="25080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Reflection in the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𝑥𝑧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plane (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=0)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6951" y="3304904"/>
                <a:ext cx="2508069" cy="584775"/>
              </a:xfrm>
              <a:prstGeom prst="rect">
                <a:avLst/>
              </a:prstGeom>
              <a:blipFill>
                <a:blip r:embed="rId3"/>
                <a:stretch>
                  <a:fillRect t="-2128" b="-10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519854" y="3304904"/>
                <a:ext cx="25080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Reflection in the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plane (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=0)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854" y="3304904"/>
                <a:ext cx="2508069" cy="584775"/>
              </a:xfrm>
              <a:prstGeom prst="rect">
                <a:avLst/>
              </a:prstGeom>
              <a:blipFill>
                <a:blip r:embed="rId4"/>
                <a:stretch>
                  <a:fillRect t="-2128" b="-10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7988114" y="4193121"/>
                <a:ext cx="1580369" cy="906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8114" y="4193121"/>
                <a:ext cx="1580369" cy="906210"/>
              </a:xfrm>
              <a:prstGeom prst="rect">
                <a:avLst/>
              </a:prstGeom>
              <a:blipFill>
                <a:blip r:embed="rId5"/>
                <a:stretch>
                  <a:fillRect b="-2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2823930" y="4184413"/>
                <a:ext cx="1580368" cy="906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3930" y="4184413"/>
                <a:ext cx="1580368" cy="906210"/>
              </a:xfrm>
              <a:prstGeom prst="rect">
                <a:avLst/>
              </a:prstGeom>
              <a:blipFill>
                <a:blip r:embed="rId6"/>
                <a:stretch>
                  <a:fillRect b="-2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462627" y="4201830"/>
                <a:ext cx="1580368" cy="906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627" y="4201830"/>
                <a:ext cx="1580368" cy="906210"/>
              </a:xfrm>
              <a:prstGeom prst="rect">
                <a:avLst/>
              </a:prstGeom>
              <a:blipFill>
                <a:blip r:embed="rId7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267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" grpId="0"/>
      <p:bldP spid="35" grpId="0"/>
      <p:bldP spid="36" grpId="0"/>
      <p:bldP spid="37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782501" y="1623351"/>
                <a:ext cx="3779520" cy="4525963"/>
              </a:xfrm>
            </p:spPr>
            <p:txBody>
              <a:bodyPr/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apply matrices to perform linear transformations in three dimensions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en-US" sz="1400" dirty="0">
                    <a:latin typeface="Comic Sans MS" pitchFamily="66" charset="0"/>
                  </a:rPr>
                  <a:t>A transformation U, in three dimensions, represents a 90˚ anticlockwise rotation around the x-axis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Write down the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matrix that represents this transformation.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Find the image of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−1,2,3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itchFamily="66" charset="0"/>
                  </a:rPr>
                  <a:t> under this transformation</a:t>
                </a: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782501" y="1623351"/>
                <a:ext cx="3779520" cy="4525963"/>
              </a:xfrm>
              <a:blipFill>
                <a:blip r:embed="rId2"/>
                <a:stretch>
                  <a:fillRect t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7990035" y="1429419"/>
            <a:ext cx="0" cy="246540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6568278" y="2066026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570207" y="2044806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897437" y="1082177"/>
                <a:ext cx="353751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7437" y="1082177"/>
                <a:ext cx="35375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9311476" y="3063377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1476" y="3063377"/>
                <a:ext cx="36798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9313405" y="1803665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3405" y="1803665"/>
                <a:ext cx="367986" cy="369332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Parallelogram 75"/>
          <p:cNvSpPr/>
          <p:nvPr/>
        </p:nvSpPr>
        <p:spPr>
          <a:xfrm rot="1423722">
            <a:off x="5957787" y="1734147"/>
            <a:ext cx="4079303" cy="1802291"/>
          </a:xfrm>
          <a:prstGeom prst="parallelogram">
            <a:avLst>
              <a:gd name="adj" fmla="val 91273"/>
            </a:avLst>
          </a:pr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5" name="Group 94"/>
          <p:cNvGrpSpPr/>
          <p:nvPr/>
        </p:nvGrpSpPr>
        <p:grpSpPr>
          <a:xfrm>
            <a:off x="8250272" y="2734050"/>
            <a:ext cx="178305" cy="179094"/>
            <a:chOff x="6129898" y="4861367"/>
            <a:chExt cx="178305" cy="179094"/>
          </a:xfrm>
        </p:grpSpPr>
        <p:cxnSp>
          <p:nvCxnSpPr>
            <p:cNvPr id="96" name="Straight Connector 95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/>
        </p:nvGrpSpPr>
        <p:grpSpPr>
          <a:xfrm>
            <a:off x="8240625" y="2423464"/>
            <a:ext cx="178305" cy="179094"/>
            <a:chOff x="6129898" y="4861367"/>
            <a:chExt cx="178305" cy="179094"/>
          </a:xfrm>
        </p:grpSpPr>
        <p:cxnSp>
          <p:nvCxnSpPr>
            <p:cNvPr id="99" name="Straight Connector 98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>
            <a:off x="7895314" y="2274923"/>
            <a:ext cx="178305" cy="179094"/>
            <a:chOff x="6129898" y="4861367"/>
            <a:chExt cx="178305" cy="179094"/>
          </a:xfrm>
        </p:grpSpPr>
        <p:cxnSp>
          <p:nvCxnSpPr>
            <p:cNvPr id="102" name="Straight Connector 101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extBox 103"/>
          <p:cNvSpPr txBox="1"/>
          <p:nvPr/>
        </p:nvSpPr>
        <p:spPr>
          <a:xfrm>
            <a:off x="8476804" y="2354015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(0,1,0)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7946298" y="1858233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mic Sans MS" panose="030F0702030302020204" pitchFamily="66" charset="0"/>
              </a:rPr>
              <a:t>(0,0,1)</a:t>
            </a:r>
            <a:endParaRPr lang="en-GB" dirty="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tangle 105"/>
              <p:cNvSpPr/>
              <p:nvPr/>
            </p:nvSpPr>
            <p:spPr>
              <a:xfrm>
                <a:off x="2228496" y="5270724"/>
                <a:ext cx="1268104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6" name="Rectangle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496" y="5270724"/>
                <a:ext cx="1268104" cy="824906"/>
              </a:xfrm>
              <a:prstGeom prst="rect">
                <a:avLst/>
              </a:prstGeom>
              <a:blipFill>
                <a:blip r:embed="rId6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Rectangle 106"/>
              <p:cNvSpPr/>
              <p:nvPr/>
            </p:nvSpPr>
            <p:spPr>
              <a:xfrm>
                <a:off x="2228497" y="5268189"/>
                <a:ext cx="1268104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7" name="Rectangle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497" y="5268189"/>
                <a:ext cx="1268104" cy="824906"/>
              </a:xfrm>
              <a:prstGeom prst="rect">
                <a:avLst/>
              </a:prstGeom>
              <a:blipFill>
                <a:blip r:embed="rId7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TextBox 107"/>
          <p:cNvSpPr txBox="1"/>
          <p:nvPr/>
        </p:nvSpPr>
        <p:spPr>
          <a:xfrm>
            <a:off x="2137128" y="4680692"/>
            <a:ext cx="1435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Original coordinates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8043525" y="298263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(1,0,0)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0" name="Straight Arrow Connector 109"/>
          <p:cNvCxnSpPr/>
          <p:nvPr/>
        </p:nvCxnSpPr>
        <p:spPr>
          <a:xfrm flipV="1">
            <a:off x="7976972" y="4133431"/>
            <a:ext cx="0" cy="246540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V="1">
            <a:off x="6555215" y="4770038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>
            <a:off x="6557144" y="4748818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7884374" y="3786189"/>
                <a:ext cx="353751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74" y="3786189"/>
                <a:ext cx="35375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9298413" y="5767389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8413" y="5767389"/>
                <a:ext cx="36798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9300342" y="4507677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0342" y="4507677"/>
                <a:ext cx="367986" cy="369332"/>
              </a:xfrm>
              <a:prstGeom prst="rect">
                <a:avLst/>
              </a:prstGeom>
              <a:blipFill>
                <a:blip r:embed="rId9"/>
                <a:stretch>
                  <a:fillRect b="-6667"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Parallelogram 115"/>
          <p:cNvSpPr/>
          <p:nvPr/>
        </p:nvSpPr>
        <p:spPr>
          <a:xfrm rot="1423722">
            <a:off x="5944724" y="4438159"/>
            <a:ext cx="4079303" cy="1802291"/>
          </a:xfrm>
          <a:prstGeom prst="parallelogram">
            <a:avLst>
              <a:gd name="adj" fmla="val 91273"/>
            </a:avLst>
          </a:pr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7" name="Group 116"/>
          <p:cNvGrpSpPr/>
          <p:nvPr/>
        </p:nvGrpSpPr>
        <p:grpSpPr>
          <a:xfrm>
            <a:off x="8237209" y="5438062"/>
            <a:ext cx="178305" cy="179094"/>
            <a:chOff x="6129898" y="4861367"/>
            <a:chExt cx="178305" cy="179094"/>
          </a:xfrm>
        </p:grpSpPr>
        <p:cxnSp>
          <p:nvCxnSpPr>
            <p:cNvPr id="118" name="Straight Connector 117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/>
        </p:nvGrpSpPr>
        <p:grpSpPr>
          <a:xfrm>
            <a:off x="7905345" y="5005556"/>
            <a:ext cx="178305" cy="179094"/>
            <a:chOff x="6129898" y="4861367"/>
            <a:chExt cx="178305" cy="179094"/>
          </a:xfrm>
        </p:grpSpPr>
        <p:cxnSp>
          <p:nvCxnSpPr>
            <p:cNvPr id="121" name="Straight Connector 120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oup 122"/>
          <p:cNvGrpSpPr/>
          <p:nvPr/>
        </p:nvGrpSpPr>
        <p:grpSpPr>
          <a:xfrm>
            <a:off x="7603577" y="5414363"/>
            <a:ext cx="178305" cy="179094"/>
            <a:chOff x="6129898" y="4861367"/>
            <a:chExt cx="178305" cy="179094"/>
          </a:xfrm>
        </p:grpSpPr>
        <p:cxnSp>
          <p:nvCxnSpPr>
            <p:cNvPr id="124" name="Straight Connector 123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TextBox 125"/>
          <p:cNvSpPr txBox="1"/>
          <p:nvPr/>
        </p:nvSpPr>
        <p:spPr>
          <a:xfrm>
            <a:off x="7157456" y="464872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(0,0,1)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6661784" y="5197970"/>
            <a:ext cx="96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mic Sans MS" panose="030F0702030302020204" pitchFamily="66" charset="0"/>
              </a:rPr>
              <a:t>(0,-1,0)</a:t>
            </a:r>
            <a:endParaRPr lang="en-GB" dirty="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8030462" y="5686642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(1,0,0)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Arc 1"/>
          <p:cNvSpPr/>
          <p:nvPr/>
        </p:nvSpPr>
        <p:spPr>
          <a:xfrm rot="13901593" flipV="1">
            <a:off x="7471953" y="2316481"/>
            <a:ext cx="914400" cy="914400"/>
          </a:xfrm>
          <a:prstGeom prst="arc">
            <a:avLst>
              <a:gd name="adj1" fmla="val 16200000"/>
              <a:gd name="adj2" fmla="val 18509146"/>
            </a:avLst>
          </a:prstGeom>
          <a:ln w="25400">
            <a:solidFill>
              <a:srgbClr val="0000FF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Arc 128"/>
          <p:cNvSpPr/>
          <p:nvPr/>
        </p:nvSpPr>
        <p:spPr>
          <a:xfrm rot="18594242" flipH="1">
            <a:off x="7737564" y="2251169"/>
            <a:ext cx="914400" cy="914400"/>
          </a:xfrm>
          <a:prstGeom prst="arc">
            <a:avLst>
              <a:gd name="adj1" fmla="val 16200000"/>
              <a:gd name="adj2" fmla="val 18797839"/>
            </a:avLst>
          </a:prstGeom>
          <a:ln w="25400">
            <a:solidFill>
              <a:srgbClr val="008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Rectangle 129"/>
              <p:cNvSpPr/>
              <p:nvPr/>
            </p:nvSpPr>
            <p:spPr>
              <a:xfrm>
                <a:off x="3748142" y="5266370"/>
                <a:ext cx="1441228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0" name="Rectangle 1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142" y="5266370"/>
                <a:ext cx="1441228" cy="824906"/>
              </a:xfrm>
              <a:prstGeom prst="rect">
                <a:avLst/>
              </a:prstGeom>
              <a:blipFill>
                <a:blip r:embed="rId10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Rectangle 130"/>
              <p:cNvSpPr/>
              <p:nvPr/>
            </p:nvSpPr>
            <p:spPr>
              <a:xfrm>
                <a:off x="3748144" y="5263835"/>
                <a:ext cx="1441228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1" name="Rectangle 1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144" y="5263835"/>
                <a:ext cx="1441228" cy="824906"/>
              </a:xfrm>
              <a:prstGeom prst="rect">
                <a:avLst/>
              </a:prstGeom>
              <a:blipFill>
                <a:blip r:embed="rId11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2" name="TextBox 131"/>
          <p:cNvSpPr txBox="1"/>
          <p:nvPr/>
        </p:nvSpPr>
        <p:spPr>
          <a:xfrm>
            <a:off x="3743859" y="4676338"/>
            <a:ext cx="1435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New coordinates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5" grpId="0"/>
      <p:bldP spid="76" grpId="0" animBg="1"/>
      <p:bldP spid="104" grpId="0"/>
      <p:bldP spid="105" grpId="0"/>
      <p:bldP spid="106" grpId="0"/>
      <p:bldP spid="106" grpId="1"/>
      <p:bldP spid="107" grpId="0"/>
      <p:bldP spid="108" grpId="0"/>
      <p:bldP spid="109" grpId="0"/>
      <p:bldP spid="113" grpId="0"/>
      <p:bldP spid="114" grpId="0"/>
      <p:bldP spid="115" grpId="0"/>
      <p:bldP spid="116" grpId="0" animBg="1"/>
      <p:bldP spid="126" grpId="0"/>
      <p:bldP spid="127" grpId="0"/>
      <p:bldP spid="128" grpId="0"/>
      <p:bldP spid="2" grpId="0" animBg="1"/>
      <p:bldP spid="129" grpId="0" animBg="1"/>
      <p:bldP spid="130" grpId="0"/>
      <p:bldP spid="130" grpId="1"/>
      <p:bldP spid="131" grpId="0"/>
      <p:bldP spid="1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Rectangle 130"/>
              <p:cNvSpPr/>
              <p:nvPr/>
            </p:nvSpPr>
            <p:spPr>
              <a:xfrm>
                <a:off x="5254726" y="3217322"/>
                <a:ext cx="1300612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1" name="Rectangle 1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4726" y="3217322"/>
                <a:ext cx="1300612" cy="743537"/>
              </a:xfrm>
              <a:prstGeom prst="rect">
                <a:avLst/>
              </a:prstGeom>
              <a:blipFill>
                <a:blip r:embed="rId2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782501" y="1623351"/>
                <a:ext cx="3779520" cy="4525963"/>
              </a:xfrm>
            </p:spPr>
            <p:txBody>
              <a:bodyPr/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apply matrices to perform linear transformations in three dimensions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en-US" sz="1400" dirty="0">
                    <a:latin typeface="Comic Sans MS" pitchFamily="66" charset="0"/>
                  </a:rPr>
                  <a:t>A transformation U, in three dimensions, represents a 90˚ rotation around the x-axis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Write down the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matrix that represents this transformation.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Find the image of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−1,2,3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itchFamily="66" charset="0"/>
                  </a:rPr>
                  <a:t> under this transformation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  <a:defRPr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We need to multiply the coordinate matrix by the transformation matrix…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  <a:defRPr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  <a:defRPr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So the image will be at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(−1,3,−2)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782501" y="1623351"/>
                <a:ext cx="3779520" cy="4525963"/>
              </a:xfrm>
              <a:blipFill>
                <a:blip r:embed="rId3"/>
                <a:stretch>
                  <a:fillRect t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6899542" y="1641511"/>
                <a:ext cx="1300612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9542" y="1641511"/>
                <a:ext cx="1300612" cy="743537"/>
              </a:xfrm>
              <a:prstGeom prst="rect">
                <a:avLst/>
              </a:prstGeom>
              <a:blipFill>
                <a:blip r:embed="rId4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7948926" y="1637156"/>
                <a:ext cx="662617" cy="7419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8926" y="1637156"/>
                <a:ext cx="662617" cy="741934"/>
              </a:xfrm>
              <a:prstGeom prst="rect">
                <a:avLst/>
              </a:prstGeom>
              <a:blipFill>
                <a:blip r:embed="rId5"/>
                <a:stretch>
                  <a:fillRect b="-3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7334971" y="2512369"/>
                <a:ext cx="873509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4971" y="2512369"/>
                <a:ext cx="873509" cy="743537"/>
              </a:xfrm>
              <a:prstGeom prst="rect">
                <a:avLst/>
              </a:prstGeom>
              <a:blipFill>
                <a:blip r:embed="rId6"/>
                <a:stretch>
                  <a:fillRect b="-1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8464731" y="2142310"/>
            <a:ext cx="322217" cy="775063"/>
          </a:xfrm>
          <a:prstGeom prst="arc">
            <a:avLst>
              <a:gd name="adj1" fmla="val 16200000"/>
              <a:gd name="adj2" fmla="val 55382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8760822" y="2373086"/>
            <a:ext cx="1018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 animBg="1"/>
      <p:bldP spid="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82501" y="1623351"/>
            <a:ext cx="3779520" cy="4525963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Comic Sans MS" pitchFamily="66" charset="0"/>
              </a:rPr>
              <a:t>You can also apply matrices to perform linear transformations in three dimensions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400" dirty="0">
                <a:latin typeface="Comic Sans MS" pitchFamily="66" charset="0"/>
              </a:rPr>
              <a:t>The rotation matrices you need to know are as follows.</a:t>
            </a:r>
          </a:p>
          <a:p>
            <a:pPr marL="342900" indent="-342900" algn="ctr">
              <a:lnSpc>
                <a:spcPct val="100000"/>
              </a:lnSpc>
              <a:spcBef>
                <a:spcPts val="0"/>
              </a:spcBef>
              <a:buFontTx/>
              <a:buAutoNum type="alphaLcParenR"/>
              <a:defRPr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1400" dirty="0">
              <a:latin typeface="Comic Sans MS" pitchFamily="66" charset="0"/>
            </a:endParaRPr>
          </a:p>
        </p:txBody>
      </p:sp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42905" y="3291842"/>
                <a:ext cx="222939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Rotation </a:t>
                </a:r>
                <a:r>
                  <a:rPr lang="en-US" sz="1600" u="sng" dirty="0">
                    <a:latin typeface="Comic Sans MS" panose="030F0702030302020204" pitchFamily="66" charset="0"/>
                  </a:rPr>
                  <a:t>anticlockwise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around the x-axis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2905" y="3291842"/>
                <a:ext cx="2229394" cy="830997"/>
              </a:xfrm>
              <a:prstGeom prst="rect">
                <a:avLst/>
              </a:prstGeom>
              <a:blipFill>
                <a:blip r:embed="rId2"/>
                <a:stretch>
                  <a:fillRect t="-1493" b="-7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116288" y="3287487"/>
                <a:ext cx="225987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Rotation </a:t>
                </a:r>
                <a:r>
                  <a:rPr lang="en-US" sz="1600" u="sng" dirty="0">
                    <a:latin typeface="Comic Sans MS" panose="030F0702030302020204" pitchFamily="66" charset="0"/>
                  </a:rPr>
                  <a:t>anticlockwise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around the y-axis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288" y="3287487"/>
                <a:ext cx="2259873" cy="830997"/>
              </a:xfrm>
              <a:prstGeom prst="rect">
                <a:avLst/>
              </a:prstGeom>
              <a:blipFill>
                <a:blip r:embed="rId3"/>
                <a:stretch>
                  <a:fillRect t="-1515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746277" y="3278778"/>
                <a:ext cx="216407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Rotation </a:t>
                </a:r>
                <a:r>
                  <a:rPr lang="en-US" sz="1600" u="sng" dirty="0">
                    <a:latin typeface="Comic Sans MS" panose="030F0702030302020204" pitchFamily="66" charset="0"/>
                  </a:rPr>
                  <a:t>anticlockwise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around the z-axis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6277" y="3278778"/>
                <a:ext cx="2164078" cy="830997"/>
              </a:xfrm>
              <a:prstGeom prst="rect">
                <a:avLst/>
              </a:prstGeom>
              <a:blipFill>
                <a:blip r:embed="rId4"/>
                <a:stretch>
                  <a:fillRect t="-1493" b="-7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7683314" y="4349876"/>
                <a:ext cx="2319929" cy="9088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3314" y="4349876"/>
                <a:ext cx="2319929" cy="908839"/>
              </a:xfrm>
              <a:prstGeom prst="rect">
                <a:avLst/>
              </a:prstGeom>
              <a:blipFill>
                <a:blip r:embed="rId5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2510422" y="4358585"/>
                <a:ext cx="2319930" cy="9063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0422" y="4358585"/>
                <a:ext cx="2319930" cy="906338"/>
              </a:xfrm>
              <a:prstGeom prst="rect">
                <a:avLst/>
              </a:prstGeom>
              <a:blipFill>
                <a:blip r:embed="rId6"/>
                <a:stretch>
                  <a:fillRect b="-2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088158" y="4349877"/>
                <a:ext cx="2319930" cy="9089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8158" y="4349877"/>
                <a:ext cx="2319930" cy="908967"/>
              </a:xfrm>
              <a:prstGeom prst="rect">
                <a:avLst/>
              </a:prstGeom>
              <a:blipFill>
                <a:blip r:embed="rId7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554657" y="5573486"/>
            <a:ext cx="7468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You do not get given any of these (or any of the reflections either!)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36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" grpId="0"/>
      <p:bldP spid="35" grpId="0"/>
      <p:bldP spid="36" grpId="0"/>
      <p:bldP spid="37" grpId="0"/>
      <p:bldP spid="38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626</Words>
  <Application>Microsoft Office PowerPoint</Application>
  <PresentationFormat>Widescreen</PresentationFormat>
  <Paragraphs>208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Transformations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2019-08-26T05:11:45Z</dcterms:modified>
</cp:coreProperties>
</file>