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598" r:id="rId2"/>
    <p:sldId id="588" r:id="rId3"/>
    <p:sldId id="593" r:id="rId4"/>
    <p:sldId id="587" r:id="rId5"/>
    <p:sldId id="594" r:id="rId6"/>
    <p:sldId id="596" r:id="rId7"/>
    <p:sldId id="590" r:id="rId8"/>
    <p:sldId id="589" r:id="rId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385" autoAdjust="0"/>
    <p:restoredTop sz="88534" autoAdjust="0"/>
  </p:normalViewPr>
  <p:slideViewPr>
    <p:cSldViewPr>
      <p:cViewPr varScale="1">
        <p:scale>
          <a:sx n="70" d="100"/>
          <a:sy n="70" d="100"/>
        </p:scale>
        <p:origin x="752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99C96-312D-4B80-9F3E-3ABF357284EA}" type="datetimeFigureOut">
              <a:rPr lang="en-GB" smtClean="0"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0757C3-C617-4D4D-8724-790EDD2746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35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0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21.png"/><Relationship Id="rId7" Type="http://schemas.openxmlformats.org/officeDocument/2006/relationships/image" Target="../media/image2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png"/><Relationship Id="rId4" Type="http://schemas.openxmlformats.org/officeDocument/2006/relationships/image" Target="../media/image16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0171" y="908720"/>
            <a:ext cx="914285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/>
              <a:t>Differentiation </a:t>
            </a:r>
          </a:p>
          <a:p>
            <a:pPr algn="ctr"/>
            <a:r>
              <a:rPr lang="en-GB" sz="8000" b="1" dirty="0"/>
              <a:t>- Quotient Rule</a:t>
            </a:r>
          </a:p>
          <a:p>
            <a:pPr algn="ctr"/>
            <a:endParaRPr lang="en-GB" sz="4800" dirty="0"/>
          </a:p>
          <a:p>
            <a:pPr algn="ctr"/>
            <a:r>
              <a:rPr lang="en-GB" sz="8000" dirty="0"/>
              <a:t>Chapter 9 </a:t>
            </a:r>
          </a:p>
          <a:p>
            <a:pPr algn="ctr"/>
            <a:r>
              <a:rPr lang="en-GB" sz="8000" dirty="0"/>
              <a:t>(</a:t>
            </a:r>
            <a:r>
              <a:rPr lang="en-GB" sz="8000"/>
              <a:t>Part 5 </a:t>
            </a:r>
            <a:r>
              <a:rPr lang="en-GB" sz="8000" dirty="0"/>
              <a:t>of 10)</a:t>
            </a:r>
          </a:p>
        </p:txBody>
      </p:sp>
    </p:spTree>
    <p:extLst>
      <p:ext uri="{BB962C8B-B14F-4D97-AF65-F5344CB8AC3E}">
        <p14:creationId xmlns:p14="http://schemas.microsoft.com/office/powerpoint/2010/main" val="813467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The Quotient Rule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80037D8F-06CD-4B55-884D-86A1D87CBC52}"/>
              </a:ext>
            </a:extLst>
          </p:cNvPr>
          <p:cNvSpPr txBox="1"/>
          <p:nvPr/>
        </p:nvSpPr>
        <p:spPr>
          <a:xfrm>
            <a:off x="1144" y="764704"/>
            <a:ext cx="9142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The quotient rule is used when </a:t>
            </a:r>
          </a:p>
          <a:p>
            <a:pPr algn="ctr"/>
            <a:r>
              <a:rPr lang="en-GB" sz="4000" dirty="0"/>
              <a:t>you have a </a:t>
            </a:r>
            <a:r>
              <a:rPr lang="en-GB" sz="4000" b="1" dirty="0"/>
              <a:t>division</a:t>
            </a:r>
            <a:r>
              <a:rPr lang="en-GB" sz="4000" dirty="0"/>
              <a:t> of two functions.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987824" y="2348880"/>
                <a:ext cx="3243517" cy="13697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4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48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48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8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+5</m:t>
                          </m:r>
                        </m:den>
                      </m:f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2348880"/>
                <a:ext cx="3243517" cy="136973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187624" y="4365104"/>
                <a:ext cx="2708690" cy="14701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4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48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48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4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sSup>
                            <m:sSupPr>
                              <m:ctrlPr>
                                <a:rPr lang="en-GB" sz="48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8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48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48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4365104"/>
                <a:ext cx="2708690" cy="14701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5148064" y="4293096"/>
                <a:ext cx="2902077" cy="14800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48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4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48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8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4293096"/>
                <a:ext cx="2902077" cy="148002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4185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The Quotient Rule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EF16E26-E1D6-4477-B069-276A3A7F1252}"/>
                  </a:ext>
                </a:extLst>
              </p:cNvPr>
              <p:cNvSpPr txBox="1"/>
              <p:nvPr/>
            </p:nvSpPr>
            <p:spPr>
              <a:xfrm>
                <a:off x="0" y="729982"/>
                <a:ext cx="9108504" cy="235789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5400" dirty="0">
                    <a:solidFill>
                      <a:schemeClr val="tx1"/>
                    </a:solidFill>
                  </a:rPr>
                  <a:t>The Quotient Rule:</a:t>
                </a:r>
              </a:p>
              <a:p>
                <a:pPr algn="ctr"/>
                <a:r>
                  <a:rPr lang="en-GB" sz="5400" dirty="0">
                    <a:solidFill>
                      <a:schemeClr val="tx1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GB" sz="5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5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5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5400" i="1" dirty="0" smtClean="0">
                            <a:solidFill>
                              <a:srgbClr val="0000FF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  <m:r>
                          <m:rPr>
                            <m:nor/>
                          </m:rPr>
                          <a:rPr lang="en-GB" sz="5400" dirty="0" smtClean="0">
                            <a:solidFill>
                              <a:srgbClr val="0000FF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(</m:t>
                        </m:r>
                        <m:r>
                          <m:rPr>
                            <m:nor/>
                          </m:rPr>
                          <a:rPr lang="en-GB" sz="5400" i="1" dirty="0" smtClean="0">
                            <a:solidFill>
                              <a:srgbClr val="0000FF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GB" sz="5400" dirty="0" smtClean="0">
                            <a:solidFill>
                              <a:srgbClr val="0000FF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en-GB" sz="5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GB" sz="5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5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den>
                    </m:f>
                  </m:oMath>
                </a14:m>
                <a:r>
                  <a:rPr lang="en-GB" sz="5400" dirty="0">
                    <a:solidFill>
                      <a:schemeClr val="tx1"/>
                    </a:solidFill>
                  </a:rPr>
                  <a:t> then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EF16E26-E1D6-4477-B069-276A3A7F12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29982"/>
                <a:ext cx="9108504" cy="2357890"/>
              </a:xfrm>
              <a:prstGeom prst="rect">
                <a:avLst/>
              </a:prstGeom>
              <a:blipFill>
                <a:blip r:embed="rId2"/>
                <a:stretch>
                  <a:fillRect t="-7235" b="-413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467544" y="3501008"/>
                <a:ext cx="8363252" cy="24547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7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7200" i="1" dirty="0" smtClean="0">
                              <a:solidFill>
                                <a:srgbClr val="0000FF"/>
                              </a:solidFill>
                            </a:rPr>
                            <m:t>f</m:t>
                          </m:r>
                          <m:r>
                            <m:rPr>
                              <m:nor/>
                            </m:rPr>
                            <a:rPr lang="en-GB" sz="7200" i="1" dirty="0" smtClean="0">
                              <a:solidFill>
                                <a:schemeClr val="tx1"/>
                              </a:solidFill>
                            </a:rPr>
                            <m:t>′</m:t>
                          </m:r>
                          <m:r>
                            <m:rPr>
                              <m:nor/>
                            </m:rPr>
                            <a:rPr lang="en-GB" sz="7200" dirty="0" smtClean="0">
                              <a:solidFill>
                                <a:srgbClr val="0000FF"/>
                              </a:solidFill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GB" sz="7200" i="1" dirty="0" smtClean="0">
                              <a:solidFill>
                                <a:srgbClr val="0000FF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GB" sz="7200" dirty="0" smtClean="0">
                              <a:solidFill>
                                <a:srgbClr val="0000FF"/>
                              </a:solidFill>
                            </a:rPr>
                            <m:t>)</m:t>
                          </m:r>
                          <m:r>
                            <a:rPr lang="en-GB" sz="7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GB" sz="7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7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GB" sz="7200" b="0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m:rPr>
                              <m:nor/>
                            </m:rPr>
                            <a:rPr lang="en-GB" sz="7200" i="1" dirty="0" smtClean="0">
                              <a:solidFill>
                                <a:srgbClr val="0000FF"/>
                              </a:solidFill>
                            </a:rPr>
                            <m:t>f</m:t>
                          </m:r>
                          <m:r>
                            <m:rPr>
                              <m:nor/>
                            </m:rPr>
                            <a:rPr lang="en-GB" sz="7200" dirty="0" smtClean="0">
                              <a:solidFill>
                                <a:srgbClr val="0000FF"/>
                              </a:solidFill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GB" sz="7200" i="1" dirty="0" smtClean="0">
                              <a:solidFill>
                                <a:srgbClr val="0000FF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GB" sz="7200" dirty="0" smtClean="0">
                              <a:solidFill>
                                <a:srgbClr val="0000FF"/>
                              </a:solidFill>
                            </a:rPr>
                            <m:t>)</m:t>
                          </m:r>
                          <m:r>
                            <a:rPr lang="en-GB" sz="7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GB" sz="7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  <m:d>
                            <m:dPr>
                              <m:ctrlPr>
                                <a:rPr lang="en-GB" sz="7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7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GB" sz="7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72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sz="72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GB" sz="72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72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GB" sz="72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7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72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501008"/>
                <a:ext cx="8363252" cy="245471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395536" y="6309320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This is given in the formula booklet!</a:t>
            </a:r>
          </a:p>
        </p:txBody>
      </p:sp>
    </p:spTree>
    <p:extLst>
      <p:ext uri="{BB962C8B-B14F-4D97-AF65-F5344CB8AC3E}">
        <p14:creationId xmlns:p14="http://schemas.microsoft.com/office/powerpoint/2010/main" val="2087222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488FF6A-374F-4122-B494-428BECF73D1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7A818170-A43F-4DEF-9DF5-BE4C444FD29C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The Quotient Rule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5652C62A-C219-4C65-9332-3BD816311E62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F261557-D9A3-4F00-B398-7367BD1E0E06}"/>
                  </a:ext>
                </a:extLst>
              </p:cNvPr>
              <p:cNvSpPr txBox="1"/>
              <p:nvPr/>
            </p:nvSpPr>
            <p:spPr>
              <a:xfrm>
                <a:off x="1935102" y="773013"/>
                <a:ext cx="5120434" cy="106753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400" dirty="0"/>
                  <a:t>If </a:t>
                </a:r>
                <a14:m>
                  <m:oMath xmlns:m="http://schemas.openxmlformats.org/officeDocument/2006/math">
                    <m:r>
                      <a:rPr lang="en-GB" sz="4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4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4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sz="4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4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4400" b="0" i="1" smtClean="0">
                            <a:latin typeface="Cambria Math" panose="02040503050406030204" pitchFamily="18" charset="0"/>
                          </a:rPr>
                          <m:t> + 5</m:t>
                        </m:r>
                      </m:den>
                    </m:f>
                  </m:oMath>
                </a14:m>
                <a:r>
                  <a:rPr lang="en-GB" sz="4400" dirty="0"/>
                  <a:t>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4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endParaRPr lang="en-GB" sz="4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F261557-D9A3-4F00-B398-7367BD1E0E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5102" y="773013"/>
                <a:ext cx="5120434" cy="1067536"/>
              </a:xfrm>
              <a:prstGeom prst="rect">
                <a:avLst/>
              </a:prstGeom>
              <a:blipFill>
                <a:blip r:embed="rId2"/>
                <a:stretch>
                  <a:fillRect b="-5473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1906469" y="2093683"/>
                <a:ext cx="5177699" cy="11344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3200" i="1" dirty="0"/>
                            <m:t>f</m:t>
                          </m:r>
                          <m:r>
                            <m:rPr>
                              <m:nor/>
                            </m:rPr>
                            <a:rPr lang="en-GB" sz="3200" b="0" i="0" dirty="0" smtClean="0"/>
                            <m:t> </m:t>
                          </m:r>
                          <m:r>
                            <m:rPr>
                              <m:nor/>
                            </m:rPr>
                            <a:rPr lang="en-GB" sz="3200" dirty="0"/>
                            <m:t>(</m:t>
                          </m:r>
                          <m:r>
                            <m:rPr>
                              <m:nor/>
                            </m:rPr>
                            <a:rPr lang="en-GB" sz="32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GB" sz="3200" dirty="0"/>
                            <m:t>)</m:t>
                          </m:r>
                        </m:num>
                        <m:den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den>
                      </m:f>
                      <m:r>
                        <a:rPr lang="en-GB" sz="3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3200" i="1" dirty="0"/>
                            <m:t>f</m:t>
                          </m:r>
                          <m:r>
                            <m:rPr>
                              <m:nor/>
                            </m:rPr>
                            <a:rPr lang="en-GB" sz="3200" i="1" dirty="0"/>
                            <m:t>′</m:t>
                          </m:r>
                          <m:r>
                            <m:rPr>
                              <m:nor/>
                            </m:rPr>
                            <a:rPr lang="en-GB" sz="3200" dirty="0"/>
                            <m:t>(</m:t>
                          </m:r>
                          <m:r>
                            <m:rPr>
                              <m:nor/>
                            </m:rPr>
                            <a:rPr lang="en-GB" sz="32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GB" sz="3200" dirty="0"/>
                            <m:t>)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m:rPr>
                              <m:nor/>
                            </m:rPr>
                            <a:rPr lang="en-GB" sz="3200" i="1" dirty="0"/>
                            <m:t>f</m:t>
                          </m:r>
                          <m:r>
                            <m:rPr>
                              <m:nor/>
                            </m:rPr>
                            <a:rPr lang="en-GB" sz="3200" dirty="0"/>
                            <m:t>(</m:t>
                          </m:r>
                          <m:r>
                            <m:rPr>
                              <m:nor/>
                            </m:rPr>
                            <a:rPr lang="en-GB" sz="32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GB" sz="3200" dirty="0"/>
                            <m:t>)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  <m:d>
                            <m:d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GB" sz="3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6469" y="2093683"/>
                <a:ext cx="5177699" cy="11344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4" name="Table 2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0513838"/>
                  </p:ext>
                </p:extLst>
              </p:nvPr>
            </p:nvGraphicFramePr>
            <p:xfrm>
              <a:off x="467544" y="3972717"/>
              <a:ext cx="3504792" cy="173861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52396">
                      <a:extLst>
                        <a:ext uri="{9D8B030D-6E8A-4147-A177-3AD203B41FA5}">
                          <a16:colId xmlns:a16="http://schemas.microsoft.com/office/drawing/2014/main" val="2435106935"/>
                        </a:ext>
                      </a:extLst>
                    </a:gridCol>
                    <a:gridCol w="1752396">
                      <a:extLst>
                        <a:ext uri="{9D8B030D-6E8A-4147-A177-3AD203B41FA5}">
                          <a16:colId xmlns:a16="http://schemas.microsoft.com/office/drawing/2014/main" val="1279376637"/>
                        </a:ext>
                      </a:extLst>
                    </a:gridCol>
                  </a:tblGrid>
                  <a:tr h="86930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6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3600" b="0" baseline="300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600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3600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3600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+5</m:t>
                                </m:r>
                              </m:oMath>
                            </m:oMathPara>
                          </a14:m>
                          <a:endParaRPr lang="en-GB" sz="3600" b="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80518977"/>
                      </a:ext>
                    </a:extLst>
                  </a:tr>
                  <a:tr h="869307">
                    <a:tc>
                      <a:txBody>
                        <a:bodyPr/>
                        <a:lstStyle/>
                        <a:p>
                          <a:pPr algn="ctr"/>
                          <a:endParaRPr lang="en-GB" sz="3600" b="0" baseline="30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600" b="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8697509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4" name="Table 2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0513838"/>
                  </p:ext>
                </p:extLst>
              </p:nvPr>
            </p:nvGraphicFramePr>
            <p:xfrm>
              <a:off x="467544" y="3972717"/>
              <a:ext cx="3504792" cy="173861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52396">
                      <a:extLst>
                        <a:ext uri="{9D8B030D-6E8A-4147-A177-3AD203B41FA5}">
                          <a16:colId xmlns:a16="http://schemas.microsoft.com/office/drawing/2014/main" val="2435106935"/>
                        </a:ext>
                      </a:extLst>
                    </a:gridCol>
                    <a:gridCol w="1752396">
                      <a:extLst>
                        <a:ext uri="{9D8B030D-6E8A-4147-A177-3AD203B41FA5}">
                          <a16:colId xmlns:a16="http://schemas.microsoft.com/office/drawing/2014/main" val="1279376637"/>
                        </a:ext>
                      </a:extLst>
                    </a:gridCol>
                  </a:tblGrid>
                  <a:tr h="86930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347" t="-699" r="-100694" b="-1013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00347" t="-699" r="-694" b="-10139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80518977"/>
                      </a:ext>
                    </a:extLst>
                  </a:tr>
                  <a:tr h="869307">
                    <a:tc>
                      <a:txBody>
                        <a:bodyPr/>
                        <a:lstStyle/>
                        <a:p>
                          <a:pPr algn="ctr"/>
                          <a:endParaRPr lang="en-GB" sz="3600" b="0" baseline="30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600" b="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8697509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2073CCD-157A-4312-BBA8-9A798D7E97CE}"/>
                  </a:ext>
                </a:extLst>
              </p:cNvPr>
              <p:cNvSpPr txBox="1"/>
              <p:nvPr/>
            </p:nvSpPr>
            <p:spPr>
              <a:xfrm>
                <a:off x="4644008" y="3972717"/>
                <a:ext cx="4176464" cy="11176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d>
                            <m:dPr>
                              <m:ctrlPr>
                                <a:rPr lang="en-GB" sz="3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3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3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+5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2073CCD-157A-4312-BBA8-9A798D7E97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3972717"/>
                <a:ext cx="4176464" cy="111767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4634407" y="5445224"/>
                <a:ext cx="3075073" cy="10973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3200" b="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3200" b="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sSup>
                            <m:sSup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3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200" b="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3200" b="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3200" b="0" i="1">
                                      <a:latin typeface="Cambria Math" panose="02040503050406030204" pitchFamily="18" charset="0"/>
                                    </a:rPr>
                                    <m:t>+5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3200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4407" y="5445224"/>
                <a:ext cx="3075073" cy="109735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915816" y="4941168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3600" dirty="0">
                <a:solidFill>
                  <a:srgbClr val="0000FF"/>
                </a:solidFill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115616" y="4941168"/>
                <a:ext cx="508473" cy="6335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3600" baseline="30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4941168"/>
                <a:ext cx="508473" cy="63357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1205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488FF6A-374F-4122-B494-428BECF73D1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7A818170-A43F-4DEF-9DF5-BE4C444FD29C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The Quotient Rule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5652C62A-C219-4C65-9332-3BD816311E62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39238D8-C554-49FF-A889-4115AD8AB9A9}"/>
                  </a:ext>
                </a:extLst>
              </p:cNvPr>
              <p:cNvSpPr txBox="1"/>
              <p:nvPr/>
            </p:nvSpPr>
            <p:spPr>
              <a:xfrm>
                <a:off x="2339752" y="751644"/>
                <a:ext cx="4335017" cy="80881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𝑖𝑓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32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num>
                      <m:den>
                        <m:sSup>
                          <m:sSupPr>
                            <m:ctrlP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sz="3200" dirty="0"/>
                  <a:t> 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39238D8-C554-49FF-A889-4115AD8AB9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751644"/>
                <a:ext cx="4335017" cy="808811"/>
              </a:xfrm>
              <a:prstGeom prst="rect">
                <a:avLst/>
              </a:prstGeom>
              <a:blipFill>
                <a:blip r:embed="rId2"/>
                <a:stretch>
                  <a:fillRect b="-1911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6" name="Table 1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16676674"/>
                  </p:ext>
                </p:extLst>
              </p:nvPr>
            </p:nvGraphicFramePr>
            <p:xfrm>
              <a:off x="2857603" y="3269520"/>
              <a:ext cx="3456384" cy="165618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52396">
                      <a:extLst>
                        <a:ext uri="{9D8B030D-6E8A-4147-A177-3AD203B41FA5}">
                          <a16:colId xmlns:a16="http://schemas.microsoft.com/office/drawing/2014/main" val="2435106935"/>
                        </a:ext>
                      </a:extLst>
                    </a:gridCol>
                    <a:gridCol w="1703988">
                      <a:extLst>
                        <a:ext uri="{9D8B030D-6E8A-4147-A177-3AD203B41FA5}">
                          <a16:colId xmlns:a16="http://schemas.microsoft.com/office/drawing/2014/main" val="1279376637"/>
                        </a:ext>
                      </a:extLst>
                    </a:gridCol>
                  </a:tblGrid>
                  <a:tr h="86930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GB" sz="3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3600" b="0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GB" sz="3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GB" sz="3600" b="0" baseline="30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3600" b="0" i="1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3600" b="0" i="1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GB" sz="3600" b="0" i="1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GB" sz="3600" b="0" i="1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3600" b="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80518977"/>
                      </a:ext>
                    </a:extLst>
                  </a:tr>
                  <a:tr h="786877">
                    <a:tc>
                      <a:txBody>
                        <a:bodyPr/>
                        <a:lstStyle/>
                        <a:p>
                          <a:pPr algn="ctr"/>
                          <a:endParaRPr lang="en-GB" sz="3600" b="0" baseline="30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600" b="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8697509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6" name="Table 1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16676674"/>
                  </p:ext>
                </p:extLst>
              </p:nvPr>
            </p:nvGraphicFramePr>
            <p:xfrm>
              <a:off x="2857603" y="3269520"/>
              <a:ext cx="3456384" cy="165618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52396">
                      <a:extLst>
                        <a:ext uri="{9D8B030D-6E8A-4147-A177-3AD203B41FA5}">
                          <a16:colId xmlns:a16="http://schemas.microsoft.com/office/drawing/2014/main" val="2435106935"/>
                        </a:ext>
                      </a:extLst>
                    </a:gridCol>
                    <a:gridCol w="1703988">
                      <a:extLst>
                        <a:ext uri="{9D8B030D-6E8A-4147-A177-3AD203B41FA5}">
                          <a16:colId xmlns:a16="http://schemas.microsoft.com/office/drawing/2014/main" val="1279376637"/>
                        </a:ext>
                      </a:extLst>
                    </a:gridCol>
                  </a:tblGrid>
                  <a:tr h="86930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47" t="-699" r="-97917" b="-923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3214" t="-699" r="-714" b="-9230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80518977"/>
                      </a:ext>
                    </a:extLst>
                  </a:tr>
                  <a:tr h="786877">
                    <a:tc>
                      <a:txBody>
                        <a:bodyPr/>
                        <a:lstStyle/>
                        <a:p>
                          <a:pPr algn="ctr"/>
                          <a:endParaRPr lang="en-GB" sz="3600" b="0" baseline="30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600" b="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8697509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331640" y="5373216"/>
                <a:ext cx="6201634" cy="12039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3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6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−2</m:t>
                          </m:r>
                          <m:func>
                            <m:func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6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3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36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GB" sz="3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3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5373216"/>
                <a:ext cx="6201634" cy="120398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1996945" y="1851758"/>
                <a:ext cx="5177699" cy="11344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3200" i="1" dirty="0"/>
                            <m:t>f</m:t>
                          </m:r>
                          <m:r>
                            <m:rPr>
                              <m:nor/>
                            </m:rPr>
                            <a:rPr lang="en-GB" sz="3200" b="0" i="0" dirty="0" smtClean="0"/>
                            <m:t> </m:t>
                          </m:r>
                          <m:r>
                            <m:rPr>
                              <m:nor/>
                            </m:rPr>
                            <a:rPr lang="en-GB" sz="3200" dirty="0"/>
                            <m:t>(</m:t>
                          </m:r>
                          <m:r>
                            <m:rPr>
                              <m:nor/>
                            </m:rPr>
                            <a:rPr lang="en-GB" sz="32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GB" sz="3200" dirty="0"/>
                            <m:t>)</m:t>
                          </m:r>
                        </m:num>
                        <m:den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den>
                      </m:f>
                      <m:r>
                        <a:rPr lang="en-GB" sz="3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3200" i="1" dirty="0"/>
                            <m:t>f</m:t>
                          </m:r>
                          <m:r>
                            <m:rPr>
                              <m:nor/>
                            </m:rPr>
                            <a:rPr lang="en-GB" sz="3200" i="1" dirty="0"/>
                            <m:t>′</m:t>
                          </m:r>
                          <m:r>
                            <m:rPr>
                              <m:nor/>
                            </m:rPr>
                            <a:rPr lang="en-GB" sz="3200" dirty="0"/>
                            <m:t>(</m:t>
                          </m:r>
                          <m:r>
                            <m:rPr>
                              <m:nor/>
                            </m:rPr>
                            <a:rPr lang="en-GB" sz="32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GB" sz="3200" dirty="0"/>
                            <m:t>)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m:rPr>
                              <m:nor/>
                            </m:rPr>
                            <a:rPr lang="en-GB" sz="3200" i="1" dirty="0"/>
                            <m:t>f</m:t>
                          </m:r>
                          <m:r>
                            <m:rPr>
                              <m:nor/>
                            </m:rPr>
                            <a:rPr lang="en-GB" sz="3200" dirty="0"/>
                            <m:t>(</m:t>
                          </m:r>
                          <m:r>
                            <m:rPr>
                              <m:nor/>
                            </m:rPr>
                            <a:rPr lang="en-GB" sz="32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GB" sz="3200" dirty="0"/>
                            <m:t>)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  <m:d>
                            <m:d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GB" sz="3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6945" y="1851758"/>
                <a:ext cx="5177699" cy="113441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059832" y="4179964"/>
                <a:ext cx="127265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4179964"/>
                <a:ext cx="1272656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860032" y="4238802"/>
                <a:ext cx="1220334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36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36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36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4238802"/>
                <a:ext cx="1220334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7344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D9B1C58-5F42-46E5-A4C0-EEDB76E7337C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49F26F14-7947-451D-9998-9CE5152339E3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The Quotient Rule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C57C7CF-B089-4A31-B68B-E4F5BE74C247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4A903C5C-D18E-4C57-A3CB-4279738FF5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825931"/>
            <a:ext cx="7788865" cy="108012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6E65E4A-8165-4318-8F12-F4C3DBE9C7CF}"/>
                  </a:ext>
                </a:extLst>
              </p:cNvPr>
              <p:cNvSpPr txBox="1"/>
              <p:nvPr/>
            </p:nvSpPr>
            <p:spPr>
              <a:xfrm>
                <a:off x="251520" y="4218493"/>
                <a:ext cx="7992888" cy="1203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360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GB" sz="36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6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  <m:sSup>
                            <m:sSup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GB" sz="36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6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sSup>
                            <m:sSupPr>
                              <m:ctrlPr>
                                <a:rPr lang="en-GB" sz="3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6E65E4A-8165-4318-8F12-F4C3DBE9C7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218493"/>
                <a:ext cx="7992888" cy="120398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Table 1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87117520"/>
                  </p:ext>
                </p:extLst>
              </p:nvPr>
            </p:nvGraphicFramePr>
            <p:xfrm>
              <a:off x="5004048" y="2237303"/>
              <a:ext cx="3744416" cy="177863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98429">
                      <a:extLst>
                        <a:ext uri="{9D8B030D-6E8A-4147-A177-3AD203B41FA5}">
                          <a16:colId xmlns:a16="http://schemas.microsoft.com/office/drawing/2014/main" val="2435106935"/>
                        </a:ext>
                      </a:extLst>
                    </a:gridCol>
                    <a:gridCol w="1845987">
                      <a:extLst>
                        <a:ext uri="{9D8B030D-6E8A-4147-A177-3AD203B41FA5}">
                          <a16:colId xmlns:a16="http://schemas.microsoft.com/office/drawing/2014/main" val="1279376637"/>
                        </a:ext>
                      </a:extLst>
                    </a:gridCol>
                  </a:tblGrid>
                  <a:tr h="93358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GB" sz="3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3600" b="0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GB" sz="3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en-GB" sz="3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GB" sz="3600" b="0" baseline="30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3600" b="0" i="1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3600" b="0" i="1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3600" b="0" i="1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36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80518977"/>
                      </a:ext>
                    </a:extLst>
                  </a:tr>
                  <a:tr h="845057">
                    <a:tc>
                      <a:txBody>
                        <a:bodyPr/>
                        <a:lstStyle/>
                        <a:p>
                          <a:pPr algn="ctr"/>
                          <a:endParaRPr lang="en-GB" sz="3600" b="0" baseline="30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6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8697509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Table 1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87117520"/>
                  </p:ext>
                </p:extLst>
              </p:nvPr>
            </p:nvGraphicFramePr>
            <p:xfrm>
              <a:off x="5004048" y="2237303"/>
              <a:ext cx="3744416" cy="177863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98429">
                      <a:extLst>
                        <a:ext uri="{9D8B030D-6E8A-4147-A177-3AD203B41FA5}">
                          <a16:colId xmlns:a16="http://schemas.microsoft.com/office/drawing/2014/main" val="2435106935"/>
                        </a:ext>
                      </a:extLst>
                    </a:gridCol>
                    <a:gridCol w="1845987">
                      <a:extLst>
                        <a:ext uri="{9D8B030D-6E8A-4147-A177-3AD203B41FA5}">
                          <a16:colId xmlns:a16="http://schemas.microsoft.com/office/drawing/2014/main" val="1279376637"/>
                        </a:ext>
                      </a:extLst>
                    </a:gridCol>
                  </a:tblGrid>
                  <a:tr h="93358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321" t="-1307" r="-98077" b="-921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02961" t="-1307" r="-658" b="-9215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80518977"/>
                      </a:ext>
                    </a:extLst>
                  </a:tr>
                  <a:tr h="845057">
                    <a:tc>
                      <a:txBody>
                        <a:bodyPr/>
                        <a:lstStyle/>
                        <a:p>
                          <a:pPr algn="ctr"/>
                          <a:endParaRPr lang="en-GB" sz="3600" b="0" baseline="30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6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8697509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6E65E4A-8165-4318-8F12-F4C3DBE9C7CF}"/>
                  </a:ext>
                </a:extLst>
              </p:cNvPr>
              <p:cNvSpPr txBox="1"/>
              <p:nvPr/>
            </p:nvSpPr>
            <p:spPr>
              <a:xfrm>
                <a:off x="1259632" y="5733256"/>
                <a:ext cx="4752528" cy="1027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func>
                            <m:funcPr>
                              <m:ctrlPr>
                                <a:rPr lang="en-GB" sz="32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2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  <m:func>
                            <m:funcPr>
                              <m:ctrlPr>
                                <a:rPr lang="en-GB" sz="32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2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sSup>
                            <m:sSupPr>
                              <m:ctrlPr>
                                <a:rPr lang="en-GB" sz="3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6E65E4A-8165-4318-8F12-F4C3DBE9C7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5733256"/>
                <a:ext cx="4752528" cy="10273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07504" y="2503310"/>
                <a:ext cx="4552593" cy="10110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i="1" dirty="0"/>
                            <m:t>f</m:t>
                          </m:r>
                          <m:r>
                            <m:rPr>
                              <m:nor/>
                            </m:rPr>
                            <a:rPr lang="en-GB" sz="2800" b="0" i="0" dirty="0" smtClean="0"/>
                            <m:t> </m:t>
                          </m:r>
                          <m:r>
                            <m:rPr>
                              <m:nor/>
                            </m:rPr>
                            <a:rPr lang="en-GB" sz="2800" dirty="0"/>
                            <m:t>(</m:t>
                          </m:r>
                          <m:r>
                            <m:rPr>
                              <m:nor/>
                            </m:rPr>
                            <a:rPr lang="en-GB" sz="2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GB" sz="2800" dirty="0"/>
                            <m:t>)</m:t>
                          </m:r>
                        </m:num>
                        <m:den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den>
                      </m:f>
                      <m:r>
                        <a:rPr lang="en-GB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i="1" dirty="0"/>
                            <m:t>f</m:t>
                          </m:r>
                          <m:r>
                            <m:rPr>
                              <m:nor/>
                            </m:rPr>
                            <a:rPr lang="en-GB" sz="2800" i="1" dirty="0"/>
                            <m:t>′</m:t>
                          </m:r>
                          <m:r>
                            <m:rPr>
                              <m:nor/>
                            </m:rPr>
                            <a:rPr lang="en-GB" sz="2800" dirty="0"/>
                            <m:t>(</m:t>
                          </m:r>
                          <m:r>
                            <m:rPr>
                              <m:nor/>
                            </m:rPr>
                            <a:rPr lang="en-GB" sz="2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GB" sz="2800" dirty="0"/>
                            <m:t>)</m:t>
                          </m:r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m:rPr>
                              <m:nor/>
                            </m:rPr>
                            <a:rPr lang="en-GB" sz="2800" i="1" dirty="0"/>
                            <m:t>f</m:t>
                          </m:r>
                          <m:r>
                            <m:rPr>
                              <m:nor/>
                            </m:rPr>
                            <a:rPr lang="en-GB" sz="2800" dirty="0"/>
                            <m:t>(</m:t>
                          </m:r>
                          <m:r>
                            <m:rPr>
                              <m:nor/>
                            </m:rPr>
                            <a:rPr lang="en-GB" sz="2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GB" sz="2800" dirty="0"/>
                            <m:t>)</m:t>
                          </m:r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2503310"/>
                <a:ext cx="4552593" cy="101104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086159" y="3261383"/>
                <a:ext cx="176157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3600" dirty="0">
                    <a:solidFill>
                      <a:srgbClr val="FF0000"/>
                    </a:solidFill>
                  </a:rPr>
                  <a:t>4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3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36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3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3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6159" y="3261383"/>
                <a:ext cx="1761572" cy="646331"/>
              </a:xfrm>
              <a:prstGeom prst="rect">
                <a:avLst/>
              </a:prstGeom>
              <a:blipFill>
                <a:blip r:embed="rId7"/>
                <a:stretch>
                  <a:fillRect l="-10381" t="-14151" b="-349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276337" y="3262211"/>
                <a:ext cx="1029000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sz="36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6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6337" y="3262211"/>
                <a:ext cx="1029000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7806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D9B1C58-5F42-46E5-A4C0-EEDB76E7337C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49F26F14-7947-451D-9998-9CE5152339E3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Test Your Understanding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C57C7CF-B089-4A31-B68B-E4F5BE74C247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4A903C5C-D18E-4C57-A3CB-4279738FF5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548" y="1304024"/>
            <a:ext cx="6181725" cy="85725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062502B-BB1A-4125-8644-FD467B675E72}"/>
              </a:ext>
            </a:extLst>
          </p:cNvPr>
          <p:cNvSpPr/>
          <p:nvPr/>
        </p:nvSpPr>
        <p:spPr>
          <a:xfrm>
            <a:off x="403480" y="922628"/>
            <a:ext cx="2512336" cy="3737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Edexcel C3 Jan 2012 Q1a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6462CA7-AF19-45FA-9031-EE5C61A35F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973" y="2653804"/>
            <a:ext cx="6243192" cy="400888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6E65E4A-8165-4318-8F12-F4C3DBE9C7CF}"/>
                  </a:ext>
                </a:extLst>
              </p:cNvPr>
              <p:cNvSpPr txBox="1"/>
              <p:nvPr/>
            </p:nvSpPr>
            <p:spPr>
              <a:xfrm>
                <a:off x="6778476" y="1367284"/>
                <a:ext cx="1944216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func>
                            <m:func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b="1" i="0" smtClean="0">
                                  <a:latin typeface="Cambria Math" panose="02040503050406030204" pitchFamily="18" charset="0"/>
                                </a:rPr>
                                <m:t>𝐜𝐨𝐬</m:t>
                              </m:r>
                            </m:fName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func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func>
                            <m:func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b="1" i="0" smtClean="0">
                                  <a:latin typeface="Cambria Math" panose="02040503050406030204" pitchFamily="18" charset="0"/>
                                </a:rPr>
                                <m:t>𝐬𝐢𝐧</m:t>
                              </m:r>
                            </m:fName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func>
                        </m:num>
                        <m:den>
                          <m:sSup>
                            <m:sSup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6E65E4A-8165-4318-8F12-F4C3DBE9C7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8476" y="1367284"/>
                <a:ext cx="1944216" cy="612732"/>
              </a:xfrm>
              <a:prstGeom prst="rect">
                <a:avLst/>
              </a:prstGeom>
              <a:blipFill>
                <a:blip r:embed="rId4"/>
                <a:stretch>
                  <a:fillRect r="-100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9F525C3A-B375-46E6-A0EB-A3096C26DFCA}"/>
              </a:ext>
            </a:extLst>
          </p:cNvPr>
          <p:cNvSpPr/>
          <p:nvPr/>
        </p:nvSpPr>
        <p:spPr>
          <a:xfrm>
            <a:off x="251973" y="2280048"/>
            <a:ext cx="2512336" cy="3737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Edexcel C3 June 2012 Q3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DABD74E-582E-487B-9FEA-FBF6D118CA2F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4563" y="3954512"/>
            <a:ext cx="4058293" cy="2221508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50FD8FE6-2895-4B3A-9261-597B6F101AEF}"/>
              </a:ext>
            </a:extLst>
          </p:cNvPr>
          <p:cNvSpPr/>
          <p:nvPr/>
        </p:nvSpPr>
        <p:spPr>
          <a:xfrm>
            <a:off x="6743700" y="1186451"/>
            <a:ext cx="2300662" cy="93445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515D978-12C2-48D7-9EBF-7673F54E370F}"/>
              </a:ext>
            </a:extLst>
          </p:cNvPr>
          <p:cNvSpPr/>
          <p:nvPr/>
        </p:nvSpPr>
        <p:spPr>
          <a:xfrm>
            <a:off x="5046462" y="3926838"/>
            <a:ext cx="4058293" cy="226188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61345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9E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36048" y="662045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244-245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94754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269A74CB-C41B-4B64-925F-8921D27E5459}"/>
              </a:ext>
            </a:extLst>
          </p:cNvPr>
          <p:cNvSpPr txBox="1"/>
          <p:nvPr/>
        </p:nvSpPr>
        <p:spPr>
          <a:xfrm>
            <a:off x="648184" y="4326107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Extension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9E44F49-087F-4912-96E2-A3C82366F809}"/>
                  </a:ext>
                </a:extLst>
              </p:cNvPr>
              <p:cNvSpPr txBox="1"/>
              <p:nvPr/>
            </p:nvSpPr>
            <p:spPr>
              <a:xfrm>
                <a:off x="683568" y="4797152"/>
                <a:ext cx="6408712" cy="19388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[STEP I 2010 Q2] The curve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den>
                        </m:f>
                      </m:e>
                    </m:d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sz="1600" dirty="0"/>
                  <a:t>, 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600" dirty="0"/>
                  <a:t> are constants, has two stationary points. Show that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&lt;0</m:t>
                      </m:r>
                      <m:r>
                        <a:rPr lang="en-GB" sz="1600" b="0" i="0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GB" sz="1600" b="0" i="0" smtClean="0">
                          <a:latin typeface="Cambria Math" panose="02040503050406030204" pitchFamily="18" charset="0"/>
                        </a:rPr>
                        <m:t>or</m:t>
                      </m:r>
                      <m:r>
                        <a:rPr lang="en-GB" sz="1600" b="0" i="0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&gt;4</m:t>
                      </m:r>
                    </m:oMath>
                  </m:oMathPara>
                </a14:m>
                <a:endParaRPr lang="en-GB" sz="1600" i="1" dirty="0"/>
              </a:p>
              <a:p>
                <a:pPr marL="400050" indent="-400050">
                  <a:buAutoNum type="romanLcParenBoth"/>
                </a:pPr>
                <a:r>
                  <a:rPr lang="en-GB" sz="1600" dirty="0"/>
                  <a:t>Show that, in the case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/>
                  <a:t>, there is one stationary point on either side of the curve’s vertical asymptote, and sketch the curve.</a:t>
                </a:r>
              </a:p>
              <a:p>
                <a:pPr marL="400050" indent="-400050">
                  <a:buAutoNum type="romanLcParenBoth"/>
                </a:pPr>
                <a:r>
                  <a:rPr lang="en-GB" sz="1600" dirty="0"/>
                  <a:t>Sketch the curve in the case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/>
                  <a:t>.</a:t>
                </a: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9E44F49-087F-4912-96E2-A3C82366F8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4797152"/>
                <a:ext cx="6408712" cy="1938864"/>
              </a:xfrm>
              <a:prstGeom prst="rect">
                <a:avLst/>
              </a:prstGeom>
              <a:blipFill>
                <a:blip r:embed="rId2"/>
                <a:stretch>
                  <a:fillRect l="-594" r="-11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44F1DB9F-98B1-604F-8E10-4899B7F54AED}"/>
              </a:ext>
            </a:extLst>
          </p:cNvPr>
          <p:cNvSpPr txBox="1"/>
          <p:nvPr/>
        </p:nvSpPr>
        <p:spPr>
          <a:xfrm>
            <a:off x="1259632" y="1764572"/>
            <a:ext cx="560799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Q1-3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Green		</a:t>
            </a:r>
            <a:r>
              <a:rPr lang="en-US" sz="2400" dirty="0"/>
              <a:t>Q4-6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Q7-10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Q11-12 &amp; Ext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87229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56075</TotalTime>
  <Words>247</Words>
  <Application>Microsoft Macintosh PowerPoint</Application>
  <PresentationFormat>On-screen Show (4:3)</PresentationFormat>
  <Paragraphs>62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1207</cp:revision>
  <cp:lastPrinted>2018-10-14T05:48:54Z</cp:lastPrinted>
  <dcterms:created xsi:type="dcterms:W3CDTF">2013-02-28T07:36:55Z</dcterms:created>
  <dcterms:modified xsi:type="dcterms:W3CDTF">2019-07-06T17:30:34Z</dcterms:modified>
</cp:coreProperties>
</file>