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06" r:id="rId2"/>
    <p:sldId id="484" r:id="rId3"/>
    <p:sldId id="505" r:id="rId4"/>
    <p:sldId id="485" r:id="rId5"/>
    <p:sldId id="502" r:id="rId6"/>
    <p:sldId id="504" r:id="rId7"/>
    <p:sldId id="50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763" autoAdjust="0"/>
    <p:restoredTop sz="96132" autoAdjust="0"/>
  </p:normalViewPr>
  <p:slideViewPr>
    <p:cSldViewPr>
      <p:cViewPr varScale="1">
        <p:scale>
          <a:sx n="70" d="100"/>
          <a:sy n="70" d="100"/>
        </p:scale>
        <p:origin x="496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5515" y="836712"/>
            <a:ext cx="914285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/>
              <a:t>Numerical Methods</a:t>
            </a:r>
          </a:p>
          <a:p>
            <a:pPr algn="ctr"/>
            <a:r>
              <a:rPr lang="en-GB" sz="8000" dirty="0"/>
              <a:t>- </a:t>
            </a:r>
            <a:r>
              <a:rPr lang="en-GB" sz="8800" dirty="0"/>
              <a:t>Introduction</a:t>
            </a:r>
            <a:r>
              <a:rPr lang="en-GB" sz="8000" dirty="0"/>
              <a:t> </a:t>
            </a:r>
          </a:p>
          <a:p>
            <a:pPr algn="ctr"/>
            <a:endParaRPr lang="en-GB" sz="4000" dirty="0"/>
          </a:p>
          <a:p>
            <a:pPr algn="ctr"/>
            <a:r>
              <a:rPr lang="en-GB" sz="8000" dirty="0"/>
              <a:t>Chapter 10</a:t>
            </a:r>
          </a:p>
          <a:p>
            <a:pPr algn="ctr"/>
            <a:r>
              <a:rPr lang="en-GB" sz="8000" dirty="0"/>
              <a:t>(Part 1 of 4)</a:t>
            </a:r>
          </a:p>
        </p:txBody>
      </p:sp>
    </p:spTree>
    <p:extLst>
      <p:ext uri="{BB962C8B-B14F-4D97-AF65-F5344CB8AC3E}">
        <p14:creationId xmlns:p14="http://schemas.microsoft.com/office/powerpoint/2010/main" val="3111145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Numerical Methods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5671" y="1268760"/>
                <a:ext cx="853244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Finding the root of a function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4000" dirty="0"/>
                  <a:t> is to</a:t>
                </a:r>
              </a:p>
              <a:p>
                <a:pPr algn="ctr"/>
                <a:r>
                  <a:rPr lang="en-GB" sz="4000" dirty="0"/>
                  <a:t>solve the equation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671" y="1268760"/>
                <a:ext cx="8532440" cy="1323439"/>
              </a:xfrm>
              <a:prstGeom prst="rect">
                <a:avLst/>
              </a:prstGeom>
              <a:blipFill>
                <a:blip r:embed="rId2"/>
                <a:stretch>
                  <a:fillRect l="-1143" t="-8295" r="-1214" b="-18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683568" y="3717032"/>
            <a:ext cx="79208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4000" dirty="0">
                <a:solidFill>
                  <a:prstClr val="black"/>
                </a:solidFill>
              </a:rPr>
              <a:t>However, for some functions, </a:t>
            </a:r>
          </a:p>
          <a:p>
            <a:pPr lvl="0" algn="ctr"/>
            <a:r>
              <a:rPr lang="en-GB" sz="4000" dirty="0">
                <a:solidFill>
                  <a:prstClr val="black"/>
                </a:solidFill>
              </a:rPr>
              <a:t>the ‘</a:t>
            </a:r>
            <a:r>
              <a:rPr lang="en-GB" sz="4000" b="1" dirty="0">
                <a:solidFill>
                  <a:prstClr val="black"/>
                </a:solidFill>
              </a:rPr>
              <a:t>exact</a:t>
            </a:r>
            <a:r>
              <a:rPr lang="en-GB" sz="4000" dirty="0">
                <a:solidFill>
                  <a:prstClr val="black"/>
                </a:solidFill>
              </a:rPr>
              <a:t>’ root is either </a:t>
            </a:r>
          </a:p>
          <a:p>
            <a:pPr lvl="0" algn="ctr"/>
            <a:r>
              <a:rPr lang="en-GB" sz="4000" dirty="0">
                <a:solidFill>
                  <a:prstClr val="black"/>
                </a:solidFill>
              </a:rPr>
              <a:t>complicated and difficult to calculate.</a:t>
            </a:r>
          </a:p>
        </p:txBody>
      </p:sp>
    </p:spTree>
    <p:extLst>
      <p:ext uri="{BB962C8B-B14F-4D97-AF65-F5344CB8AC3E}">
        <p14:creationId xmlns:p14="http://schemas.microsoft.com/office/powerpoint/2010/main" val="1020239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Numerical Methods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748252"/>
            <a:ext cx="7272808" cy="449525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27584" y="836712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The root is between 0 and 1</a:t>
            </a:r>
          </a:p>
        </p:txBody>
      </p:sp>
    </p:spTree>
    <p:extLst>
      <p:ext uri="{BB962C8B-B14F-4D97-AF65-F5344CB8AC3E}">
        <p14:creationId xmlns:p14="http://schemas.microsoft.com/office/powerpoint/2010/main" val="227884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Numerical Methods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43608" y="735037"/>
                <a:ext cx="6984776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Show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sz="2800" dirty="0"/>
                  <a:t> </a:t>
                </a:r>
              </a:p>
              <a:p>
                <a:pPr algn="ctr"/>
                <a:r>
                  <a:rPr lang="en-GB" sz="2800" dirty="0"/>
                  <a:t>has a root between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GB" sz="2800" dirty="0"/>
                  <a:t> and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=0.6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735037"/>
                <a:ext cx="6984776" cy="954107"/>
              </a:xfrm>
              <a:prstGeom prst="rect">
                <a:avLst/>
              </a:prstGeom>
              <a:blipFill>
                <a:blip r:embed="rId2"/>
                <a:stretch>
                  <a:fillRect b="-888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292080" y="3140968"/>
                <a:ext cx="3850776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0.5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=−0.351</m:t>
                      </m:r>
                    </m:oMath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0.6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=+0.022</m:t>
                      </m:r>
                    </m:oMath>
                  </m:oMathPara>
                </a14:m>
                <a:endParaRPr lang="en-GB" sz="3200" dirty="0"/>
              </a:p>
              <a:p>
                <a:endParaRPr lang="en-GB" sz="1200" dirty="0"/>
              </a:p>
              <a:p>
                <a:pPr algn="ctr"/>
                <a:r>
                  <a:rPr lang="en-GB" sz="2800" dirty="0"/>
                  <a:t>there is a </a:t>
                </a:r>
                <a:r>
                  <a:rPr lang="en-GB" sz="2800" b="1" dirty="0"/>
                  <a:t>change in sign</a:t>
                </a:r>
                <a:r>
                  <a:rPr lang="en-GB" sz="2800" dirty="0"/>
                  <a:t>, </a:t>
                </a:r>
              </a:p>
              <a:p>
                <a:pPr algn="ctr"/>
                <a:r>
                  <a:rPr lang="en-GB" sz="2800" dirty="0"/>
                  <a:t>so root must lie </a:t>
                </a:r>
              </a:p>
              <a:p>
                <a:pPr algn="ctr"/>
                <a:r>
                  <a:rPr lang="en-GB" sz="2800" dirty="0"/>
                  <a:t>between 0.5 and 0.6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140968"/>
                <a:ext cx="3850776" cy="2554545"/>
              </a:xfrm>
              <a:prstGeom prst="rect">
                <a:avLst/>
              </a:prstGeom>
              <a:blipFill>
                <a:blip r:embed="rId3"/>
                <a:stretch>
                  <a:fillRect l="-1899" r="-4272" b="-59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2070988"/>
            <a:ext cx="4896544" cy="457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49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Numerical Methods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760573"/>
            <a:ext cx="8453861" cy="144415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23528" y="2366174"/>
                <a:ext cx="8640960" cy="42165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Lower Bound: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2.3065</m:t>
                    </m:r>
                  </m:oMath>
                </a14:m>
                <a:endParaRPr lang="en-GB" sz="2800" dirty="0"/>
              </a:p>
              <a:p>
                <a:pPr algn="ctr"/>
                <a:r>
                  <a:rPr lang="en-GB" sz="2800" dirty="0"/>
                  <a:t>Upper Bound: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2.3075</m:t>
                    </m:r>
                  </m:oMath>
                </a14:m>
                <a:endParaRPr lang="en-GB" sz="280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2.3065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=−0.000275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2.3075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=0.00442</m:t>
                      </m:r>
                    </m:oMath>
                  </m:oMathPara>
                </a14:m>
                <a:endParaRPr lang="en-GB" sz="2800" dirty="0"/>
              </a:p>
              <a:p>
                <a:endParaRPr lang="en-GB" sz="2400" dirty="0"/>
              </a:p>
              <a:p>
                <a:pPr algn="ctr"/>
                <a:r>
                  <a:rPr lang="en-GB" sz="2800" dirty="0"/>
                  <a:t>There is a change in sign in the interval </a:t>
                </a:r>
                <a14:m>
                  <m:oMath xmlns:m="http://schemas.openxmlformats.org/officeDocument/2006/math">
                    <m:r>
                      <a:rPr lang="en-GB" sz="2800" b="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2.3065, 2.3075)</m:t>
                    </m:r>
                  </m:oMath>
                </a14:m>
                <a:endParaRPr lang="en-GB" sz="280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2.3065&lt;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&lt;2.3075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=2.307 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𝑑𝑝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366174"/>
                <a:ext cx="8640960" cy="4216539"/>
              </a:xfrm>
              <a:prstGeom prst="rect">
                <a:avLst/>
              </a:prstGeom>
              <a:blipFill>
                <a:blip r:embed="rId3"/>
                <a:stretch>
                  <a:fillRect t="-13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044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1205E5B-6D95-4F20-AFF6-9B045F6DAAF9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4B141C9-3372-42E2-982D-C4059EA1AC6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Example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CE93D69-5054-4DC7-A96B-0B81A79378A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E09D60B-0037-41FD-B801-D3A982DC13DF}"/>
                  </a:ext>
                </a:extLst>
              </p:cNvPr>
              <p:cNvSpPr txBox="1"/>
              <p:nvPr/>
            </p:nvSpPr>
            <p:spPr>
              <a:xfrm>
                <a:off x="323528" y="908720"/>
                <a:ext cx="8424936" cy="143154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(a) Using the same axes, sketch the graphs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dirty="0"/>
                  <a:t>. Explain how your diagrams shows that the function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dirty="0"/>
                  <a:t> has only one root.</a:t>
                </a:r>
              </a:p>
              <a:p>
                <a:r>
                  <a:rPr lang="en-GB" dirty="0"/>
                  <a:t>(b) Show that this root lies in the interval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1.7&lt;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&lt;1.8</m:t>
                    </m:r>
                  </m:oMath>
                </a14:m>
                <a:endParaRPr lang="en-GB" dirty="0"/>
              </a:p>
              <a:p>
                <a:r>
                  <a:rPr lang="en-GB" dirty="0"/>
                  <a:t>(c) Given that the root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/>
                  <a:t>, show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=1.763</m:t>
                    </m:r>
                  </m:oMath>
                </a14:m>
                <a:r>
                  <a:rPr lang="en-GB" dirty="0"/>
                  <a:t> correct to 3 decimal places.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E09D60B-0037-41FD-B801-D3A982DC13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908720"/>
                <a:ext cx="8424936" cy="1431546"/>
              </a:xfrm>
              <a:prstGeom prst="rect">
                <a:avLst/>
              </a:prstGeom>
              <a:blipFill>
                <a:blip r:embed="rId2"/>
                <a:stretch>
                  <a:fillRect b="-38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1DAD63F-9683-418E-A7D6-4ACE80F4E7F2}"/>
              </a:ext>
            </a:extLst>
          </p:cNvPr>
          <p:cNvCxnSpPr/>
          <p:nvPr/>
        </p:nvCxnSpPr>
        <p:spPr>
          <a:xfrm flipV="1">
            <a:off x="2221136" y="2713112"/>
            <a:ext cx="0" cy="30963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B97F850-3749-4143-ABBB-714814287239}"/>
              </a:ext>
            </a:extLst>
          </p:cNvPr>
          <p:cNvCxnSpPr>
            <a:cxnSpLocks/>
          </p:cNvCxnSpPr>
          <p:nvPr/>
        </p:nvCxnSpPr>
        <p:spPr>
          <a:xfrm>
            <a:off x="670868" y="4297536"/>
            <a:ext cx="32403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1A4153D-FF46-4843-9C85-E74B4FEC8274}"/>
                  </a:ext>
                </a:extLst>
              </p:cNvPr>
              <p:cNvSpPr txBox="1"/>
              <p:nvPr/>
            </p:nvSpPr>
            <p:spPr>
              <a:xfrm>
                <a:off x="3894336" y="4085704"/>
                <a:ext cx="258564" cy="371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1A4153D-FF46-4843-9C85-E74B4FEC82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4336" y="4085704"/>
                <a:ext cx="258564" cy="371996"/>
              </a:xfrm>
              <a:prstGeom prst="rect">
                <a:avLst/>
              </a:prstGeom>
              <a:blipFill>
                <a:blip r:embed="rId3"/>
                <a:stretch>
                  <a:fillRect r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EA1BD7B-EAD3-434C-834F-09E0DFF3F8F8}"/>
                  </a:ext>
                </a:extLst>
              </p:cNvPr>
              <p:cNvSpPr txBox="1"/>
              <p:nvPr/>
            </p:nvSpPr>
            <p:spPr>
              <a:xfrm>
                <a:off x="2091854" y="2386998"/>
                <a:ext cx="258564" cy="371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EA1BD7B-EAD3-434C-834F-09E0DFF3F8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1854" y="2386998"/>
                <a:ext cx="258564" cy="371996"/>
              </a:xfrm>
              <a:prstGeom prst="rect">
                <a:avLst/>
              </a:prstGeom>
              <a:blipFill>
                <a:blip r:embed="rId4"/>
                <a:stretch>
                  <a:fillRect r="-16279"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5639A75-F6C0-43FD-A8F8-1DF6DDC4F246}"/>
              </a:ext>
            </a:extLst>
          </p:cNvPr>
          <p:cNvSpPr/>
          <p:nvPr/>
        </p:nvSpPr>
        <p:spPr>
          <a:xfrm rot="10800000">
            <a:off x="2315936" y="2880646"/>
            <a:ext cx="1430563" cy="1335753"/>
          </a:xfrm>
          <a:custGeom>
            <a:avLst/>
            <a:gdLst>
              <a:gd name="connsiteX0" fmla="*/ 0 w 1318437"/>
              <a:gd name="connsiteY0" fmla="*/ 0 h 1169582"/>
              <a:gd name="connsiteX1" fmla="*/ 882502 w 1318437"/>
              <a:gd name="connsiteY1" fmla="*/ 297712 h 1169582"/>
              <a:gd name="connsiteX2" fmla="*/ 1318437 w 1318437"/>
              <a:gd name="connsiteY2" fmla="*/ 1169582 h 1169582"/>
              <a:gd name="connsiteX0" fmla="*/ 0 w 1318437"/>
              <a:gd name="connsiteY0" fmla="*/ 0 h 1169582"/>
              <a:gd name="connsiteX1" fmla="*/ 882502 w 1318437"/>
              <a:gd name="connsiteY1" fmla="*/ 297712 h 1169582"/>
              <a:gd name="connsiteX2" fmla="*/ 1318437 w 1318437"/>
              <a:gd name="connsiteY2" fmla="*/ 1169582 h 1169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18437" h="1169582">
                <a:moveTo>
                  <a:pt x="0" y="0"/>
                </a:moveTo>
                <a:cubicBezTo>
                  <a:pt x="331381" y="51391"/>
                  <a:pt x="662762" y="102782"/>
                  <a:pt x="882502" y="297712"/>
                </a:cubicBezTo>
                <a:cubicBezTo>
                  <a:pt x="1102242" y="492642"/>
                  <a:pt x="1263501" y="714154"/>
                  <a:pt x="1318437" y="1169582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D855D22-5702-4264-A9DC-5C50A7D71C7D}"/>
              </a:ext>
            </a:extLst>
          </p:cNvPr>
          <p:cNvSpPr/>
          <p:nvPr/>
        </p:nvSpPr>
        <p:spPr>
          <a:xfrm>
            <a:off x="684172" y="4424784"/>
            <a:ext cx="1430563" cy="1335753"/>
          </a:xfrm>
          <a:custGeom>
            <a:avLst/>
            <a:gdLst>
              <a:gd name="connsiteX0" fmla="*/ 0 w 1318437"/>
              <a:gd name="connsiteY0" fmla="*/ 0 h 1169582"/>
              <a:gd name="connsiteX1" fmla="*/ 882502 w 1318437"/>
              <a:gd name="connsiteY1" fmla="*/ 297712 h 1169582"/>
              <a:gd name="connsiteX2" fmla="*/ 1318437 w 1318437"/>
              <a:gd name="connsiteY2" fmla="*/ 1169582 h 1169582"/>
              <a:gd name="connsiteX0" fmla="*/ 0 w 1318437"/>
              <a:gd name="connsiteY0" fmla="*/ 0 h 1169582"/>
              <a:gd name="connsiteX1" fmla="*/ 882502 w 1318437"/>
              <a:gd name="connsiteY1" fmla="*/ 297712 h 1169582"/>
              <a:gd name="connsiteX2" fmla="*/ 1318437 w 1318437"/>
              <a:gd name="connsiteY2" fmla="*/ 1169582 h 1169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18437" h="1169582">
                <a:moveTo>
                  <a:pt x="0" y="0"/>
                </a:moveTo>
                <a:cubicBezTo>
                  <a:pt x="331381" y="51391"/>
                  <a:pt x="662762" y="102782"/>
                  <a:pt x="882502" y="297712"/>
                </a:cubicBezTo>
                <a:cubicBezTo>
                  <a:pt x="1102242" y="492642"/>
                  <a:pt x="1263501" y="714154"/>
                  <a:pt x="1318437" y="1169582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D4B2EB1-94FA-435F-973F-943E0EAF1577}"/>
              </a:ext>
            </a:extLst>
          </p:cNvPr>
          <p:cNvSpPr/>
          <p:nvPr/>
        </p:nvSpPr>
        <p:spPr>
          <a:xfrm rot="16200000">
            <a:off x="2070821" y="3843983"/>
            <a:ext cx="2001762" cy="1578196"/>
          </a:xfrm>
          <a:custGeom>
            <a:avLst/>
            <a:gdLst>
              <a:gd name="connsiteX0" fmla="*/ 0 w 1318437"/>
              <a:gd name="connsiteY0" fmla="*/ 0 h 1169582"/>
              <a:gd name="connsiteX1" fmla="*/ 882502 w 1318437"/>
              <a:gd name="connsiteY1" fmla="*/ 297712 h 1169582"/>
              <a:gd name="connsiteX2" fmla="*/ 1318437 w 1318437"/>
              <a:gd name="connsiteY2" fmla="*/ 1169582 h 1169582"/>
              <a:gd name="connsiteX0" fmla="*/ 0 w 1318437"/>
              <a:gd name="connsiteY0" fmla="*/ 0 h 1169582"/>
              <a:gd name="connsiteX1" fmla="*/ 882502 w 1318437"/>
              <a:gd name="connsiteY1" fmla="*/ 297712 h 1169582"/>
              <a:gd name="connsiteX2" fmla="*/ 1318437 w 1318437"/>
              <a:gd name="connsiteY2" fmla="*/ 1169582 h 1169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18437" h="1169582">
                <a:moveTo>
                  <a:pt x="0" y="0"/>
                </a:moveTo>
                <a:cubicBezTo>
                  <a:pt x="331381" y="51391"/>
                  <a:pt x="662762" y="102782"/>
                  <a:pt x="882502" y="297712"/>
                </a:cubicBezTo>
                <a:cubicBezTo>
                  <a:pt x="1102242" y="492642"/>
                  <a:pt x="1263501" y="714154"/>
                  <a:pt x="1318437" y="1169582"/>
                </a:cubicBezTo>
              </a:path>
            </a:pathLst>
          </a:cu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FA5B0E5-4529-4813-A220-537BEE6CA7C2}"/>
                  </a:ext>
                </a:extLst>
              </p:cNvPr>
              <p:cNvSpPr txBox="1"/>
              <p:nvPr/>
            </p:nvSpPr>
            <p:spPr>
              <a:xfrm>
                <a:off x="3771901" y="3433316"/>
                <a:ext cx="11559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FA5B0E5-4529-4813-A220-537BEE6CA7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1901" y="3433316"/>
                <a:ext cx="1155947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9878466-5FFF-419E-9597-FB1F4517E787}"/>
                  </a:ext>
                </a:extLst>
              </p:cNvPr>
              <p:cNvSpPr txBox="1"/>
              <p:nvPr/>
            </p:nvSpPr>
            <p:spPr>
              <a:xfrm>
                <a:off x="2158258" y="2673898"/>
                <a:ext cx="1155947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9878466-5FFF-419E-9597-FB1F4517E7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8258" y="2673898"/>
                <a:ext cx="1155947" cy="6127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1F4A06B-8FDE-4848-9872-32446D72AB1C}"/>
                  </a:ext>
                </a:extLst>
              </p:cNvPr>
              <p:cNvSpPr txBox="1"/>
              <p:nvPr/>
            </p:nvSpPr>
            <p:spPr>
              <a:xfrm>
                <a:off x="340668" y="5733256"/>
                <a:ext cx="4837547" cy="14108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The lines intersect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 → </m:t>
                    </m:r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/>
              </a:p>
              <a:p>
                <a:r>
                  <a:rPr lang="en-GB" sz="1400" dirty="0"/>
                  <a:t>Thus the roots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/>
                  <a:t> correspond to the points of intersection, and there is only one point of intersection on the graph.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1F4A06B-8FDE-4848-9872-32446D72AB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668" y="5733256"/>
                <a:ext cx="4837547" cy="1410899"/>
              </a:xfrm>
              <a:prstGeom prst="rect">
                <a:avLst/>
              </a:prstGeom>
              <a:blipFill>
                <a:blip r:embed="rId7"/>
                <a:stretch>
                  <a:fillRect l="-3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F2DA6037-29FF-484F-B497-3A38426042E8}"/>
              </a:ext>
            </a:extLst>
          </p:cNvPr>
          <p:cNvSpPr/>
          <p:nvPr/>
        </p:nvSpPr>
        <p:spPr>
          <a:xfrm>
            <a:off x="86544" y="2457998"/>
            <a:ext cx="288032" cy="3230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F17D4FD-BA47-4804-BBFF-A1BD02B08B32}"/>
              </a:ext>
            </a:extLst>
          </p:cNvPr>
          <p:cNvSpPr/>
          <p:nvPr/>
        </p:nvSpPr>
        <p:spPr>
          <a:xfrm>
            <a:off x="5194673" y="2597467"/>
            <a:ext cx="288032" cy="3230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58328D5-17B2-40D4-ABB8-24587E726786}"/>
                  </a:ext>
                </a:extLst>
              </p:cNvPr>
              <p:cNvSpPr txBox="1"/>
              <p:nvPr/>
            </p:nvSpPr>
            <p:spPr>
              <a:xfrm>
                <a:off x="5631036" y="2572996"/>
                <a:ext cx="3284364" cy="35096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1.7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=−0.0576…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1.8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=0.0322…</m:t>
                      </m:r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There is a change of sign between 1.7 and 1.8, so there is a root in the interval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1.7&lt;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&lt;1.8</m:t>
                    </m:r>
                  </m:oMath>
                </a14:m>
                <a:endParaRPr lang="en-GB" sz="1600" dirty="0"/>
              </a:p>
              <a:p>
                <a:endParaRPr lang="en-GB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1.17625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=−0.00064&lt;0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1.7635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=0.00024&gt;0</m:t>
                      </m:r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There is a change of sign in the interval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(1.7625, 1.7635)</m:t>
                    </m:r>
                  </m:oMath>
                </a14:m>
                <a:r>
                  <a:rPr lang="en-GB" sz="1600" dirty="0"/>
                  <a:t> so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1.7625&lt;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&lt;1.7635</m:t>
                    </m:r>
                  </m:oMath>
                </a14:m>
                <a:r>
                  <a:rPr lang="en-GB" sz="1600" dirty="0"/>
                  <a:t>, so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=1.763</m:t>
                    </m:r>
                  </m:oMath>
                </a14:m>
                <a:r>
                  <a:rPr lang="en-GB" sz="1600" dirty="0"/>
                  <a:t> correct to 3dp.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58328D5-17B2-40D4-ABB8-24587E7267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1036" y="2572996"/>
                <a:ext cx="3284364" cy="3509615"/>
              </a:xfrm>
              <a:prstGeom prst="rect">
                <a:avLst/>
              </a:prstGeom>
              <a:blipFill>
                <a:blip r:embed="rId8"/>
                <a:stretch>
                  <a:fillRect l="-1113" r="-557" b="-1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>
            <a:extLst>
              <a:ext uri="{FF2B5EF4-FFF2-40B4-BE49-F238E27FC236}">
                <a16:creationId xmlns:a16="http://schemas.microsoft.com/office/drawing/2014/main" id="{45B44419-D35C-4503-8B42-8C2C52EDAD96}"/>
              </a:ext>
            </a:extLst>
          </p:cNvPr>
          <p:cNvSpPr/>
          <p:nvPr/>
        </p:nvSpPr>
        <p:spPr>
          <a:xfrm>
            <a:off x="5190915" y="4575266"/>
            <a:ext cx="288032" cy="3230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281DFE7-158E-4864-B59A-A86D624BEE1D}"/>
              </a:ext>
            </a:extLst>
          </p:cNvPr>
          <p:cNvSpPr/>
          <p:nvPr/>
        </p:nvSpPr>
        <p:spPr>
          <a:xfrm>
            <a:off x="374577" y="2476920"/>
            <a:ext cx="4671766" cy="433028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5A5E3E3-7AA5-4406-8F08-6783D228BE51}"/>
              </a:ext>
            </a:extLst>
          </p:cNvPr>
          <p:cNvSpPr/>
          <p:nvPr/>
        </p:nvSpPr>
        <p:spPr>
          <a:xfrm>
            <a:off x="5481713" y="2597467"/>
            <a:ext cx="3433687" cy="170006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3C0FDC1-391F-488A-889A-EFCAFD18155E}"/>
              </a:ext>
            </a:extLst>
          </p:cNvPr>
          <p:cNvSpPr/>
          <p:nvPr/>
        </p:nvSpPr>
        <p:spPr>
          <a:xfrm>
            <a:off x="5481713" y="4554737"/>
            <a:ext cx="3433687" cy="170006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50110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10A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276-277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3B8BFDA-0A6C-F740-9E4F-8D65A8D6F8EE}"/>
              </a:ext>
            </a:extLst>
          </p:cNvPr>
          <p:cNvSpPr txBox="1"/>
          <p:nvPr/>
        </p:nvSpPr>
        <p:spPr>
          <a:xfrm>
            <a:off x="188144" y="2268131"/>
            <a:ext cx="56079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Green		</a:t>
            </a:r>
            <a:r>
              <a:rPr lang="en-US" sz="2400" dirty="0"/>
              <a:t>Q7-9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Q10-12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91324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56777</TotalTime>
  <Words>266</Words>
  <Application>Microsoft Macintosh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1233</cp:revision>
  <dcterms:created xsi:type="dcterms:W3CDTF">2013-02-28T07:36:55Z</dcterms:created>
  <dcterms:modified xsi:type="dcterms:W3CDTF">2019-07-06T17:41:26Z</dcterms:modified>
</cp:coreProperties>
</file>