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58" r:id="rId2"/>
    <p:sldId id="773" r:id="rId3"/>
    <p:sldId id="767" r:id="rId4"/>
    <p:sldId id="778" r:id="rId5"/>
    <p:sldId id="736" r:id="rId6"/>
    <p:sldId id="777" r:id="rId7"/>
    <p:sldId id="774" r:id="rId8"/>
    <p:sldId id="779" r:id="rId9"/>
    <p:sldId id="737" r:id="rId10"/>
    <p:sldId id="73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66" autoAdjust="0"/>
    <p:restoredTop sz="96132" autoAdjust="0"/>
  </p:normalViewPr>
  <p:slideViewPr>
    <p:cSldViewPr>
      <p:cViewPr varScale="1">
        <p:scale>
          <a:sx n="81" d="100"/>
          <a:sy n="81" d="100"/>
        </p:scale>
        <p:origin x="728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13" Type="http://schemas.openxmlformats.org/officeDocument/2006/relationships/image" Target="../media/image37.png"/><Relationship Id="rId18" Type="http://schemas.openxmlformats.org/officeDocument/2006/relationships/image" Target="../media/image40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36.png"/><Relationship Id="rId17" Type="http://schemas.openxmlformats.org/officeDocument/2006/relationships/image" Target="../media/image39.png"/><Relationship Id="rId2" Type="http://schemas.openxmlformats.org/officeDocument/2006/relationships/image" Target="../media/image180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260.png"/><Relationship Id="rId5" Type="http://schemas.openxmlformats.org/officeDocument/2006/relationships/image" Target="../media/image200.png"/><Relationship Id="rId15" Type="http://schemas.openxmlformats.org/officeDocument/2006/relationships/image" Target="../media/image300.png"/><Relationship Id="rId10" Type="http://schemas.openxmlformats.org/officeDocument/2006/relationships/image" Target="../media/image250.png"/><Relationship Id="rId19" Type="http://schemas.openxmlformats.org/officeDocument/2006/relationships/image" Target="../media/image41.png"/><Relationship Id="rId4" Type="http://schemas.openxmlformats.org/officeDocument/2006/relationships/image" Target="../media/image190.png"/><Relationship Id="rId9" Type="http://schemas.openxmlformats.org/officeDocument/2006/relationships/image" Target="../media/image240.png"/><Relationship Id="rId14" Type="http://schemas.openxmlformats.org/officeDocument/2006/relationships/image" Target="../media/image29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3.png"/><Relationship Id="rId7" Type="http://schemas.openxmlformats.org/officeDocument/2006/relationships/image" Target="../media/image45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31.png"/><Relationship Id="rId10" Type="http://schemas.openxmlformats.org/officeDocument/2006/relationships/image" Target="../media/image48.png"/><Relationship Id="rId4" Type="http://schemas.openxmlformats.org/officeDocument/2006/relationships/image" Target="../media/image180.png"/><Relationship Id="rId9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Normal Distribution </a:t>
            </a:r>
          </a:p>
          <a:p>
            <a:pPr algn="ctr"/>
            <a:r>
              <a:rPr lang="en-GB" sz="7200" b="1" dirty="0"/>
              <a:t>– </a:t>
            </a:r>
            <a:r>
              <a:rPr lang="en-GB" sz="6600" dirty="0"/>
              <a:t>Missing Mean and Standard Deviation</a:t>
            </a:r>
            <a:r>
              <a:rPr lang="en-GB" sz="6600" b="1" dirty="0"/>
              <a:t> </a:t>
            </a:r>
            <a:endParaRPr lang="en-GB" sz="7200" b="1" dirty="0"/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 (Part 5)</a:t>
            </a:r>
          </a:p>
        </p:txBody>
      </p:sp>
    </p:spTree>
    <p:extLst>
      <p:ext uri="{BB962C8B-B14F-4D97-AF65-F5344CB8AC3E}">
        <p14:creationId xmlns:p14="http://schemas.microsoft.com/office/powerpoint/2010/main" val="426391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51-53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22978E6-D554-4A45-A5F0-E0805518FF06}"/>
              </a:ext>
            </a:extLst>
          </p:cNvPr>
          <p:cNvSpPr txBox="1"/>
          <p:nvPr/>
        </p:nvSpPr>
        <p:spPr>
          <a:xfrm>
            <a:off x="611560" y="2682537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Q1&amp;4</a:t>
            </a:r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Q5-6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Q7-10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Q11-14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480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95A073-3789-40D4-8E6B-8BF4DE28DEE6}"/>
                  </a:ext>
                </a:extLst>
              </p:cNvPr>
              <p:cNvSpPr txBox="1"/>
              <p:nvPr/>
            </p:nvSpPr>
            <p:spPr>
              <a:xfrm>
                <a:off x="453984" y="752540"/>
                <a:ext cx="8245488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3200" dirty="0"/>
                  <a:t> </a:t>
                </a:r>
              </a:p>
              <a:p>
                <a:r>
                  <a:rPr lang="en-GB" sz="3200" dirty="0"/>
                  <a:t>Given that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&gt;20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GB" sz="3200" dirty="0"/>
                  <a:t>, find the value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795A073-3789-40D4-8E6B-8BF4DE28D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84" y="752540"/>
                <a:ext cx="8245488" cy="1077218"/>
              </a:xfrm>
              <a:prstGeom prst="rect">
                <a:avLst/>
              </a:prstGeom>
              <a:blipFill>
                <a:blip r:embed="rId2"/>
                <a:stretch>
                  <a:fillRect l="-71" b="-1428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09A5F00-1A69-4718-BBD3-3BC99831A87C}"/>
                  </a:ext>
                </a:extLst>
              </p:cNvPr>
              <p:cNvSpPr txBox="1"/>
              <p:nvPr/>
            </p:nvSpPr>
            <p:spPr>
              <a:xfrm>
                <a:off x="5274802" y="4453914"/>
                <a:ext cx="2520280" cy="783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09A5F00-1A69-4718-BBD3-3BC99831A8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4802" y="4453914"/>
                <a:ext cx="2520280" cy="7837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3780CE81-0E00-4788-AB8A-E9CD3E9DE9C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32">
                  <a:extLst>
                    <a:ext uri="{FF2B5EF4-FFF2-40B4-BE49-F238E27FC236}">
                      <a16:creationId xmlns:a16="http://schemas.microsoft.com/office/drawing/2014/main" id="{24515EDE-97ED-448D-B799-CFC1D197A58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Missing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14" name="TextBox 32">
                  <a:extLst>
                    <a:ext uri="{FF2B5EF4-FFF2-40B4-BE49-F238E27FC236}">
                      <a16:creationId xmlns:a16="http://schemas.microsoft.com/office/drawing/2014/main" id="{24515EDE-97ED-448D-B799-CFC1D197A5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5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F3DA599-7571-4CBA-9751-4E9BA5F8CC4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4196" y="1888667"/>
            <a:ext cx="3068623" cy="247137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4303" y="1892740"/>
            <a:ext cx="3101020" cy="24974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66844" y="2131619"/>
                <a:ext cx="121470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00"/>
                    </a:solidFill>
                  </a:rPr>
                  <a:t>Normal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844" y="2131619"/>
                <a:ext cx="1214703" cy="1200329"/>
              </a:xfrm>
              <a:prstGeom prst="rect">
                <a:avLst/>
              </a:prstGeom>
              <a:blipFill>
                <a:blip r:embed="rId8"/>
                <a:stretch>
                  <a:fillRect l="-3518" t="-4061" r="-2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8039" y="2131620"/>
                <a:ext cx="138309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FF"/>
                    </a:solidFill>
                  </a:rPr>
                  <a:t>Standard</a:t>
                </a:r>
                <a:r>
                  <a:rPr lang="en-GB" sz="24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39" y="2131620"/>
                <a:ext cx="1383098" cy="1200329"/>
              </a:xfrm>
              <a:prstGeom prst="rect">
                <a:avLst/>
              </a:prstGeom>
              <a:blipFill>
                <a:blip r:embed="rId9"/>
                <a:stretch>
                  <a:fillRect l="-3084" t="-4061" r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507650" y="6014826"/>
                <a:ext cx="182344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=0.8416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650" y="6014826"/>
                <a:ext cx="1823448" cy="46166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79658" y="4360042"/>
                <a:ext cx="223657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Inverse Normal</a:t>
                </a:r>
              </a:p>
              <a:p>
                <a:r>
                  <a:rPr lang="en-GB" sz="2400" dirty="0"/>
                  <a:t>Area = 0.80</a:t>
                </a:r>
              </a:p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400" dirty="0">
                    <a:solidFill>
                      <a:srgbClr val="FF00FF"/>
                    </a:solidFill>
                  </a:rPr>
                  <a:t> </a:t>
                </a:r>
                <a:r>
                  <a:rPr lang="en-GB" sz="2400" dirty="0"/>
                  <a:t>= 0</a:t>
                </a:r>
              </a:p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sz="2400" dirty="0"/>
                  <a:t> = 1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658" y="4360042"/>
                <a:ext cx="2236572" cy="1569660"/>
              </a:xfrm>
              <a:prstGeom prst="rect">
                <a:avLst/>
              </a:prstGeom>
              <a:blipFill>
                <a:blip r:embed="rId11"/>
                <a:stretch>
                  <a:fillRect l="-4087" t="-3101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517398" y="6261796"/>
                <a:ext cx="23513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𝒔𝒇</m:t>
                      </m:r>
                      <m:r>
                        <a:rPr lang="en-GB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398" y="6261796"/>
                <a:ext cx="2351349" cy="461665"/>
              </a:xfrm>
              <a:prstGeom prst="rect">
                <a:avLst/>
              </a:prstGeom>
              <a:blipFill>
                <a:blip r:embed="rId12"/>
                <a:stretch>
                  <a:fillRect r="-518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004048" y="5303479"/>
                <a:ext cx="2448363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0.8416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303479"/>
                <a:ext cx="2448363" cy="7861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3589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23" grpId="0"/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780CE81-0E00-4788-AB8A-E9CD3E9DE9C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4515EDE-97ED-448D-B799-CFC1D197A58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Missing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𝜎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4515EDE-97ED-448D-B799-CFC1D197A5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F3DA599-7571-4CBA-9751-4E9BA5F8CC4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39FD241-D35B-40D4-B58C-C602BA6CF418}"/>
                  </a:ext>
                </a:extLst>
              </p:cNvPr>
              <p:cNvSpPr txBox="1"/>
              <p:nvPr/>
            </p:nvSpPr>
            <p:spPr>
              <a:xfrm>
                <a:off x="179513" y="692696"/>
                <a:ext cx="8784976" cy="138499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dirty="0"/>
                  <a:t>A machine makes metal sheets with width,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2800" dirty="0"/>
                  <a:t> cm, </a:t>
                </a:r>
              </a:p>
              <a:p>
                <a:pPr algn="ctr"/>
                <a:r>
                  <a:rPr lang="en-GB" sz="2800" dirty="0"/>
                  <a:t>modelled as a normal distribution such that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50,</m:t>
                        </m:r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2800" dirty="0"/>
                  <a:t>.</a:t>
                </a:r>
              </a:p>
              <a:p>
                <a:pPr algn="ctr"/>
                <a:r>
                  <a:rPr lang="en-GB" sz="2800" dirty="0"/>
                  <a:t>Given that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&lt;46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=0.2119</m:t>
                    </m:r>
                  </m:oMath>
                </a14:m>
                <a:r>
                  <a:rPr lang="en-GB" sz="2800" dirty="0"/>
                  <a:t>, find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39FD241-D35B-40D4-B58C-C602BA6CF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3" y="692696"/>
                <a:ext cx="8784976" cy="1384995"/>
              </a:xfrm>
              <a:prstGeom prst="rect">
                <a:avLst/>
              </a:prstGeom>
              <a:blipFill>
                <a:blip r:embed="rId3"/>
                <a:stretch>
                  <a:fillRect b="-55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5787756" y="4175556"/>
                <a:ext cx="1944216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7756" y="4175556"/>
                <a:ext cx="1944216" cy="8989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547664" y="4307547"/>
                <a:ext cx="2132507" cy="15696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b="1" dirty="0"/>
                  <a:t>Inverse Normal</a:t>
                </a:r>
              </a:p>
              <a:p>
                <a:r>
                  <a:rPr lang="en-GB" sz="2400" dirty="0"/>
                  <a:t>Area = 0.2119 </a:t>
                </a:r>
                <a:endParaRPr lang="en-GB" sz="2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4307547"/>
                <a:ext cx="2132507" cy="1569660"/>
              </a:xfrm>
              <a:prstGeom prst="rect">
                <a:avLst/>
              </a:prstGeom>
              <a:blipFill>
                <a:blip r:embed="rId5"/>
                <a:stretch>
                  <a:fillRect l="-4571" t="-3113" r="-3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567713" y="5910898"/>
                <a:ext cx="129614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400" dirty="0">
                    <a:solidFill>
                      <a:srgbClr val="FF00FF"/>
                    </a:solidFill>
                  </a:rPr>
                  <a:t>Z</a:t>
                </a:r>
                <a:r>
                  <a:rPr lang="en-GB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prstClr val="black"/>
                    </a:solidFill>
                  </a:rPr>
                  <a:t> -0.8</a:t>
                </a: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713" y="5910898"/>
                <a:ext cx="1296144" cy="461665"/>
              </a:xfrm>
              <a:prstGeom prst="rect">
                <a:avLst/>
              </a:prstGeom>
              <a:blipFill>
                <a:blip r:embed="rId6"/>
                <a:stretch>
                  <a:fillRect l="-7042"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Picture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4008" y="2226108"/>
            <a:ext cx="3384376" cy="190317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2181777"/>
            <a:ext cx="3456384" cy="194750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24621" y="2179834"/>
                <a:ext cx="121470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00"/>
                    </a:solidFill>
                  </a:rPr>
                  <a:t>Normal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4621" y="2179834"/>
                <a:ext cx="1214703" cy="1200329"/>
              </a:xfrm>
              <a:prstGeom prst="rect">
                <a:avLst/>
              </a:prstGeom>
              <a:blipFill>
                <a:blip r:embed="rId9"/>
                <a:stretch>
                  <a:fillRect l="-3518" t="-4082" r="-2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915816" y="2179835"/>
                <a:ext cx="138309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FF"/>
                    </a:solidFill>
                  </a:rPr>
                  <a:t>Standard</a:t>
                </a:r>
                <a:r>
                  <a:rPr lang="en-GB" sz="24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sz="2400" dirty="0"/>
                  <a:t>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179835"/>
                <a:ext cx="1383098" cy="1200329"/>
              </a:xfrm>
              <a:prstGeom prst="rect">
                <a:avLst/>
              </a:prstGeom>
              <a:blipFill>
                <a:blip r:embed="rId10"/>
                <a:stretch>
                  <a:fillRect l="-3084" t="-4082" r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843808" y="3664417"/>
            <a:ext cx="36004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76056" y="5171847"/>
                <a:ext cx="3047244" cy="910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−0.80=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46−50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171847"/>
                <a:ext cx="3047244" cy="91057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868144" y="6179744"/>
                <a:ext cx="115121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6179744"/>
                <a:ext cx="1151213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39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31" grpId="0"/>
      <p:bldP spid="11" grpId="0"/>
      <p:bldP spid="12" grpId="0"/>
      <p:bldP spid="5" grpId="0" animBg="1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780CE81-0E00-4788-AB8A-E9CD3E9DE9C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4515EDE-97ED-448D-B799-CFC1D197A58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When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𝜎</m:t>
                      </m:r>
                    </m:oMath>
                  </a14:m>
                  <a:r>
                    <a:rPr lang="en-GB" sz="3200" dirty="0"/>
                    <a:t> are both missing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24515EDE-97ED-448D-B799-CFC1D197A5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F3DA599-7571-4CBA-9751-4E9BA5F8CC4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7B8875A-8F18-4CAE-8331-E394F16E3FB0}"/>
                  </a:ext>
                </a:extLst>
              </p:cNvPr>
              <p:cNvSpPr txBox="1"/>
              <p:nvPr/>
            </p:nvSpPr>
            <p:spPr>
              <a:xfrm>
                <a:off x="611560" y="908720"/>
                <a:ext cx="780934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If </a:t>
                </a:r>
                <a:r>
                  <a:rPr lang="en-GB" sz="3600" b="1" dirty="0"/>
                  <a:t>both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GB" sz="3600" b="1" dirty="0"/>
                  <a:t> and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𝝈</m:t>
                    </m:r>
                  </m:oMath>
                </a14:m>
                <a:r>
                  <a:rPr lang="en-GB" sz="3600" b="1" dirty="0"/>
                  <a:t> are missing</a:t>
                </a:r>
                <a:r>
                  <a:rPr lang="en-GB" sz="3600" dirty="0"/>
                  <a:t>, </a:t>
                </a:r>
              </a:p>
              <a:p>
                <a:pPr algn="ctr"/>
                <a:r>
                  <a:rPr lang="en-GB" sz="3600" dirty="0"/>
                  <a:t>you end up with simultaneous equations </a:t>
                </a:r>
              </a:p>
              <a:p>
                <a:pPr algn="ctr"/>
                <a:r>
                  <a:rPr lang="en-GB" sz="3600" dirty="0"/>
                  <a:t>which you must solve.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7B8875A-8F18-4CAE-8331-E394F16E3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908720"/>
                <a:ext cx="7809348" cy="1754326"/>
              </a:xfrm>
              <a:prstGeom prst="rect">
                <a:avLst/>
              </a:prstGeom>
              <a:blipFill>
                <a:blip r:embed="rId3"/>
                <a:stretch>
                  <a:fillRect l="-1717" t="-5208" r="-3201" b="-121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2419" t="7677" r="51560" b="5316"/>
          <a:stretch/>
        </p:blipFill>
        <p:spPr>
          <a:xfrm>
            <a:off x="555794" y="3067755"/>
            <a:ext cx="4248472" cy="25312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l="53278"/>
          <a:stretch/>
        </p:blipFill>
        <p:spPr>
          <a:xfrm>
            <a:off x="4516234" y="3068960"/>
            <a:ext cx="4104516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2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CA8C80-4D88-4FED-A3D4-50FEF58AA48A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When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𝜎</m:t>
                      </m:r>
                    </m:oMath>
                  </a14:m>
                  <a:r>
                    <a:rPr lang="en-GB" sz="3200" dirty="0">
                      <a:latin typeface="+mj-lt"/>
                    </a:rPr>
                    <a:t> are both missing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BF61B7A-31D6-48C9-8871-D0D77F9B805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FC83006-18E6-4567-894C-9813C3346BD1}"/>
              </a:ext>
            </a:extLst>
          </p:cNvPr>
          <p:cNvSpPr txBox="1"/>
          <p:nvPr/>
        </p:nvSpPr>
        <p:spPr>
          <a:xfrm>
            <a:off x="214944" y="1009194"/>
            <a:ext cx="8712968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Your </a:t>
            </a:r>
            <a:r>
              <a:rPr lang="en-GB" sz="3600" b="1" dirty="0" err="1">
                <a:solidFill>
                  <a:srgbClr val="FF0000"/>
                </a:solidFill>
              </a:rPr>
              <a:t>Classwiz</a:t>
            </a:r>
            <a:r>
              <a:rPr lang="en-GB" sz="3600" dirty="0">
                <a:solidFill>
                  <a:schemeClr val="tx1"/>
                </a:solidFill>
              </a:rPr>
              <a:t> solves </a:t>
            </a:r>
            <a:r>
              <a:rPr lang="en-GB" sz="3600" b="1" dirty="0">
                <a:solidFill>
                  <a:srgbClr val="FF0000"/>
                </a:solidFill>
              </a:rPr>
              <a:t>simultaneous equations</a:t>
            </a:r>
            <a:r>
              <a:rPr lang="en-GB" sz="36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GB" sz="3600" dirty="0">
                <a:solidFill>
                  <a:schemeClr val="tx1"/>
                </a:solidFill>
              </a:rPr>
              <a:t>Look under the EQUATIONS mode.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3768" y="2636912"/>
            <a:ext cx="61603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3200" dirty="0"/>
              <a:t>Menu</a:t>
            </a:r>
          </a:p>
          <a:p>
            <a:pPr marL="342900" indent="-342900">
              <a:buAutoNum type="arabicParenR"/>
            </a:pPr>
            <a:r>
              <a:rPr lang="en-GB" sz="3200" dirty="0"/>
              <a:t>Scroll and select A: Equation/</a:t>
            </a:r>
            <a:r>
              <a:rPr lang="en-GB" sz="3200" dirty="0" err="1"/>
              <a:t>Func</a:t>
            </a:r>
            <a:endParaRPr lang="en-GB" sz="3200" dirty="0"/>
          </a:p>
          <a:p>
            <a:pPr marL="342900" indent="-342900">
              <a:buAutoNum type="arabicParenR"/>
            </a:pPr>
            <a:r>
              <a:rPr lang="en-GB" sz="3200" dirty="0"/>
              <a:t>1: Simul Equation</a:t>
            </a:r>
          </a:p>
          <a:p>
            <a:pPr marL="342900" indent="-342900">
              <a:buAutoNum type="arabicParenR"/>
            </a:pPr>
            <a:r>
              <a:rPr lang="en-GB" sz="3200" dirty="0"/>
              <a:t>2 (unknowns)</a:t>
            </a:r>
          </a:p>
          <a:p>
            <a:pPr marL="342900" indent="-342900">
              <a:buAutoNum type="arabicParenR"/>
            </a:pPr>
            <a:r>
              <a:rPr lang="en-GB" sz="3200" dirty="0"/>
              <a:t>Enter in both equations</a:t>
            </a:r>
          </a:p>
          <a:p>
            <a:pPr marL="342900" indent="-342900">
              <a:buAutoNum type="arabicParenR"/>
            </a:pPr>
            <a:r>
              <a:rPr lang="en-GB" sz="3200" dirty="0"/>
              <a:t>Press = to find solutions</a:t>
            </a:r>
          </a:p>
        </p:txBody>
      </p:sp>
      <p:pic>
        <p:nvPicPr>
          <p:cNvPr id="1026" name="Picture 2" descr="Image result for classwiz calcul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1608113" cy="307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40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CA8C80-4D88-4FED-A3D4-50FEF58AA48A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When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𝜎</m:t>
                      </m:r>
                    </m:oMath>
                  </a14:m>
                  <a:r>
                    <a:rPr lang="en-GB" sz="3200" dirty="0">
                      <a:latin typeface="+mj-lt"/>
                    </a:rPr>
                    <a:t> are both missing</a:t>
                  </a:r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BF61B7A-31D6-48C9-8871-D0D77F9B805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5732531" y="2593894"/>
                <a:ext cx="226774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531" y="2593894"/>
                <a:ext cx="2267744" cy="10143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5868144" y="5229200"/>
                <a:ext cx="2267744" cy="101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5229200"/>
                <a:ext cx="2267744" cy="101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4622572"/>
            <a:ext cx="4883319" cy="18777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576" y="2204864"/>
            <a:ext cx="4858933" cy="179237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3528" y="849962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Set up two equations using the Z number equation. </a:t>
            </a:r>
          </a:p>
          <a:p>
            <a:pPr algn="ctr"/>
            <a:r>
              <a:rPr lang="en-GB" sz="2800" dirty="0"/>
              <a:t>You will need to know two different probabilities.</a:t>
            </a:r>
          </a:p>
        </p:txBody>
      </p:sp>
    </p:spTree>
    <p:extLst>
      <p:ext uri="{BB962C8B-B14F-4D97-AF65-F5344CB8AC3E}">
        <p14:creationId xmlns:p14="http://schemas.microsoft.com/office/powerpoint/2010/main" val="83076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CA8C80-4D88-4FED-A3D4-50FEF58AA48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When both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𝜎</m:t>
                      </m:r>
                    </m:oMath>
                  </a14:m>
                  <a:r>
                    <a:rPr lang="en-GB" sz="3200" dirty="0"/>
                    <a:t> are both missing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BF61B7A-31D6-48C9-8871-D0D77F9B805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3">
            <a:extLst>
              <a:ext uri="{FF2B5EF4-FFF2-40B4-BE49-F238E27FC236}">
                <a16:creationId xmlns:a16="http://schemas.microsoft.com/office/drawing/2014/main" id="{75C652BC-302F-4C9D-A1D8-FB2F06F14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510" y="704488"/>
            <a:ext cx="8296338" cy="1335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D1D1A5AD-7EF3-45AB-92A9-11E3DFAA0CFD}"/>
              </a:ext>
            </a:extLst>
          </p:cNvPr>
          <p:cNvGrpSpPr/>
          <p:nvPr/>
        </p:nvGrpSpPr>
        <p:grpSpPr>
          <a:xfrm>
            <a:off x="1001148" y="2378034"/>
            <a:ext cx="1412451" cy="1189552"/>
            <a:chOff x="473499" y="4692876"/>
            <a:chExt cx="1699086" cy="1411787"/>
          </a:xfrm>
        </p:grpSpPr>
        <p:sp>
          <p:nvSpPr>
            <p:cNvPr id="24" name="Freeform: Shape 50">
              <a:extLst>
                <a:ext uri="{FF2B5EF4-FFF2-40B4-BE49-F238E27FC236}">
                  <a16:creationId xmlns:a16="http://schemas.microsoft.com/office/drawing/2014/main" id="{0C16F520-79A8-48AB-AB55-446C421A138F}"/>
                </a:ext>
              </a:extLst>
            </p:cNvPr>
            <p:cNvSpPr/>
            <p:nvPr/>
          </p:nvSpPr>
          <p:spPr>
            <a:xfrm flipH="1">
              <a:off x="524430" y="4871022"/>
              <a:ext cx="1127760" cy="891540"/>
            </a:xfrm>
            <a:custGeom>
              <a:avLst/>
              <a:gdLst>
                <a:gd name="connsiteX0" fmla="*/ 0 w 1127760"/>
                <a:gd name="connsiteY0" fmla="*/ 883920 h 891540"/>
                <a:gd name="connsiteX1" fmla="*/ 0 w 1127760"/>
                <a:gd name="connsiteY1" fmla="*/ 518160 h 891540"/>
                <a:gd name="connsiteX2" fmla="*/ 137160 w 1127760"/>
                <a:gd name="connsiteY2" fmla="*/ 297180 h 891540"/>
                <a:gd name="connsiteX3" fmla="*/ 205740 w 1127760"/>
                <a:gd name="connsiteY3" fmla="*/ 160020 h 891540"/>
                <a:gd name="connsiteX4" fmla="*/ 259080 w 1127760"/>
                <a:gd name="connsiteY4" fmla="*/ 60960 h 891540"/>
                <a:gd name="connsiteX5" fmla="*/ 335280 w 1127760"/>
                <a:gd name="connsiteY5" fmla="*/ 0 h 891540"/>
                <a:gd name="connsiteX6" fmla="*/ 335280 w 1127760"/>
                <a:gd name="connsiteY6" fmla="*/ 0 h 891540"/>
                <a:gd name="connsiteX7" fmla="*/ 457200 w 1127760"/>
                <a:gd name="connsiteY7" fmla="*/ 83820 h 891540"/>
                <a:gd name="connsiteX8" fmla="*/ 495300 w 1127760"/>
                <a:gd name="connsiteY8" fmla="*/ 220980 h 891540"/>
                <a:gd name="connsiteX9" fmla="*/ 556260 w 1127760"/>
                <a:gd name="connsiteY9" fmla="*/ 381000 h 891540"/>
                <a:gd name="connsiteX10" fmla="*/ 624840 w 1127760"/>
                <a:gd name="connsiteY10" fmla="*/ 541020 h 891540"/>
                <a:gd name="connsiteX11" fmla="*/ 731520 w 1127760"/>
                <a:gd name="connsiteY11" fmla="*/ 632460 h 891540"/>
                <a:gd name="connsiteX12" fmla="*/ 899160 w 1127760"/>
                <a:gd name="connsiteY12" fmla="*/ 739140 h 891540"/>
                <a:gd name="connsiteX13" fmla="*/ 1074420 w 1127760"/>
                <a:gd name="connsiteY13" fmla="*/ 807720 h 891540"/>
                <a:gd name="connsiteX14" fmla="*/ 1127760 w 1127760"/>
                <a:gd name="connsiteY14" fmla="*/ 822960 h 891540"/>
                <a:gd name="connsiteX15" fmla="*/ 1120140 w 1127760"/>
                <a:gd name="connsiteY15" fmla="*/ 891540 h 891540"/>
                <a:gd name="connsiteX16" fmla="*/ 0 w 1127760"/>
                <a:gd name="connsiteY16" fmla="*/ 883920 h 89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27760" h="891540">
                  <a:moveTo>
                    <a:pt x="0" y="883920"/>
                  </a:moveTo>
                  <a:lnTo>
                    <a:pt x="0" y="518160"/>
                  </a:lnTo>
                  <a:lnTo>
                    <a:pt x="137160" y="297180"/>
                  </a:lnTo>
                  <a:lnTo>
                    <a:pt x="205740" y="160020"/>
                  </a:lnTo>
                  <a:lnTo>
                    <a:pt x="259080" y="60960"/>
                  </a:lnTo>
                  <a:lnTo>
                    <a:pt x="335280" y="0"/>
                  </a:lnTo>
                  <a:lnTo>
                    <a:pt x="335280" y="0"/>
                  </a:lnTo>
                  <a:lnTo>
                    <a:pt x="457200" y="83820"/>
                  </a:lnTo>
                  <a:lnTo>
                    <a:pt x="495300" y="220980"/>
                  </a:lnTo>
                  <a:lnTo>
                    <a:pt x="556260" y="381000"/>
                  </a:lnTo>
                  <a:lnTo>
                    <a:pt x="624840" y="541020"/>
                  </a:lnTo>
                  <a:lnTo>
                    <a:pt x="731520" y="632460"/>
                  </a:lnTo>
                  <a:lnTo>
                    <a:pt x="899160" y="739140"/>
                  </a:lnTo>
                  <a:lnTo>
                    <a:pt x="1074420" y="807720"/>
                  </a:lnTo>
                  <a:lnTo>
                    <a:pt x="1127760" y="822960"/>
                  </a:lnTo>
                  <a:lnTo>
                    <a:pt x="1120140" y="891540"/>
                  </a:lnTo>
                  <a:lnTo>
                    <a:pt x="0" y="88392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0CA10AE4-F636-44F7-A5E8-9C9F3E42F3FD}"/>
                </a:ext>
              </a:extLst>
            </p:cNvPr>
            <p:cNvGrpSpPr/>
            <p:nvPr/>
          </p:nvGrpSpPr>
          <p:grpSpPr>
            <a:xfrm>
              <a:off x="473499" y="4692876"/>
              <a:ext cx="1699086" cy="1411787"/>
              <a:chOff x="5139864" y="4548503"/>
              <a:chExt cx="2653556" cy="2124922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1232EE19-414C-4BDD-96B5-51F7AE58A5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01132" y="6149943"/>
                <a:ext cx="2592288" cy="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7" name="Freeform: Shape 54">
                <a:extLst>
                  <a:ext uri="{FF2B5EF4-FFF2-40B4-BE49-F238E27FC236}">
                    <a16:creationId xmlns:a16="http://schemas.microsoft.com/office/drawing/2014/main" id="{8E25C523-D506-4885-A89D-73EC65BD9E54}"/>
                  </a:ext>
                </a:extLst>
              </p:cNvPr>
              <p:cNvSpPr/>
              <p:nvPr/>
            </p:nvSpPr>
            <p:spPr>
              <a:xfrm flipH="1">
                <a:off x="5139864" y="4827903"/>
                <a:ext cx="2578100" cy="1270000"/>
              </a:xfrm>
              <a:custGeom>
                <a:avLst/>
                <a:gdLst>
                  <a:gd name="connsiteX0" fmla="*/ 0 w 4521200"/>
                  <a:gd name="connsiteY0" fmla="*/ 1778139 h 1778139"/>
                  <a:gd name="connsiteX1" fmla="*/ 1181100 w 4521200"/>
                  <a:gd name="connsiteY1" fmla="*/ 1143139 h 1778139"/>
                  <a:gd name="connsiteX2" fmla="*/ 2235200 w 4521200"/>
                  <a:gd name="connsiteY2" fmla="*/ 139 h 1778139"/>
                  <a:gd name="connsiteX3" fmla="*/ 3111500 w 4521200"/>
                  <a:gd name="connsiteY3" fmla="*/ 1219339 h 1778139"/>
                  <a:gd name="connsiteX4" fmla="*/ 4521200 w 4521200"/>
                  <a:gd name="connsiteY4" fmla="*/ 1727339 h 1778139"/>
                  <a:gd name="connsiteX0" fmla="*/ 0 w 4521200"/>
                  <a:gd name="connsiteY0" fmla="*/ 1778139 h 1778139"/>
                  <a:gd name="connsiteX1" fmla="*/ 1181100 w 4521200"/>
                  <a:gd name="connsiteY1" fmla="*/ 1143139 h 1778139"/>
                  <a:gd name="connsiteX2" fmla="*/ 2235200 w 4521200"/>
                  <a:gd name="connsiteY2" fmla="*/ 139 h 1778139"/>
                  <a:gd name="connsiteX3" fmla="*/ 3111500 w 4521200"/>
                  <a:gd name="connsiteY3" fmla="*/ 1219339 h 1778139"/>
                  <a:gd name="connsiteX4" fmla="*/ 4521200 w 4521200"/>
                  <a:gd name="connsiteY4" fmla="*/ 1727339 h 1778139"/>
                  <a:gd name="connsiteX0" fmla="*/ 0 w 4521200"/>
                  <a:gd name="connsiteY0" fmla="*/ 1778139 h 1778139"/>
                  <a:gd name="connsiteX1" fmla="*/ 1181100 w 4521200"/>
                  <a:gd name="connsiteY1" fmla="*/ 1143139 h 1778139"/>
                  <a:gd name="connsiteX2" fmla="*/ 2235200 w 4521200"/>
                  <a:gd name="connsiteY2" fmla="*/ 139 h 1778139"/>
                  <a:gd name="connsiteX3" fmla="*/ 3111500 w 4521200"/>
                  <a:gd name="connsiteY3" fmla="*/ 1219339 h 1778139"/>
                  <a:gd name="connsiteX4" fmla="*/ 4521200 w 4521200"/>
                  <a:gd name="connsiteY4" fmla="*/ 1727339 h 1778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1200" h="1778139">
                    <a:moveTo>
                      <a:pt x="0" y="1778139"/>
                    </a:moveTo>
                    <a:cubicBezTo>
                      <a:pt x="518583" y="1685005"/>
                      <a:pt x="808567" y="1439472"/>
                      <a:pt x="1181100" y="1143139"/>
                    </a:cubicBezTo>
                    <a:cubicBezTo>
                      <a:pt x="1553633" y="846806"/>
                      <a:pt x="1913467" y="-12561"/>
                      <a:pt x="2235200" y="139"/>
                    </a:cubicBezTo>
                    <a:cubicBezTo>
                      <a:pt x="2556933" y="12839"/>
                      <a:pt x="2730500" y="931472"/>
                      <a:pt x="3111500" y="1219339"/>
                    </a:cubicBezTo>
                    <a:cubicBezTo>
                      <a:pt x="3492500" y="1507206"/>
                      <a:pt x="3994150" y="1680772"/>
                      <a:pt x="4521200" y="1727339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3BADBE60-8062-4F00-B73E-A5AFC0C140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5268" y="4548503"/>
                <a:ext cx="0" cy="160144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325434EF-D288-4CA1-8652-90ACBB3CF9FD}"/>
                      </a:ext>
                    </a:extLst>
                  </p:cNvPr>
                  <p:cNvSpPr txBox="1"/>
                  <p:nvPr/>
                </p:nvSpPr>
                <p:spPr>
                  <a:xfrm>
                    <a:off x="6207833" y="6178616"/>
                    <a:ext cx="834363" cy="49480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𝜇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325434EF-D288-4CA1-8652-90ACBB3CF9F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07833" y="6178616"/>
                    <a:ext cx="834363" cy="49480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B7668C42-A0AD-4163-A57D-227D6F9EB954}"/>
                      </a:ext>
                    </a:extLst>
                  </p:cNvPr>
                  <p:cNvSpPr txBox="1"/>
                  <p:nvPr/>
                </p:nvSpPr>
                <p:spPr>
                  <a:xfrm>
                    <a:off x="6580356" y="6128397"/>
                    <a:ext cx="834363" cy="49480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160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B7668C42-A0AD-4163-A57D-227D6F9EB95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80356" y="6128397"/>
                    <a:ext cx="834363" cy="49480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67544" y="2555451"/>
                <a:ext cx="6703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55451"/>
                <a:ext cx="67037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1033760" y="2820387"/>
            <a:ext cx="490747" cy="3426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2184673" y="4251381"/>
                <a:ext cx="6703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4673" y="4251381"/>
                <a:ext cx="67037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Freeform: Shape 16">
            <a:extLst>
              <a:ext uri="{FF2B5EF4-FFF2-40B4-BE49-F238E27FC236}">
                <a16:creationId xmlns:a16="http://schemas.microsoft.com/office/drawing/2014/main" id="{1FDCE62B-66AE-44BD-BA7A-C670D79C714C}"/>
              </a:ext>
            </a:extLst>
          </p:cNvPr>
          <p:cNvSpPr/>
          <p:nvPr/>
        </p:nvSpPr>
        <p:spPr>
          <a:xfrm>
            <a:off x="1279671" y="4199944"/>
            <a:ext cx="1127760" cy="891540"/>
          </a:xfrm>
          <a:custGeom>
            <a:avLst/>
            <a:gdLst>
              <a:gd name="connsiteX0" fmla="*/ 0 w 1127760"/>
              <a:gd name="connsiteY0" fmla="*/ 883920 h 891540"/>
              <a:gd name="connsiteX1" fmla="*/ 0 w 1127760"/>
              <a:gd name="connsiteY1" fmla="*/ 518160 h 891540"/>
              <a:gd name="connsiteX2" fmla="*/ 137160 w 1127760"/>
              <a:gd name="connsiteY2" fmla="*/ 297180 h 891540"/>
              <a:gd name="connsiteX3" fmla="*/ 205740 w 1127760"/>
              <a:gd name="connsiteY3" fmla="*/ 160020 h 891540"/>
              <a:gd name="connsiteX4" fmla="*/ 259080 w 1127760"/>
              <a:gd name="connsiteY4" fmla="*/ 60960 h 891540"/>
              <a:gd name="connsiteX5" fmla="*/ 335280 w 1127760"/>
              <a:gd name="connsiteY5" fmla="*/ 0 h 891540"/>
              <a:gd name="connsiteX6" fmla="*/ 335280 w 1127760"/>
              <a:gd name="connsiteY6" fmla="*/ 0 h 891540"/>
              <a:gd name="connsiteX7" fmla="*/ 457200 w 1127760"/>
              <a:gd name="connsiteY7" fmla="*/ 83820 h 891540"/>
              <a:gd name="connsiteX8" fmla="*/ 495300 w 1127760"/>
              <a:gd name="connsiteY8" fmla="*/ 220980 h 891540"/>
              <a:gd name="connsiteX9" fmla="*/ 556260 w 1127760"/>
              <a:gd name="connsiteY9" fmla="*/ 381000 h 891540"/>
              <a:gd name="connsiteX10" fmla="*/ 624840 w 1127760"/>
              <a:gd name="connsiteY10" fmla="*/ 541020 h 891540"/>
              <a:gd name="connsiteX11" fmla="*/ 731520 w 1127760"/>
              <a:gd name="connsiteY11" fmla="*/ 632460 h 891540"/>
              <a:gd name="connsiteX12" fmla="*/ 899160 w 1127760"/>
              <a:gd name="connsiteY12" fmla="*/ 739140 h 891540"/>
              <a:gd name="connsiteX13" fmla="*/ 1074420 w 1127760"/>
              <a:gd name="connsiteY13" fmla="*/ 807720 h 891540"/>
              <a:gd name="connsiteX14" fmla="*/ 1127760 w 1127760"/>
              <a:gd name="connsiteY14" fmla="*/ 822960 h 891540"/>
              <a:gd name="connsiteX15" fmla="*/ 1120140 w 1127760"/>
              <a:gd name="connsiteY15" fmla="*/ 891540 h 891540"/>
              <a:gd name="connsiteX16" fmla="*/ 0 w 1127760"/>
              <a:gd name="connsiteY16" fmla="*/ 883920 h 89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27760" h="891540">
                <a:moveTo>
                  <a:pt x="0" y="883920"/>
                </a:moveTo>
                <a:lnTo>
                  <a:pt x="0" y="518160"/>
                </a:lnTo>
                <a:lnTo>
                  <a:pt x="137160" y="297180"/>
                </a:lnTo>
                <a:lnTo>
                  <a:pt x="205740" y="160020"/>
                </a:lnTo>
                <a:lnTo>
                  <a:pt x="259080" y="60960"/>
                </a:lnTo>
                <a:lnTo>
                  <a:pt x="335280" y="0"/>
                </a:lnTo>
                <a:lnTo>
                  <a:pt x="335280" y="0"/>
                </a:lnTo>
                <a:lnTo>
                  <a:pt x="457200" y="83820"/>
                </a:lnTo>
                <a:lnTo>
                  <a:pt x="495300" y="220980"/>
                </a:lnTo>
                <a:lnTo>
                  <a:pt x="556260" y="381000"/>
                </a:lnTo>
                <a:lnTo>
                  <a:pt x="624840" y="541020"/>
                </a:lnTo>
                <a:lnTo>
                  <a:pt x="731520" y="632460"/>
                </a:lnTo>
                <a:lnTo>
                  <a:pt x="899160" y="739140"/>
                </a:lnTo>
                <a:lnTo>
                  <a:pt x="1074420" y="807720"/>
                </a:lnTo>
                <a:lnTo>
                  <a:pt x="1127760" y="822960"/>
                </a:lnTo>
                <a:lnTo>
                  <a:pt x="1120140" y="891540"/>
                </a:lnTo>
                <a:lnTo>
                  <a:pt x="0" y="88392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D2E156F-2713-4CBA-A7B7-2ED7070B8EED}"/>
              </a:ext>
            </a:extLst>
          </p:cNvPr>
          <p:cNvGrpSpPr/>
          <p:nvPr/>
        </p:nvGrpSpPr>
        <p:grpSpPr>
          <a:xfrm>
            <a:off x="815508" y="4013180"/>
            <a:ext cx="1699086" cy="1360038"/>
            <a:chOff x="5139864" y="4548503"/>
            <a:chExt cx="2653556" cy="2047032"/>
          </a:xfrm>
        </p:grpSpPr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73329DFA-AF1A-43CF-B1DE-3ACFBE92C773}"/>
                </a:ext>
              </a:extLst>
            </p:cNvPr>
            <p:cNvCxnSpPr>
              <a:cxnSpLocks/>
            </p:cNvCxnSpPr>
            <p:nvPr/>
          </p:nvCxnSpPr>
          <p:spPr>
            <a:xfrm>
              <a:off x="5201132" y="6149943"/>
              <a:ext cx="259228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Freeform: Shape 32">
              <a:extLst>
                <a:ext uri="{FF2B5EF4-FFF2-40B4-BE49-F238E27FC236}">
                  <a16:creationId xmlns:a16="http://schemas.microsoft.com/office/drawing/2014/main" id="{9537E631-27A6-4FE4-89FF-AD238737362C}"/>
                </a:ext>
              </a:extLst>
            </p:cNvPr>
            <p:cNvSpPr/>
            <p:nvPr/>
          </p:nvSpPr>
          <p:spPr>
            <a:xfrm>
              <a:off x="5139864" y="4827903"/>
              <a:ext cx="2578100" cy="1270000"/>
            </a:xfrm>
            <a:custGeom>
              <a:avLst/>
              <a:gdLst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1200" h="1778139">
                  <a:moveTo>
                    <a:pt x="0" y="1778139"/>
                  </a:moveTo>
                  <a:cubicBezTo>
                    <a:pt x="518583" y="1685005"/>
                    <a:pt x="808567" y="1439472"/>
                    <a:pt x="1181100" y="1143139"/>
                  </a:cubicBezTo>
                  <a:cubicBezTo>
                    <a:pt x="1553633" y="846806"/>
                    <a:pt x="1913467" y="-12561"/>
                    <a:pt x="2235200" y="139"/>
                  </a:cubicBezTo>
                  <a:cubicBezTo>
                    <a:pt x="2556933" y="12839"/>
                    <a:pt x="2730500" y="931472"/>
                    <a:pt x="3111500" y="1219339"/>
                  </a:cubicBezTo>
                  <a:cubicBezTo>
                    <a:pt x="3492500" y="1507206"/>
                    <a:pt x="3994150" y="1680772"/>
                    <a:pt x="4521200" y="172733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20F0409C-B1AE-4AED-81B8-362FEBD827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5268" y="4548503"/>
              <a:ext cx="0" cy="160144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A8CACED6-6140-4CBF-BE82-CD702BD7F506}"/>
                    </a:ext>
                  </a:extLst>
                </p:cNvPr>
                <p:cNvSpPr txBox="1"/>
                <p:nvPr/>
              </p:nvSpPr>
              <p:spPr>
                <a:xfrm>
                  <a:off x="6207833" y="6178616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𝜇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A8CACED6-6140-4CBF-BE82-CD702BD7F5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7833" y="6178616"/>
                  <a:ext cx="834363" cy="416919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3DB44D2C-F82B-46F2-B9FC-44306FE213F6}"/>
                    </a:ext>
                  </a:extLst>
                </p:cNvPr>
                <p:cNvSpPr txBox="1"/>
                <p:nvPr/>
              </p:nvSpPr>
              <p:spPr>
                <a:xfrm>
                  <a:off x="5463392" y="6172132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152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3DB44D2C-F82B-46F2-B9FC-44306FE213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3392" y="6172132"/>
                  <a:ext cx="834363" cy="416919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1" name="Straight Arrow Connector 60"/>
          <p:cNvCxnSpPr/>
          <p:nvPr/>
        </p:nvCxnSpPr>
        <p:spPr>
          <a:xfrm flipH="1">
            <a:off x="1885224" y="4545174"/>
            <a:ext cx="421454" cy="3504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D1D1A5AD-7EF3-45AB-92A9-11E3DFAA0CFD}"/>
              </a:ext>
            </a:extLst>
          </p:cNvPr>
          <p:cNvGrpSpPr/>
          <p:nvPr/>
        </p:nvGrpSpPr>
        <p:grpSpPr>
          <a:xfrm>
            <a:off x="4716016" y="2450040"/>
            <a:ext cx="1412451" cy="1189552"/>
            <a:chOff x="473499" y="4692876"/>
            <a:chExt cx="1699086" cy="1411787"/>
          </a:xfrm>
        </p:grpSpPr>
        <p:sp>
          <p:nvSpPr>
            <p:cNvPr id="64" name="Freeform: Shape 50">
              <a:extLst>
                <a:ext uri="{FF2B5EF4-FFF2-40B4-BE49-F238E27FC236}">
                  <a16:creationId xmlns:a16="http://schemas.microsoft.com/office/drawing/2014/main" id="{0C16F520-79A8-48AB-AB55-446C421A138F}"/>
                </a:ext>
              </a:extLst>
            </p:cNvPr>
            <p:cNvSpPr/>
            <p:nvPr/>
          </p:nvSpPr>
          <p:spPr>
            <a:xfrm flipH="1">
              <a:off x="524430" y="4871022"/>
              <a:ext cx="1127760" cy="891540"/>
            </a:xfrm>
            <a:custGeom>
              <a:avLst/>
              <a:gdLst>
                <a:gd name="connsiteX0" fmla="*/ 0 w 1127760"/>
                <a:gd name="connsiteY0" fmla="*/ 883920 h 891540"/>
                <a:gd name="connsiteX1" fmla="*/ 0 w 1127760"/>
                <a:gd name="connsiteY1" fmla="*/ 518160 h 891540"/>
                <a:gd name="connsiteX2" fmla="*/ 137160 w 1127760"/>
                <a:gd name="connsiteY2" fmla="*/ 297180 h 891540"/>
                <a:gd name="connsiteX3" fmla="*/ 205740 w 1127760"/>
                <a:gd name="connsiteY3" fmla="*/ 160020 h 891540"/>
                <a:gd name="connsiteX4" fmla="*/ 259080 w 1127760"/>
                <a:gd name="connsiteY4" fmla="*/ 60960 h 891540"/>
                <a:gd name="connsiteX5" fmla="*/ 335280 w 1127760"/>
                <a:gd name="connsiteY5" fmla="*/ 0 h 891540"/>
                <a:gd name="connsiteX6" fmla="*/ 335280 w 1127760"/>
                <a:gd name="connsiteY6" fmla="*/ 0 h 891540"/>
                <a:gd name="connsiteX7" fmla="*/ 457200 w 1127760"/>
                <a:gd name="connsiteY7" fmla="*/ 83820 h 891540"/>
                <a:gd name="connsiteX8" fmla="*/ 495300 w 1127760"/>
                <a:gd name="connsiteY8" fmla="*/ 220980 h 891540"/>
                <a:gd name="connsiteX9" fmla="*/ 556260 w 1127760"/>
                <a:gd name="connsiteY9" fmla="*/ 381000 h 891540"/>
                <a:gd name="connsiteX10" fmla="*/ 624840 w 1127760"/>
                <a:gd name="connsiteY10" fmla="*/ 541020 h 891540"/>
                <a:gd name="connsiteX11" fmla="*/ 731520 w 1127760"/>
                <a:gd name="connsiteY11" fmla="*/ 632460 h 891540"/>
                <a:gd name="connsiteX12" fmla="*/ 899160 w 1127760"/>
                <a:gd name="connsiteY12" fmla="*/ 739140 h 891540"/>
                <a:gd name="connsiteX13" fmla="*/ 1074420 w 1127760"/>
                <a:gd name="connsiteY13" fmla="*/ 807720 h 891540"/>
                <a:gd name="connsiteX14" fmla="*/ 1127760 w 1127760"/>
                <a:gd name="connsiteY14" fmla="*/ 822960 h 891540"/>
                <a:gd name="connsiteX15" fmla="*/ 1120140 w 1127760"/>
                <a:gd name="connsiteY15" fmla="*/ 891540 h 891540"/>
                <a:gd name="connsiteX16" fmla="*/ 0 w 1127760"/>
                <a:gd name="connsiteY16" fmla="*/ 883920 h 891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27760" h="891540">
                  <a:moveTo>
                    <a:pt x="0" y="883920"/>
                  </a:moveTo>
                  <a:lnTo>
                    <a:pt x="0" y="518160"/>
                  </a:lnTo>
                  <a:lnTo>
                    <a:pt x="137160" y="297180"/>
                  </a:lnTo>
                  <a:lnTo>
                    <a:pt x="205740" y="160020"/>
                  </a:lnTo>
                  <a:lnTo>
                    <a:pt x="259080" y="60960"/>
                  </a:lnTo>
                  <a:lnTo>
                    <a:pt x="335280" y="0"/>
                  </a:lnTo>
                  <a:lnTo>
                    <a:pt x="335280" y="0"/>
                  </a:lnTo>
                  <a:lnTo>
                    <a:pt x="457200" y="83820"/>
                  </a:lnTo>
                  <a:lnTo>
                    <a:pt x="495300" y="220980"/>
                  </a:lnTo>
                  <a:lnTo>
                    <a:pt x="556260" y="381000"/>
                  </a:lnTo>
                  <a:lnTo>
                    <a:pt x="624840" y="541020"/>
                  </a:lnTo>
                  <a:lnTo>
                    <a:pt x="731520" y="632460"/>
                  </a:lnTo>
                  <a:lnTo>
                    <a:pt x="899160" y="739140"/>
                  </a:lnTo>
                  <a:lnTo>
                    <a:pt x="1074420" y="807720"/>
                  </a:lnTo>
                  <a:lnTo>
                    <a:pt x="1127760" y="822960"/>
                  </a:lnTo>
                  <a:lnTo>
                    <a:pt x="1120140" y="891540"/>
                  </a:lnTo>
                  <a:lnTo>
                    <a:pt x="0" y="88392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0CA10AE4-F636-44F7-A5E8-9C9F3E42F3FD}"/>
                </a:ext>
              </a:extLst>
            </p:cNvPr>
            <p:cNvGrpSpPr/>
            <p:nvPr/>
          </p:nvGrpSpPr>
          <p:grpSpPr>
            <a:xfrm>
              <a:off x="473499" y="4692876"/>
              <a:ext cx="1699086" cy="1411787"/>
              <a:chOff x="5139864" y="4548503"/>
              <a:chExt cx="2653556" cy="2124922"/>
            </a:xfrm>
          </p:grpSpPr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id="{1232EE19-414C-4BDD-96B5-51F7AE58A5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01132" y="6149943"/>
                <a:ext cx="2592288" cy="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7" name="Freeform: Shape 54">
                <a:extLst>
                  <a:ext uri="{FF2B5EF4-FFF2-40B4-BE49-F238E27FC236}">
                    <a16:creationId xmlns:a16="http://schemas.microsoft.com/office/drawing/2014/main" id="{8E25C523-D506-4885-A89D-73EC65BD9E54}"/>
                  </a:ext>
                </a:extLst>
              </p:cNvPr>
              <p:cNvSpPr/>
              <p:nvPr/>
            </p:nvSpPr>
            <p:spPr>
              <a:xfrm flipH="1">
                <a:off x="5139864" y="4827903"/>
                <a:ext cx="2578100" cy="1270000"/>
              </a:xfrm>
              <a:custGeom>
                <a:avLst/>
                <a:gdLst>
                  <a:gd name="connsiteX0" fmla="*/ 0 w 4521200"/>
                  <a:gd name="connsiteY0" fmla="*/ 1778139 h 1778139"/>
                  <a:gd name="connsiteX1" fmla="*/ 1181100 w 4521200"/>
                  <a:gd name="connsiteY1" fmla="*/ 1143139 h 1778139"/>
                  <a:gd name="connsiteX2" fmla="*/ 2235200 w 4521200"/>
                  <a:gd name="connsiteY2" fmla="*/ 139 h 1778139"/>
                  <a:gd name="connsiteX3" fmla="*/ 3111500 w 4521200"/>
                  <a:gd name="connsiteY3" fmla="*/ 1219339 h 1778139"/>
                  <a:gd name="connsiteX4" fmla="*/ 4521200 w 4521200"/>
                  <a:gd name="connsiteY4" fmla="*/ 1727339 h 1778139"/>
                  <a:gd name="connsiteX0" fmla="*/ 0 w 4521200"/>
                  <a:gd name="connsiteY0" fmla="*/ 1778139 h 1778139"/>
                  <a:gd name="connsiteX1" fmla="*/ 1181100 w 4521200"/>
                  <a:gd name="connsiteY1" fmla="*/ 1143139 h 1778139"/>
                  <a:gd name="connsiteX2" fmla="*/ 2235200 w 4521200"/>
                  <a:gd name="connsiteY2" fmla="*/ 139 h 1778139"/>
                  <a:gd name="connsiteX3" fmla="*/ 3111500 w 4521200"/>
                  <a:gd name="connsiteY3" fmla="*/ 1219339 h 1778139"/>
                  <a:gd name="connsiteX4" fmla="*/ 4521200 w 4521200"/>
                  <a:gd name="connsiteY4" fmla="*/ 1727339 h 1778139"/>
                  <a:gd name="connsiteX0" fmla="*/ 0 w 4521200"/>
                  <a:gd name="connsiteY0" fmla="*/ 1778139 h 1778139"/>
                  <a:gd name="connsiteX1" fmla="*/ 1181100 w 4521200"/>
                  <a:gd name="connsiteY1" fmla="*/ 1143139 h 1778139"/>
                  <a:gd name="connsiteX2" fmla="*/ 2235200 w 4521200"/>
                  <a:gd name="connsiteY2" fmla="*/ 139 h 1778139"/>
                  <a:gd name="connsiteX3" fmla="*/ 3111500 w 4521200"/>
                  <a:gd name="connsiteY3" fmla="*/ 1219339 h 1778139"/>
                  <a:gd name="connsiteX4" fmla="*/ 4521200 w 4521200"/>
                  <a:gd name="connsiteY4" fmla="*/ 1727339 h 17781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521200" h="1778139">
                    <a:moveTo>
                      <a:pt x="0" y="1778139"/>
                    </a:moveTo>
                    <a:cubicBezTo>
                      <a:pt x="518583" y="1685005"/>
                      <a:pt x="808567" y="1439472"/>
                      <a:pt x="1181100" y="1143139"/>
                    </a:cubicBezTo>
                    <a:cubicBezTo>
                      <a:pt x="1553633" y="846806"/>
                      <a:pt x="1913467" y="-12561"/>
                      <a:pt x="2235200" y="139"/>
                    </a:cubicBezTo>
                    <a:cubicBezTo>
                      <a:pt x="2556933" y="12839"/>
                      <a:pt x="2730500" y="931472"/>
                      <a:pt x="3111500" y="1219339"/>
                    </a:cubicBezTo>
                    <a:cubicBezTo>
                      <a:pt x="3492500" y="1507206"/>
                      <a:pt x="3994150" y="1680772"/>
                      <a:pt x="4521200" y="1727339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3BADBE60-8062-4F00-B73E-A5AFC0C140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25268" y="4548503"/>
                <a:ext cx="0" cy="1601440"/>
              </a:xfrm>
              <a:prstGeom prst="straightConnector1">
                <a:avLst/>
              </a:prstGeom>
              <a:ln>
                <a:tailEnd type="arrow"/>
              </a:ln>
              <a:effectLst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325434EF-D288-4CA1-8652-90ACBB3CF9FD}"/>
                      </a:ext>
                    </a:extLst>
                  </p:cNvPr>
                  <p:cNvSpPr txBox="1"/>
                  <p:nvPr/>
                </p:nvSpPr>
                <p:spPr>
                  <a:xfrm>
                    <a:off x="6207833" y="6178616"/>
                    <a:ext cx="834363" cy="49480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325434EF-D288-4CA1-8652-90ACBB3CF9F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07833" y="6178616"/>
                    <a:ext cx="834363" cy="494809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B7668C42-A0AD-4163-A57D-227D6F9EB954}"/>
                      </a:ext>
                    </a:extLst>
                  </p:cNvPr>
                  <p:cNvSpPr txBox="1"/>
                  <p:nvPr/>
                </p:nvSpPr>
                <p:spPr>
                  <a:xfrm>
                    <a:off x="6580356" y="6128397"/>
                    <a:ext cx="834363" cy="49480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B7668C42-A0AD-4163-A57D-227D6F9EB95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580356" y="6128397"/>
                    <a:ext cx="834363" cy="494809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4182412" y="2627457"/>
                <a:ext cx="6703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412" y="2627457"/>
                <a:ext cx="67037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Arrow Connector 71"/>
          <p:cNvCxnSpPr/>
          <p:nvPr/>
        </p:nvCxnSpPr>
        <p:spPr>
          <a:xfrm>
            <a:off x="4748628" y="2892393"/>
            <a:ext cx="490747" cy="3426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5899541" y="4323387"/>
                <a:ext cx="6703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541" y="4323387"/>
                <a:ext cx="67037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Freeform: Shape 16">
            <a:extLst>
              <a:ext uri="{FF2B5EF4-FFF2-40B4-BE49-F238E27FC236}">
                <a16:creationId xmlns:a16="http://schemas.microsoft.com/office/drawing/2014/main" id="{1FDCE62B-66AE-44BD-BA7A-C670D79C714C}"/>
              </a:ext>
            </a:extLst>
          </p:cNvPr>
          <p:cNvSpPr/>
          <p:nvPr/>
        </p:nvSpPr>
        <p:spPr>
          <a:xfrm>
            <a:off x="4994539" y="4271950"/>
            <a:ext cx="1127760" cy="891540"/>
          </a:xfrm>
          <a:custGeom>
            <a:avLst/>
            <a:gdLst>
              <a:gd name="connsiteX0" fmla="*/ 0 w 1127760"/>
              <a:gd name="connsiteY0" fmla="*/ 883920 h 891540"/>
              <a:gd name="connsiteX1" fmla="*/ 0 w 1127760"/>
              <a:gd name="connsiteY1" fmla="*/ 518160 h 891540"/>
              <a:gd name="connsiteX2" fmla="*/ 137160 w 1127760"/>
              <a:gd name="connsiteY2" fmla="*/ 297180 h 891540"/>
              <a:gd name="connsiteX3" fmla="*/ 205740 w 1127760"/>
              <a:gd name="connsiteY3" fmla="*/ 160020 h 891540"/>
              <a:gd name="connsiteX4" fmla="*/ 259080 w 1127760"/>
              <a:gd name="connsiteY4" fmla="*/ 60960 h 891540"/>
              <a:gd name="connsiteX5" fmla="*/ 335280 w 1127760"/>
              <a:gd name="connsiteY5" fmla="*/ 0 h 891540"/>
              <a:gd name="connsiteX6" fmla="*/ 335280 w 1127760"/>
              <a:gd name="connsiteY6" fmla="*/ 0 h 891540"/>
              <a:gd name="connsiteX7" fmla="*/ 457200 w 1127760"/>
              <a:gd name="connsiteY7" fmla="*/ 83820 h 891540"/>
              <a:gd name="connsiteX8" fmla="*/ 495300 w 1127760"/>
              <a:gd name="connsiteY8" fmla="*/ 220980 h 891540"/>
              <a:gd name="connsiteX9" fmla="*/ 556260 w 1127760"/>
              <a:gd name="connsiteY9" fmla="*/ 381000 h 891540"/>
              <a:gd name="connsiteX10" fmla="*/ 624840 w 1127760"/>
              <a:gd name="connsiteY10" fmla="*/ 541020 h 891540"/>
              <a:gd name="connsiteX11" fmla="*/ 731520 w 1127760"/>
              <a:gd name="connsiteY11" fmla="*/ 632460 h 891540"/>
              <a:gd name="connsiteX12" fmla="*/ 899160 w 1127760"/>
              <a:gd name="connsiteY12" fmla="*/ 739140 h 891540"/>
              <a:gd name="connsiteX13" fmla="*/ 1074420 w 1127760"/>
              <a:gd name="connsiteY13" fmla="*/ 807720 h 891540"/>
              <a:gd name="connsiteX14" fmla="*/ 1127760 w 1127760"/>
              <a:gd name="connsiteY14" fmla="*/ 822960 h 891540"/>
              <a:gd name="connsiteX15" fmla="*/ 1120140 w 1127760"/>
              <a:gd name="connsiteY15" fmla="*/ 891540 h 891540"/>
              <a:gd name="connsiteX16" fmla="*/ 0 w 1127760"/>
              <a:gd name="connsiteY16" fmla="*/ 883920 h 891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27760" h="891540">
                <a:moveTo>
                  <a:pt x="0" y="883920"/>
                </a:moveTo>
                <a:lnTo>
                  <a:pt x="0" y="518160"/>
                </a:lnTo>
                <a:lnTo>
                  <a:pt x="137160" y="297180"/>
                </a:lnTo>
                <a:lnTo>
                  <a:pt x="205740" y="160020"/>
                </a:lnTo>
                <a:lnTo>
                  <a:pt x="259080" y="60960"/>
                </a:lnTo>
                <a:lnTo>
                  <a:pt x="335280" y="0"/>
                </a:lnTo>
                <a:lnTo>
                  <a:pt x="335280" y="0"/>
                </a:lnTo>
                <a:lnTo>
                  <a:pt x="457200" y="83820"/>
                </a:lnTo>
                <a:lnTo>
                  <a:pt x="495300" y="220980"/>
                </a:lnTo>
                <a:lnTo>
                  <a:pt x="556260" y="381000"/>
                </a:lnTo>
                <a:lnTo>
                  <a:pt x="624840" y="541020"/>
                </a:lnTo>
                <a:lnTo>
                  <a:pt x="731520" y="632460"/>
                </a:lnTo>
                <a:lnTo>
                  <a:pt x="899160" y="739140"/>
                </a:lnTo>
                <a:lnTo>
                  <a:pt x="1074420" y="807720"/>
                </a:lnTo>
                <a:lnTo>
                  <a:pt x="1127760" y="822960"/>
                </a:lnTo>
                <a:lnTo>
                  <a:pt x="1120140" y="891540"/>
                </a:lnTo>
                <a:lnTo>
                  <a:pt x="0" y="88392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D2E156F-2713-4CBA-A7B7-2ED7070B8EED}"/>
              </a:ext>
            </a:extLst>
          </p:cNvPr>
          <p:cNvGrpSpPr/>
          <p:nvPr/>
        </p:nvGrpSpPr>
        <p:grpSpPr>
          <a:xfrm>
            <a:off x="4530376" y="4085185"/>
            <a:ext cx="1699086" cy="1360039"/>
            <a:chOff x="5139864" y="4548503"/>
            <a:chExt cx="2653556" cy="2047034"/>
          </a:xfrm>
        </p:grpSpPr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3329DFA-AF1A-43CF-B1DE-3ACFBE92C773}"/>
                </a:ext>
              </a:extLst>
            </p:cNvPr>
            <p:cNvCxnSpPr>
              <a:cxnSpLocks/>
            </p:cNvCxnSpPr>
            <p:nvPr/>
          </p:nvCxnSpPr>
          <p:spPr>
            <a:xfrm>
              <a:off x="5201132" y="6149943"/>
              <a:ext cx="2592288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Freeform: Shape 32">
              <a:extLst>
                <a:ext uri="{FF2B5EF4-FFF2-40B4-BE49-F238E27FC236}">
                  <a16:creationId xmlns:a16="http://schemas.microsoft.com/office/drawing/2014/main" id="{9537E631-27A6-4FE4-89FF-AD238737362C}"/>
                </a:ext>
              </a:extLst>
            </p:cNvPr>
            <p:cNvSpPr/>
            <p:nvPr/>
          </p:nvSpPr>
          <p:spPr>
            <a:xfrm>
              <a:off x="5139864" y="4827903"/>
              <a:ext cx="2578100" cy="1270000"/>
            </a:xfrm>
            <a:custGeom>
              <a:avLst/>
              <a:gdLst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  <a:gd name="connsiteX0" fmla="*/ 0 w 4521200"/>
                <a:gd name="connsiteY0" fmla="*/ 1778139 h 1778139"/>
                <a:gd name="connsiteX1" fmla="*/ 1181100 w 4521200"/>
                <a:gd name="connsiteY1" fmla="*/ 1143139 h 1778139"/>
                <a:gd name="connsiteX2" fmla="*/ 2235200 w 4521200"/>
                <a:gd name="connsiteY2" fmla="*/ 139 h 1778139"/>
                <a:gd name="connsiteX3" fmla="*/ 3111500 w 4521200"/>
                <a:gd name="connsiteY3" fmla="*/ 1219339 h 1778139"/>
                <a:gd name="connsiteX4" fmla="*/ 4521200 w 4521200"/>
                <a:gd name="connsiteY4" fmla="*/ 1727339 h 177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21200" h="1778139">
                  <a:moveTo>
                    <a:pt x="0" y="1778139"/>
                  </a:moveTo>
                  <a:cubicBezTo>
                    <a:pt x="518583" y="1685005"/>
                    <a:pt x="808567" y="1439472"/>
                    <a:pt x="1181100" y="1143139"/>
                  </a:cubicBezTo>
                  <a:cubicBezTo>
                    <a:pt x="1553633" y="846806"/>
                    <a:pt x="1913467" y="-12561"/>
                    <a:pt x="2235200" y="139"/>
                  </a:cubicBezTo>
                  <a:cubicBezTo>
                    <a:pt x="2556933" y="12839"/>
                    <a:pt x="2730500" y="931472"/>
                    <a:pt x="3111500" y="1219339"/>
                  </a:cubicBezTo>
                  <a:cubicBezTo>
                    <a:pt x="3492500" y="1507206"/>
                    <a:pt x="3994150" y="1680772"/>
                    <a:pt x="4521200" y="172733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20F0409C-B1AE-4AED-81B8-362FEBD827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25268" y="4548503"/>
              <a:ext cx="0" cy="160144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A8CACED6-6140-4CBF-BE82-CD702BD7F506}"/>
                    </a:ext>
                  </a:extLst>
                </p:cNvPr>
                <p:cNvSpPr txBox="1"/>
                <p:nvPr/>
              </p:nvSpPr>
              <p:spPr>
                <a:xfrm>
                  <a:off x="6207833" y="6178618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A8CACED6-6140-4CBF-BE82-CD702BD7F5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7833" y="6178618"/>
                  <a:ext cx="834363" cy="416919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3DB44D2C-F82B-46F2-B9FC-44306FE213F6}"/>
                    </a:ext>
                  </a:extLst>
                </p:cNvPr>
                <p:cNvSpPr txBox="1"/>
                <p:nvPr/>
              </p:nvSpPr>
              <p:spPr>
                <a:xfrm>
                  <a:off x="5463392" y="6172132"/>
                  <a:ext cx="834363" cy="4169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3DB44D2C-F82B-46F2-B9FC-44306FE213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63392" y="6172132"/>
                  <a:ext cx="834363" cy="41691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1" name="Straight Arrow Connector 80"/>
          <p:cNvCxnSpPr/>
          <p:nvPr/>
        </p:nvCxnSpPr>
        <p:spPr>
          <a:xfrm flipH="1">
            <a:off x="5600092" y="4617180"/>
            <a:ext cx="421454" cy="3504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Rectangle 82"/>
              <p:cNvSpPr/>
              <p:nvPr/>
            </p:nvSpPr>
            <p:spPr>
              <a:xfrm>
                <a:off x="6697248" y="2342794"/>
                <a:ext cx="217692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Area = 0.99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/>
              </a:p>
              <a:p>
                <a:pPr algn="ctr"/>
                <a:r>
                  <a:rPr lang="en-GB" sz="2000" dirty="0"/>
                  <a:t>Z = 2.3263</a:t>
                </a:r>
              </a:p>
            </p:txBody>
          </p:sp>
        </mc:Choice>
        <mc:Fallback xmlns="">
          <p:sp>
            <p:nvSpPr>
              <p:cNvPr id="83" name="Rectangle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248" y="2342794"/>
                <a:ext cx="2176920" cy="1323439"/>
              </a:xfrm>
              <a:prstGeom prst="rect">
                <a:avLst/>
              </a:prstGeom>
              <a:blipFill>
                <a:blip r:embed="rId16"/>
                <a:stretch>
                  <a:fillRect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6737496" y="4070843"/>
                <a:ext cx="2176920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/>
                  <a:t>Area = 0.10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000" dirty="0"/>
              </a:p>
              <a:p>
                <a:pPr algn="ctr"/>
                <a:r>
                  <a:rPr lang="en-GB" sz="2000" dirty="0"/>
                  <a:t>Z = -1.28155</a:t>
                </a: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496" y="4070843"/>
                <a:ext cx="2176920" cy="1323439"/>
              </a:xfrm>
              <a:prstGeom prst="rect">
                <a:avLst/>
              </a:prstGeom>
              <a:blipFill>
                <a:blip r:embed="rId17"/>
                <a:stretch>
                  <a:fillRect t="-2765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974040" y="5772405"/>
                <a:ext cx="3483925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.3263=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160−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40" y="5772405"/>
                <a:ext cx="3483925" cy="90178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4459484" y="5737365"/>
                <a:ext cx="3483925" cy="910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1.2816=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152−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484" y="5737365"/>
                <a:ext cx="3483925" cy="91057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2987824" y="2892393"/>
            <a:ext cx="934111" cy="0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039532" y="4628353"/>
            <a:ext cx="934111" cy="0"/>
          </a:xfrm>
          <a:prstGeom prst="straightConnector1">
            <a:avLst/>
          </a:prstGeom>
          <a:ln w="571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42711" y="2317187"/>
            <a:ext cx="97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Normal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80960" y="3979571"/>
            <a:ext cx="97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Normal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40501" y="2342794"/>
            <a:ext cx="1132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FF"/>
                </a:solidFill>
              </a:rPr>
              <a:t>Standard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150170" y="3991377"/>
            <a:ext cx="1132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FF"/>
                </a:solidFill>
              </a:rPr>
              <a:t>Standard</a:t>
            </a:r>
          </a:p>
        </p:txBody>
      </p:sp>
    </p:spTree>
    <p:extLst>
      <p:ext uri="{BB962C8B-B14F-4D97-AF65-F5344CB8AC3E}">
        <p14:creationId xmlns:p14="http://schemas.microsoft.com/office/powerpoint/2010/main" val="110639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1" grpId="0"/>
      <p:bldP spid="53" grpId="0" animBg="1"/>
      <p:bldP spid="71" grpId="0"/>
      <p:bldP spid="73" grpId="0"/>
      <p:bldP spid="74" grpId="0" animBg="1"/>
      <p:bldP spid="83" grpId="0"/>
      <p:bldP spid="84" grpId="0"/>
      <p:bldP spid="85" grpId="0"/>
      <p:bldP spid="86" grpId="0"/>
      <p:bldP spid="8" grpId="0"/>
      <p:bldP spid="60" grpId="0"/>
      <p:bldP spid="62" grpId="0"/>
      <p:bldP spid="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435129" y="2420888"/>
                <a:ext cx="3483925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.3263=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160−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129" y="2420888"/>
                <a:ext cx="3483925" cy="901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4788024" y="2389831"/>
                <a:ext cx="3483925" cy="910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1.2816=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152−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𝜇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den>
                      </m:f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89831"/>
                <a:ext cx="3483925" cy="9105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44CA8C80-4D88-4FED-A3D4-50FEF58AA48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When both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𝜎</m:t>
                      </m:r>
                    </m:oMath>
                  </a14:m>
                  <a:r>
                    <a:rPr lang="en-GB" sz="3200" dirty="0"/>
                    <a:t> are both missing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300FC615-F0A4-42DB-B12A-356EE8013FC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4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BF61B7A-31D6-48C9-8871-D0D77F9B805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3">
            <a:extLst>
              <a:ext uri="{FF2B5EF4-FFF2-40B4-BE49-F238E27FC236}">
                <a16:creationId xmlns:a16="http://schemas.microsoft.com/office/drawing/2014/main" id="{75C652BC-302F-4C9D-A1D8-FB2F06F14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8510" y="704488"/>
            <a:ext cx="8296338" cy="13357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446200" y="3722728"/>
                <a:ext cx="34839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.3263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160−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00" y="3722728"/>
                <a:ext cx="348392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4788024" y="3722728"/>
                <a:ext cx="34839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1.2816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152−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722728"/>
                <a:ext cx="3483925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2843808" y="4676889"/>
                <a:ext cx="34839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.3263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160−</m:t>
                    </m:r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676889"/>
                <a:ext cx="3483925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/>
              <p:nvPr/>
            </p:nvSpPr>
            <p:spPr>
              <a:xfrm>
                <a:off x="2721136" y="5178573"/>
                <a:ext cx="348392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1.2816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152−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935D250-72DF-470A-894C-E1B366E95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136" y="5178573"/>
                <a:ext cx="3483925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484881" y="6141558"/>
                <a:ext cx="173765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𝝈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𝟐𝟏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881" y="6141558"/>
                <a:ext cx="173765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283968" y="6128734"/>
                <a:ext cx="216886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𝝁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𝟏𝟓𝟒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𝟖𝟒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6128734"/>
                <a:ext cx="2168863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427984" y="2389831"/>
            <a:ext cx="0" cy="1969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67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AD91411-AA9F-4622-B84D-DD7847062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700" y="3863910"/>
            <a:ext cx="4527985" cy="2977546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E413F11-6747-4505-BBB0-A5CADBE2FAB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E383F07-D24E-4703-ADCF-3C599ED4485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A1735A2-4143-4C80-8F0E-FC4229F0D38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3">
            <a:extLst>
              <a:ext uri="{FF2B5EF4-FFF2-40B4-BE49-F238E27FC236}">
                <a16:creationId xmlns:a16="http://schemas.microsoft.com/office/drawing/2014/main" id="{CF99D9CC-E362-4684-B757-D9271E5E0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468" y="1669597"/>
            <a:ext cx="3463488" cy="73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581DC7D4-D11D-4A7E-B426-13CEACC24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660" y="1467644"/>
            <a:ext cx="5112568" cy="11659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C1951E0-DBF9-4DD4-AF51-30DFF73655AC}"/>
              </a:ext>
            </a:extLst>
          </p:cNvPr>
          <p:cNvSpPr txBox="1"/>
          <p:nvPr/>
        </p:nvSpPr>
        <p:spPr>
          <a:xfrm>
            <a:off x="306636" y="1107604"/>
            <a:ext cx="324036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S1 May 2013 (R)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7A7A4D4C-3D38-4B09-B280-19C7195D7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4929" y="3789536"/>
            <a:ext cx="4872663" cy="20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9467074-5578-4CB2-B889-B7A99873C4AE}"/>
              </a:ext>
            </a:extLst>
          </p:cNvPr>
          <p:cNvSpPr txBox="1"/>
          <p:nvPr/>
        </p:nvSpPr>
        <p:spPr>
          <a:xfrm>
            <a:off x="268536" y="3382888"/>
            <a:ext cx="216024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err="1"/>
              <a:t>Edexcel</a:t>
            </a:r>
            <a:r>
              <a:rPr lang="en-GB" dirty="0"/>
              <a:t> S1 Jan 2002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982FCD-EC7A-4E8C-B317-C43B75EAD44E}"/>
              </a:ext>
            </a:extLst>
          </p:cNvPr>
          <p:cNvSpPr/>
          <p:nvPr/>
        </p:nvSpPr>
        <p:spPr>
          <a:xfrm>
            <a:off x="5635908" y="1244003"/>
            <a:ext cx="3312368" cy="138499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A428E5-59CB-4920-81BF-1E75E1B7B502}"/>
              </a:ext>
            </a:extLst>
          </p:cNvPr>
          <p:cNvSpPr/>
          <p:nvPr/>
        </p:nvSpPr>
        <p:spPr>
          <a:xfrm>
            <a:off x="5166758" y="3896621"/>
            <a:ext cx="3913743" cy="95182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267DAC-1501-42F3-B9DB-F5278EA6F8D5}"/>
              </a:ext>
            </a:extLst>
          </p:cNvPr>
          <p:cNvSpPr/>
          <p:nvPr/>
        </p:nvSpPr>
        <p:spPr>
          <a:xfrm>
            <a:off x="5166758" y="4848447"/>
            <a:ext cx="3913743" cy="7868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D3F08E-B6E0-465D-A24E-24174BB0AA01}"/>
              </a:ext>
            </a:extLst>
          </p:cNvPr>
          <p:cNvSpPr/>
          <p:nvPr/>
        </p:nvSpPr>
        <p:spPr>
          <a:xfrm>
            <a:off x="5183834" y="5636440"/>
            <a:ext cx="3902813" cy="6686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6911594-108D-44A6-8F7F-60DF663F034D}"/>
              </a:ext>
            </a:extLst>
          </p:cNvPr>
          <p:cNvSpPr/>
          <p:nvPr/>
        </p:nvSpPr>
        <p:spPr>
          <a:xfrm>
            <a:off x="5238201" y="6305108"/>
            <a:ext cx="3842300" cy="48939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2776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31350</TotalTime>
  <Words>401</Words>
  <Application>Microsoft Macintosh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1266</cp:revision>
  <dcterms:created xsi:type="dcterms:W3CDTF">2013-02-28T07:36:55Z</dcterms:created>
  <dcterms:modified xsi:type="dcterms:W3CDTF">2019-07-30T18:11:46Z</dcterms:modified>
</cp:coreProperties>
</file>