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58" r:id="rId2"/>
    <p:sldId id="725" r:id="rId3"/>
    <p:sldId id="761" r:id="rId4"/>
    <p:sldId id="759" r:id="rId5"/>
    <p:sldId id="760" r:id="rId6"/>
    <p:sldId id="726" r:id="rId7"/>
    <p:sldId id="762" r:id="rId8"/>
    <p:sldId id="763" r:id="rId9"/>
    <p:sldId id="727" r:id="rId10"/>
    <p:sldId id="72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20" autoAdjust="0"/>
    <p:restoredTop sz="88534" autoAdjust="0"/>
  </p:normalViewPr>
  <p:slideViewPr>
    <p:cSldViewPr>
      <p:cViewPr varScale="1">
        <p:scale>
          <a:sx n="81" d="100"/>
          <a:sy n="81" d="100"/>
        </p:scale>
        <p:origin x="776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39.png"/><Relationship Id="rId15" Type="http://schemas.openxmlformats.org/officeDocument/2006/relationships/image" Target="../media/image61.png"/><Relationship Id="rId10" Type="http://schemas.openxmlformats.org/officeDocument/2006/relationships/image" Target="../media/image55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078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Normal Distribution </a:t>
            </a:r>
          </a:p>
          <a:p>
            <a:pPr algn="ctr"/>
            <a:r>
              <a:rPr lang="en-GB" sz="7200" b="1" dirty="0"/>
              <a:t>-</a:t>
            </a:r>
            <a:r>
              <a:rPr lang="en-GB" sz="7200" dirty="0"/>
              <a:t> Inverse Normal Distribution</a:t>
            </a:r>
          </a:p>
          <a:p>
            <a:pPr algn="ctr"/>
            <a:endParaRPr lang="en-GB" sz="3600" dirty="0"/>
          </a:p>
          <a:p>
            <a:pPr algn="ctr"/>
            <a:r>
              <a:rPr lang="en-GB" sz="7200" dirty="0"/>
              <a:t>Chapter 3 (Part 3)</a:t>
            </a:r>
          </a:p>
        </p:txBody>
      </p:sp>
    </p:spTree>
    <p:extLst>
      <p:ext uri="{BB962C8B-B14F-4D97-AF65-F5344CB8AC3E}">
        <p14:creationId xmlns:p14="http://schemas.microsoft.com/office/powerpoint/2010/main" val="426391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46-47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59AADEF-2454-3F4D-A7A2-DC9E625BD8DD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Q8-9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61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Normal Distribution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424" y="869193"/>
            <a:ext cx="9142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Given the probability (</a:t>
            </a:r>
            <a:r>
              <a:rPr lang="en-GB" sz="4800" dirty="0">
                <a:solidFill>
                  <a:srgbClr val="0070C0"/>
                </a:solidFill>
              </a:rPr>
              <a:t>area</a:t>
            </a:r>
            <a:r>
              <a:rPr lang="en-GB" sz="4800" dirty="0"/>
              <a:t>) </a:t>
            </a:r>
          </a:p>
          <a:p>
            <a:pPr algn="ctr"/>
            <a:r>
              <a:rPr lang="en-GB" sz="4800" dirty="0"/>
              <a:t>find the boundary value.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4801" r="4918" b="6197"/>
          <a:stretch/>
        </p:blipFill>
        <p:spPr>
          <a:xfrm>
            <a:off x="2339752" y="2924944"/>
            <a:ext cx="4176464" cy="324036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580112" y="3717032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Find a</a:t>
            </a:r>
          </a:p>
        </p:txBody>
      </p:sp>
    </p:spTree>
    <p:extLst>
      <p:ext uri="{BB962C8B-B14F-4D97-AF65-F5344CB8AC3E}">
        <p14:creationId xmlns:p14="http://schemas.microsoft.com/office/powerpoint/2010/main" val="39350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Normal Distribution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4801" r="4918" b="6197"/>
          <a:stretch/>
        </p:blipFill>
        <p:spPr>
          <a:xfrm>
            <a:off x="2787201" y="722020"/>
            <a:ext cx="3672408" cy="28492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2771800" y="3818364"/>
                <a:ext cx="4176464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GB" sz="2800" dirty="0"/>
                  <a:t>Press MENU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Choose DISTRIBUTION 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Choose Inverse Normal</a:t>
                </a:r>
              </a:p>
              <a:p>
                <a:pPr marL="342900" indent="-342900">
                  <a:buAutoNum type="arabicPeriod"/>
                </a:pPr>
                <a:r>
                  <a:rPr lang="en-GB" sz="2800" dirty="0"/>
                  <a:t>Area = Probability</a:t>
                </a:r>
              </a:p>
              <a:p>
                <a:r>
                  <a:rPr lang="en-GB" sz="2800" dirty="0"/>
                  <a:t>5.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Standard Deviation </a:t>
                </a:r>
              </a:p>
              <a:p>
                <a:r>
                  <a:rPr lang="en-GB" sz="2800" b="0" dirty="0"/>
                  <a:t>6.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Mean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818364"/>
                <a:ext cx="4176464" cy="2677656"/>
              </a:xfrm>
              <a:prstGeom prst="rect">
                <a:avLst/>
              </a:prstGeom>
              <a:blipFill>
                <a:blip r:embed="rId3"/>
                <a:stretch>
                  <a:fillRect l="-3066" t="-2273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985" y="3717032"/>
            <a:ext cx="135544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87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Normal Distribution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791554"/>
                <a:ext cx="6088605" cy="200240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20,3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3200" dirty="0"/>
              </a:p>
              <a:p>
                <a:pPr algn="ctr"/>
                <a:r>
                  <a:rPr lang="en-GB" sz="2800" dirty="0"/>
                  <a:t>Find, correct to two decimal places, </a:t>
                </a:r>
              </a:p>
              <a:p>
                <a:pPr algn="ctr"/>
                <a:r>
                  <a:rPr lang="en-GB" sz="2800" dirty="0"/>
                  <a:t>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=0.75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791554"/>
                <a:ext cx="6088605" cy="20024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91680" y="5513620"/>
                <a:ext cx="288032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dirty="0"/>
                  <a:t> = </a:t>
                </a:r>
                <a:r>
                  <a:rPr lang="en-GB" sz="4000" b="1" dirty="0"/>
                  <a:t>22.0235</a:t>
                </a:r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513620"/>
                <a:ext cx="2880320" cy="707886"/>
              </a:xfrm>
              <a:prstGeom prst="rect">
                <a:avLst/>
              </a:prstGeom>
              <a:blipFill>
                <a:blip r:embed="rId3"/>
                <a:stretch>
                  <a:fillRect t="-15385" b="-35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2983002"/>
            <a:ext cx="3212639" cy="2662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1691680" y="3160549"/>
                <a:ext cx="324036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Inverse Normal</a:t>
                </a:r>
              </a:p>
              <a:p>
                <a:r>
                  <a:rPr lang="en-GB" sz="3200" dirty="0"/>
                  <a:t>Area = 0.75</a:t>
                </a: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3</a:t>
                </a: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20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160549"/>
                <a:ext cx="3240360" cy="2062103"/>
              </a:xfrm>
              <a:prstGeom prst="rect">
                <a:avLst/>
              </a:prstGeom>
              <a:blipFill>
                <a:blip r:embed="rId5"/>
                <a:stretch>
                  <a:fillRect l="-4896" t="-3835" b="-88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7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Normal Distribution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79712" y="872273"/>
                <a:ext cx="5400600" cy="18713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20,3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Find, correct to two decimal places, </a:t>
                </a:r>
              </a:p>
              <a:p>
                <a:pPr algn="ctr"/>
                <a:r>
                  <a:rPr lang="en-GB" sz="2800" dirty="0"/>
                  <a:t>the values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such that: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872273"/>
                <a:ext cx="5400600" cy="1871346"/>
              </a:xfrm>
              <a:prstGeom prst="rect">
                <a:avLst/>
              </a:prstGeom>
              <a:blipFill>
                <a:blip r:embed="rId2"/>
                <a:stretch>
                  <a:fillRect r="-54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140968"/>
            <a:ext cx="3888432" cy="32229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64088" y="5494039"/>
                <a:ext cx="288032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dirty="0"/>
                  <a:t> = </a:t>
                </a:r>
                <a:r>
                  <a:rPr lang="en-GB" sz="4000" b="1" dirty="0"/>
                  <a:t>20.76</a:t>
                </a:r>
                <a:endParaRPr lang="en-GB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494039"/>
                <a:ext cx="2880320" cy="707886"/>
              </a:xfrm>
              <a:prstGeom prst="rect">
                <a:avLst/>
              </a:prstGeom>
              <a:blipFill>
                <a:blip r:embed="rId4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5364088" y="3140968"/>
                <a:ext cx="324036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Inverse Normal</a:t>
                </a:r>
              </a:p>
              <a:p>
                <a:r>
                  <a:rPr lang="en-GB" sz="3200" dirty="0"/>
                  <a:t>Area = 0.6</a:t>
                </a: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3</a:t>
                </a: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20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140968"/>
                <a:ext cx="3240360" cy="2062103"/>
              </a:xfrm>
              <a:prstGeom prst="rect">
                <a:avLst/>
              </a:prstGeom>
              <a:blipFill>
                <a:blip r:embed="rId5"/>
                <a:stretch>
                  <a:fillRect l="-4896" t="-3835" b="-88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08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Normal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3244" y="908720"/>
                <a:ext cx="7741432" cy="124784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If the IQ of a population is distributed using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400" dirty="0"/>
                  <a:t>. </a:t>
                </a:r>
              </a:p>
              <a:p>
                <a:r>
                  <a:rPr lang="en-GB" sz="2400" dirty="0"/>
                  <a:t>Determine the IQ corresponding to the top 30% </a:t>
                </a:r>
              </a:p>
              <a:p>
                <a:r>
                  <a:rPr lang="en-GB" sz="2400" dirty="0"/>
                  <a:t>of the population.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44" y="908720"/>
                <a:ext cx="7741432" cy="1247842"/>
              </a:xfrm>
              <a:prstGeom prst="rect">
                <a:avLst/>
              </a:prstGeom>
              <a:blipFill>
                <a:blip r:embed="rId2"/>
                <a:stretch>
                  <a:fillRect b="-346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79936" y="2529771"/>
                <a:ext cx="3384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=0.7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936" y="2529771"/>
                <a:ext cx="338494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5260" r="3616" b="6721"/>
          <a:stretch/>
        </p:blipFill>
        <p:spPr>
          <a:xfrm>
            <a:off x="549504" y="2852936"/>
            <a:ext cx="4104456" cy="30963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879936" y="5218191"/>
                <a:ext cx="385163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𝟏𝟎𝟕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𝟖𝟕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(2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936" y="5218191"/>
                <a:ext cx="385163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4951944" y="3248492"/>
                <a:ext cx="2736304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Inverse Normal</a:t>
                </a:r>
              </a:p>
              <a:p>
                <a:r>
                  <a:rPr lang="en-GB" sz="2800" dirty="0"/>
                  <a:t>Area =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0.7</m:t>
                    </m:r>
                  </m:oMath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15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100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944" y="3248492"/>
                <a:ext cx="2736304" cy="1815882"/>
              </a:xfrm>
              <a:prstGeom prst="rect">
                <a:avLst/>
              </a:prstGeom>
              <a:blipFill>
                <a:blip r:embed="rId6"/>
                <a:stretch>
                  <a:fillRect l="-4454" t="-3356"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9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Normal Distribution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79712" y="836712"/>
                <a:ext cx="5688632" cy="18713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20,3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Find, correct to two decimal places, </a:t>
                </a:r>
              </a:p>
              <a:p>
                <a:pPr algn="ctr"/>
                <a:r>
                  <a:rPr lang="en-GB" sz="2800" dirty="0"/>
                  <a:t>the values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such that: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16&lt;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836712"/>
                <a:ext cx="5688632" cy="18713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6195" r="4082" b="7628"/>
          <a:stretch/>
        </p:blipFill>
        <p:spPr>
          <a:xfrm>
            <a:off x="96233" y="4221088"/>
            <a:ext cx="3384376" cy="2520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2771800" y="2996952"/>
                <a:ext cx="216024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Normal CD</a:t>
                </a:r>
              </a:p>
              <a:p>
                <a:r>
                  <a:rPr lang="en-GB" sz="2400" dirty="0"/>
                  <a:t>Lower = -100</a:t>
                </a:r>
              </a:p>
              <a:p>
                <a:r>
                  <a:rPr lang="en-GB" sz="2400" dirty="0"/>
                  <a:t>Upper = 16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3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20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996952"/>
                <a:ext cx="2160240" cy="1938992"/>
              </a:xfrm>
              <a:prstGeom prst="rect">
                <a:avLst/>
              </a:prstGeom>
              <a:blipFill>
                <a:blip r:embed="rId4"/>
                <a:stretch>
                  <a:fillRect l="-4520" t="-2516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39742" y="4498921"/>
                <a:ext cx="19202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r>
                      <a:rPr lang="en-GB" sz="2800" b="1" i="1"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>
                        <a:latin typeface="Cambria Math" panose="02040503050406030204" pitchFamily="18" charset="0"/>
                      </a:rPr>
                      <m:t>𝟏𝟕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742" y="4498921"/>
                <a:ext cx="1920213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/>
              <p:nvPr/>
            </p:nvSpPr>
            <p:spPr>
              <a:xfrm>
                <a:off x="6228184" y="2945643"/>
                <a:ext cx="216024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Inverse Normal</a:t>
                </a:r>
              </a:p>
              <a:p>
                <a:r>
                  <a:rPr lang="en-GB" sz="2400" dirty="0"/>
                  <a:t>Area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0.39121</m:t>
                    </m:r>
                  </m:oMath>
                </a14:m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3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20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54EDF4-C7E9-48CD-847E-925FD2154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945643"/>
                <a:ext cx="2160240" cy="1569660"/>
              </a:xfrm>
              <a:prstGeom prst="rect">
                <a:avLst/>
              </a:prstGeom>
              <a:blipFill>
                <a:blip r:embed="rId6"/>
                <a:stretch>
                  <a:fillRect l="-4520" t="-3101" r="-2260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632346" y="4989395"/>
                <a:ext cx="31373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&lt;16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=0.09121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46" y="4989395"/>
                <a:ext cx="3137397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82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Inverse Normal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7584" y="836712"/>
                <a:ext cx="7669424" cy="8785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If the IQ of a population is distributed using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400" dirty="0"/>
                  <a:t>. </a:t>
                </a:r>
              </a:p>
              <a:p>
                <a:r>
                  <a:rPr lang="en-GB" sz="2400" dirty="0"/>
                  <a:t>Determine the interquartile range of IQs.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836712"/>
                <a:ext cx="7669424" cy="878510"/>
              </a:xfrm>
              <a:prstGeom prst="rect">
                <a:avLst/>
              </a:prstGeom>
              <a:blipFill>
                <a:blip r:embed="rId2"/>
                <a:stretch>
                  <a:fillRect b="-595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7731" y="2199350"/>
                <a:ext cx="4286128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=0.25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=89.88</m:t>
                      </m:r>
                    </m:oMath>
                  </m:oMathPara>
                </a14:m>
                <a:endParaRPr lang="en-GB" sz="3200" b="0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=0.75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=110.12</m:t>
                      </m:r>
                    </m:oMath>
                  </m:oMathPara>
                </a14:m>
                <a:endParaRPr lang="en-GB" sz="3200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=110.12−89.88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=20.24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731" y="2199350"/>
                <a:ext cx="4286128" cy="40318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5619"/>
          <a:stretch/>
        </p:blipFill>
        <p:spPr>
          <a:xfrm>
            <a:off x="467544" y="2492896"/>
            <a:ext cx="367240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/>
          <p:nvPr/>
        </p:nvSpPr>
        <p:spPr>
          <a:xfrm>
            <a:off x="4946650" y="2692400"/>
            <a:ext cx="254000" cy="495300"/>
          </a:xfrm>
          <a:custGeom>
            <a:avLst/>
            <a:gdLst>
              <a:gd name="connsiteX0" fmla="*/ 247650 w 254000"/>
              <a:gd name="connsiteY0" fmla="*/ 495300 h 495300"/>
              <a:gd name="connsiteX1" fmla="*/ 254000 w 254000"/>
              <a:gd name="connsiteY1" fmla="*/ 0 h 495300"/>
              <a:gd name="connsiteX2" fmla="*/ 158750 w 254000"/>
              <a:gd name="connsiteY2" fmla="*/ 139700 h 495300"/>
              <a:gd name="connsiteX3" fmla="*/ 63500 w 254000"/>
              <a:gd name="connsiteY3" fmla="*/ 234950 h 495300"/>
              <a:gd name="connsiteX4" fmla="*/ 6350 w 254000"/>
              <a:gd name="connsiteY4" fmla="*/ 292100 h 495300"/>
              <a:gd name="connsiteX5" fmla="*/ 0 w 254000"/>
              <a:gd name="connsiteY5" fmla="*/ 495300 h 495300"/>
              <a:gd name="connsiteX6" fmla="*/ 247650 w 254000"/>
              <a:gd name="connsiteY6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" h="495300">
                <a:moveTo>
                  <a:pt x="247650" y="495300"/>
                </a:moveTo>
                <a:cubicBezTo>
                  <a:pt x="249767" y="330200"/>
                  <a:pt x="251883" y="165100"/>
                  <a:pt x="254000" y="0"/>
                </a:cubicBezTo>
                <a:lnTo>
                  <a:pt x="158750" y="139700"/>
                </a:lnTo>
                <a:lnTo>
                  <a:pt x="63500" y="234950"/>
                </a:lnTo>
                <a:lnTo>
                  <a:pt x="6350" y="292100"/>
                </a:lnTo>
                <a:lnTo>
                  <a:pt x="0" y="495300"/>
                </a:lnTo>
                <a:lnTo>
                  <a:pt x="247650" y="4953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00195"/>
                <a:ext cx="4608512" cy="11695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80,7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/>
                  <a:t>. Using your calculator,</a:t>
                </a:r>
              </a:p>
              <a:p>
                <a:pPr marL="342900" indent="-342900">
                  <a:buAutoNum type="alphaLcPeriod"/>
                </a:pPr>
                <a:r>
                  <a:rPr lang="en-GB" sz="1400" dirty="0"/>
                  <a:t>determine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 such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=0.65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eriod"/>
                </a:pPr>
                <a:r>
                  <a:rPr lang="en-GB" sz="1400" dirty="0"/>
                  <a:t>determine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 such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75&lt;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eriod"/>
                </a:pPr>
                <a:r>
                  <a:rPr lang="en-GB" sz="1400" dirty="0"/>
                  <a:t>determine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/>
                  <a:t> such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&lt;76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LcPeriod"/>
                </a:pPr>
                <a:r>
                  <a:rPr lang="en-GB" sz="1400" dirty="0"/>
                  <a:t>determine the interquartile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00195"/>
                <a:ext cx="4608512" cy="11695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 5"/>
          <p:cNvSpPr/>
          <p:nvPr/>
        </p:nvSpPr>
        <p:spPr>
          <a:xfrm>
            <a:off x="755576" y="2336374"/>
            <a:ext cx="1147763" cy="881062"/>
          </a:xfrm>
          <a:custGeom>
            <a:avLst/>
            <a:gdLst>
              <a:gd name="connsiteX0" fmla="*/ 1138238 w 1147763"/>
              <a:gd name="connsiteY0" fmla="*/ 881062 h 881062"/>
              <a:gd name="connsiteX1" fmla="*/ 1147763 w 1147763"/>
              <a:gd name="connsiteY1" fmla="*/ 638175 h 881062"/>
              <a:gd name="connsiteX2" fmla="*/ 1071563 w 1147763"/>
              <a:gd name="connsiteY2" fmla="*/ 566737 h 881062"/>
              <a:gd name="connsiteX3" fmla="*/ 990600 w 1147763"/>
              <a:gd name="connsiteY3" fmla="*/ 452437 h 881062"/>
              <a:gd name="connsiteX4" fmla="*/ 914400 w 1147763"/>
              <a:gd name="connsiteY4" fmla="*/ 252412 h 881062"/>
              <a:gd name="connsiteX5" fmla="*/ 842963 w 1147763"/>
              <a:gd name="connsiteY5" fmla="*/ 100012 h 881062"/>
              <a:gd name="connsiteX6" fmla="*/ 804863 w 1147763"/>
              <a:gd name="connsiteY6" fmla="*/ 23812 h 881062"/>
              <a:gd name="connsiteX7" fmla="*/ 757238 w 1147763"/>
              <a:gd name="connsiteY7" fmla="*/ 0 h 881062"/>
              <a:gd name="connsiteX8" fmla="*/ 695325 w 1147763"/>
              <a:gd name="connsiteY8" fmla="*/ 23812 h 881062"/>
              <a:gd name="connsiteX9" fmla="*/ 619125 w 1147763"/>
              <a:gd name="connsiteY9" fmla="*/ 119062 h 881062"/>
              <a:gd name="connsiteX10" fmla="*/ 523875 w 1147763"/>
              <a:gd name="connsiteY10" fmla="*/ 304800 h 881062"/>
              <a:gd name="connsiteX11" fmla="*/ 419100 w 1147763"/>
              <a:gd name="connsiteY11" fmla="*/ 481012 h 881062"/>
              <a:gd name="connsiteX12" fmla="*/ 280988 w 1147763"/>
              <a:gd name="connsiteY12" fmla="*/ 628650 h 881062"/>
              <a:gd name="connsiteX13" fmla="*/ 176213 w 1147763"/>
              <a:gd name="connsiteY13" fmla="*/ 738187 h 881062"/>
              <a:gd name="connsiteX14" fmla="*/ 61913 w 1147763"/>
              <a:gd name="connsiteY14" fmla="*/ 800100 h 881062"/>
              <a:gd name="connsiteX15" fmla="*/ 0 w 1147763"/>
              <a:gd name="connsiteY15" fmla="*/ 823912 h 881062"/>
              <a:gd name="connsiteX16" fmla="*/ 0 w 1147763"/>
              <a:gd name="connsiteY16" fmla="*/ 881062 h 881062"/>
              <a:gd name="connsiteX17" fmla="*/ 1138238 w 1147763"/>
              <a:gd name="connsiteY17" fmla="*/ 881062 h 88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47763" h="881062">
                <a:moveTo>
                  <a:pt x="1138238" y="881062"/>
                </a:moveTo>
                <a:lnTo>
                  <a:pt x="1147763" y="638175"/>
                </a:lnTo>
                <a:lnTo>
                  <a:pt x="1071563" y="566737"/>
                </a:lnTo>
                <a:lnTo>
                  <a:pt x="990600" y="452437"/>
                </a:lnTo>
                <a:lnTo>
                  <a:pt x="914400" y="252412"/>
                </a:lnTo>
                <a:lnTo>
                  <a:pt x="842963" y="100012"/>
                </a:lnTo>
                <a:lnTo>
                  <a:pt x="804863" y="23812"/>
                </a:lnTo>
                <a:lnTo>
                  <a:pt x="757238" y="0"/>
                </a:lnTo>
                <a:lnTo>
                  <a:pt x="695325" y="23812"/>
                </a:lnTo>
                <a:lnTo>
                  <a:pt x="619125" y="119062"/>
                </a:lnTo>
                <a:lnTo>
                  <a:pt x="523875" y="304800"/>
                </a:lnTo>
                <a:lnTo>
                  <a:pt x="419100" y="481012"/>
                </a:lnTo>
                <a:lnTo>
                  <a:pt x="280988" y="628650"/>
                </a:lnTo>
                <a:lnTo>
                  <a:pt x="176213" y="738187"/>
                </a:lnTo>
                <a:lnTo>
                  <a:pt x="61913" y="800100"/>
                </a:lnTo>
                <a:lnTo>
                  <a:pt x="0" y="823912"/>
                </a:lnTo>
                <a:lnTo>
                  <a:pt x="0" y="881062"/>
                </a:lnTo>
                <a:lnTo>
                  <a:pt x="1138238" y="8810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CAF502-EC9C-401D-B585-3B400D091549}"/>
              </a:ext>
            </a:extLst>
          </p:cNvPr>
          <p:cNvGrpSpPr/>
          <p:nvPr/>
        </p:nvGrpSpPr>
        <p:grpSpPr>
          <a:xfrm>
            <a:off x="695425" y="2149834"/>
            <a:ext cx="1699086" cy="1340988"/>
            <a:chOff x="5139864" y="4548503"/>
            <a:chExt cx="2653556" cy="2018359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8008642-0292-45A3-8D14-BCFA9B7013FB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6FAB0B60-32C5-4F72-80CA-F4D732A68354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EBCE8F4-D957-4056-A299-84E8BDF626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3D52C3E-3E4D-4C84-8FCE-50FE1033C64D}"/>
                </a:ext>
              </a:extLst>
            </p:cNvPr>
            <p:cNvSpPr txBox="1"/>
            <p:nvPr/>
          </p:nvSpPr>
          <p:spPr>
            <a:xfrm>
              <a:off x="6140891" y="6149943"/>
              <a:ext cx="834363" cy="416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80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/>
          <p:cNvSpPr txBox="1"/>
          <p:nvPr/>
        </p:nvSpPr>
        <p:spPr>
          <a:xfrm>
            <a:off x="1172428" y="2740015"/>
            <a:ext cx="65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0.75</a:t>
            </a:r>
          </a:p>
        </p:txBody>
      </p:sp>
      <p:sp>
        <p:nvSpPr>
          <p:cNvPr id="14" name="Freeform 13"/>
          <p:cNvSpPr/>
          <p:nvPr/>
        </p:nvSpPr>
        <p:spPr>
          <a:xfrm>
            <a:off x="755576" y="4077072"/>
            <a:ext cx="1147763" cy="881062"/>
          </a:xfrm>
          <a:custGeom>
            <a:avLst/>
            <a:gdLst>
              <a:gd name="connsiteX0" fmla="*/ 1138238 w 1147763"/>
              <a:gd name="connsiteY0" fmla="*/ 881062 h 881062"/>
              <a:gd name="connsiteX1" fmla="*/ 1147763 w 1147763"/>
              <a:gd name="connsiteY1" fmla="*/ 638175 h 881062"/>
              <a:gd name="connsiteX2" fmla="*/ 1071563 w 1147763"/>
              <a:gd name="connsiteY2" fmla="*/ 566737 h 881062"/>
              <a:gd name="connsiteX3" fmla="*/ 990600 w 1147763"/>
              <a:gd name="connsiteY3" fmla="*/ 452437 h 881062"/>
              <a:gd name="connsiteX4" fmla="*/ 914400 w 1147763"/>
              <a:gd name="connsiteY4" fmla="*/ 252412 h 881062"/>
              <a:gd name="connsiteX5" fmla="*/ 842963 w 1147763"/>
              <a:gd name="connsiteY5" fmla="*/ 100012 h 881062"/>
              <a:gd name="connsiteX6" fmla="*/ 804863 w 1147763"/>
              <a:gd name="connsiteY6" fmla="*/ 23812 h 881062"/>
              <a:gd name="connsiteX7" fmla="*/ 757238 w 1147763"/>
              <a:gd name="connsiteY7" fmla="*/ 0 h 881062"/>
              <a:gd name="connsiteX8" fmla="*/ 695325 w 1147763"/>
              <a:gd name="connsiteY8" fmla="*/ 23812 h 881062"/>
              <a:gd name="connsiteX9" fmla="*/ 619125 w 1147763"/>
              <a:gd name="connsiteY9" fmla="*/ 119062 h 881062"/>
              <a:gd name="connsiteX10" fmla="*/ 523875 w 1147763"/>
              <a:gd name="connsiteY10" fmla="*/ 304800 h 881062"/>
              <a:gd name="connsiteX11" fmla="*/ 419100 w 1147763"/>
              <a:gd name="connsiteY11" fmla="*/ 481012 h 881062"/>
              <a:gd name="connsiteX12" fmla="*/ 280988 w 1147763"/>
              <a:gd name="connsiteY12" fmla="*/ 628650 h 881062"/>
              <a:gd name="connsiteX13" fmla="*/ 176213 w 1147763"/>
              <a:gd name="connsiteY13" fmla="*/ 738187 h 881062"/>
              <a:gd name="connsiteX14" fmla="*/ 61913 w 1147763"/>
              <a:gd name="connsiteY14" fmla="*/ 800100 h 881062"/>
              <a:gd name="connsiteX15" fmla="*/ 0 w 1147763"/>
              <a:gd name="connsiteY15" fmla="*/ 823912 h 881062"/>
              <a:gd name="connsiteX16" fmla="*/ 0 w 1147763"/>
              <a:gd name="connsiteY16" fmla="*/ 881062 h 881062"/>
              <a:gd name="connsiteX17" fmla="*/ 1138238 w 1147763"/>
              <a:gd name="connsiteY17" fmla="*/ 881062 h 88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47763" h="881062">
                <a:moveTo>
                  <a:pt x="1138238" y="881062"/>
                </a:moveTo>
                <a:lnTo>
                  <a:pt x="1147763" y="638175"/>
                </a:lnTo>
                <a:lnTo>
                  <a:pt x="1071563" y="566737"/>
                </a:lnTo>
                <a:lnTo>
                  <a:pt x="990600" y="452437"/>
                </a:lnTo>
                <a:lnTo>
                  <a:pt x="914400" y="252412"/>
                </a:lnTo>
                <a:lnTo>
                  <a:pt x="842963" y="100012"/>
                </a:lnTo>
                <a:lnTo>
                  <a:pt x="804863" y="23812"/>
                </a:lnTo>
                <a:lnTo>
                  <a:pt x="757238" y="0"/>
                </a:lnTo>
                <a:lnTo>
                  <a:pt x="695325" y="23812"/>
                </a:lnTo>
                <a:lnTo>
                  <a:pt x="619125" y="119062"/>
                </a:lnTo>
                <a:lnTo>
                  <a:pt x="523875" y="304800"/>
                </a:lnTo>
                <a:lnTo>
                  <a:pt x="419100" y="481012"/>
                </a:lnTo>
                <a:lnTo>
                  <a:pt x="280988" y="628650"/>
                </a:lnTo>
                <a:lnTo>
                  <a:pt x="176213" y="738187"/>
                </a:lnTo>
                <a:lnTo>
                  <a:pt x="61913" y="800100"/>
                </a:lnTo>
                <a:lnTo>
                  <a:pt x="0" y="823912"/>
                </a:lnTo>
                <a:lnTo>
                  <a:pt x="0" y="881062"/>
                </a:lnTo>
                <a:lnTo>
                  <a:pt x="1138238" y="8810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2CAF502-EC9C-401D-B585-3B400D091549}"/>
              </a:ext>
            </a:extLst>
          </p:cNvPr>
          <p:cNvGrpSpPr/>
          <p:nvPr/>
        </p:nvGrpSpPr>
        <p:grpSpPr>
          <a:xfrm>
            <a:off x="695425" y="3890533"/>
            <a:ext cx="1699086" cy="1348112"/>
            <a:chOff x="5139864" y="4548503"/>
            <a:chExt cx="2653556" cy="2029081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8008642-0292-45A3-8D14-BCFA9B7013FB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Freeform: Shape 32">
              <a:extLst>
                <a:ext uri="{FF2B5EF4-FFF2-40B4-BE49-F238E27FC236}">
                  <a16:creationId xmlns:a16="http://schemas.microsoft.com/office/drawing/2014/main" id="{6FAB0B60-32C5-4F72-80CA-F4D732A68354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EBCE8F4-D957-4056-A299-84E8BDF626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3D52C3E-3E4D-4C84-8FCE-50FE1033C64D}"/>
                </a:ext>
              </a:extLst>
            </p:cNvPr>
            <p:cNvSpPr txBox="1"/>
            <p:nvPr/>
          </p:nvSpPr>
          <p:spPr>
            <a:xfrm>
              <a:off x="6140891" y="6149943"/>
              <a:ext cx="834363" cy="416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80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5507643" y="6160665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7643" y="6160665"/>
                  <a:ext cx="834363" cy="41691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Box 20"/>
          <p:cNvSpPr txBox="1"/>
          <p:nvPr/>
        </p:nvSpPr>
        <p:spPr>
          <a:xfrm>
            <a:off x="1258153" y="4499763"/>
            <a:ext cx="65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0.4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CAF502-EC9C-401D-B585-3B400D091549}"/>
              </a:ext>
            </a:extLst>
          </p:cNvPr>
          <p:cNvGrpSpPr/>
          <p:nvPr/>
        </p:nvGrpSpPr>
        <p:grpSpPr>
          <a:xfrm>
            <a:off x="4654526" y="2127298"/>
            <a:ext cx="1699086" cy="1347807"/>
            <a:chOff x="5139864" y="4548503"/>
            <a:chExt cx="2653556" cy="202862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08008642-0292-45A3-8D14-BCFA9B7013FB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Freeform: Shape 32">
              <a:extLst>
                <a:ext uri="{FF2B5EF4-FFF2-40B4-BE49-F238E27FC236}">
                  <a16:creationId xmlns:a16="http://schemas.microsoft.com/office/drawing/2014/main" id="{6FAB0B60-32C5-4F72-80CA-F4D732A68354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EBCE8F4-D957-4056-A299-84E8BDF626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3D52C3E-3E4D-4C84-8FCE-50FE1033C64D}"/>
                </a:ext>
              </a:extLst>
            </p:cNvPr>
            <p:cNvSpPr txBox="1"/>
            <p:nvPr/>
          </p:nvSpPr>
          <p:spPr>
            <a:xfrm>
              <a:off x="6140891" y="6149943"/>
              <a:ext cx="834363" cy="416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80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5195915" y="6160206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5915" y="6160206"/>
                  <a:ext cx="834363" cy="41691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5562152" y="6149941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76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2152" y="6149941"/>
                  <a:ext cx="834363" cy="41691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TextBox 28"/>
          <p:cNvSpPr txBox="1"/>
          <p:nvPr/>
        </p:nvSpPr>
        <p:spPr>
          <a:xfrm>
            <a:off x="4891578" y="2909168"/>
            <a:ext cx="407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0.2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047756" y="4076144"/>
            <a:ext cx="788193" cy="881062"/>
          </a:xfrm>
          <a:custGeom>
            <a:avLst/>
            <a:gdLst>
              <a:gd name="connsiteX0" fmla="*/ 1138238 w 1147763"/>
              <a:gd name="connsiteY0" fmla="*/ 881062 h 881062"/>
              <a:gd name="connsiteX1" fmla="*/ 1147763 w 1147763"/>
              <a:gd name="connsiteY1" fmla="*/ 638175 h 881062"/>
              <a:gd name="connsiteX2" fmla="*/ 1071563 w 1147763"/>
              <a:gd name="connsiteY2" fmla="*/ 566737 h 881062"/>
              <a:gd name="connsiteX3" fmla="*/ 990600 w 1147763"/>
              <a:gd name="connsiteY3" fmla="*/ 452437 h 881062"/>
              <a:gd name="connsiteX4" fmla="*/ 914400 w 1147763"/>
              <a:gd name="connsiteY4" fmla="*/ 252412 h 881062"/>
              <a:gd name="connsiteX5" fmla="*/ 842963 w 1147763"/>
              <a:gd name="connsiteY5" fmla="*/ 100012 h 881062"/>
              <a:gd name="connsiteX6" fmla="*/ 804863 w 1147763"/>
              <a:gd name="connsiteY6" fmla="*/ 23812 h 881062"/>
              <a:gd name="connsiteX7" fmla="*/ 757238 w 1147763"/>
              <a:gd name="connsiteY7" fmla="*/ 0 h 881062"/>
              <a:gd name="connsiteX8" fmla="*/ 695325 w 1147763"/>
              <a:gd name="connsiteY8" fmla="*/ 23812 h 881062"/>
              <a:gd name="connsiteX9" fmla="*/ 619125 w 1147763"/>
              <a:gd name="connsiteY9" fmla="*/ 119062 h 881062"/>
              <a:gd name="connsiteX10" fmla="*/ 523875 w 1147763"/>
              <a:gd name="connsiteY10" fmla="*/ 304800 h 881062"/>
              <a:gd name="connsiteX11" fmla="*/ 419100 w 1147763"/>
              <a:gd name="connsiteY11" fmla="*/ 481012 h 881062"/>
              <a:gd name="connsiteX12" fmla="*/ 280988 w 1147763"/>
              <a:gd name="connsiteY12" fmla="*/ 628650 h 881062"/>
              <a:gd name="connsiteX13" fmla="*/ 176213 w 1147763"/>
              <a:gd name="connsiteY13" fmla="*/ 738187 h 881062"/>
              <a:gd name="connsiteX14" fmla="*/ 61913 w 1147763"/>
              <a:gd name="connsiteY14" fmla="*/ 800100 h 881062"/>
              <a:gd name="connsiteX15" fmla="*/ 0 w 1147763"/>
              <a:gd name="connsiteY15" fmla="*/ 823912 h 881062"/>
              <a:gd name="connsiteX16" fmla="*/ 0 w 1147763"/>
              <a:gd name="connsiteY16" fmla="*/ 881062 h 881062"/>
              <a:gd name="connsiteX17" fmla="*/ 1138238 w 1147763"/>
              <a:gd name="connsiteY17" fmla="*/ 881062 h 881062"/>
              <a:gd name="connsiteX0" fmla="*/ 1138238 w 1147763"/>
              <a:gd name="connsiteY0" fmla="*/ 881062 h 881062"/>
              <a:gd name="connsiteX1" fmla="*/ 1147763 w 1147763"/>
              <a:gd name="connsiteY1" fmla="*/ 638175 h 881062"/>
              <a:gd name="connsiteX2" fmla="*/ 1071563 w 1147763"/>
              <a:gd name="connsiteY2" fmla="*/ 566737 h 881062"/>
              <a:gd name="connsiteX3" fmla="*/ 990600 w 1147763"/>
              <a:gd name="connsiteY3" fmla="*/ 452437 h 881062"/>
              <a:gd name="connsiteX4" fmla="*/ 914400 w 1147763"/>
              <a:gd name="connsiteY4" fmla="*/ 252412 h 881062"/>
              <a:gd name="connsiteX5" fmla="*/ 842963 w 1147763"/>
              <a:gd name="connsiteY5" fmla="*/ 100012 h 881062"/>
              <a:gd name="connsiteX6" fmla="*/ 804863 w 1147763"/>
              <a:gd name="connsiteY6" fmla="*/ 23812 h 881062"/>
              <a:gd name="connsiteX7" fmla="*/ 757238 w 1147763"/>
              <a:gd name="connsiteY7" fmla="*/ 0 h 881062"/>
              <a:gd name="connsiteX8" fmla="*/ 695325 w 1147763"/>
              <a:gd name="connsiteY8" fmla="*/ 23812 h 881062"/>
              <a:gd name="connsiteX9" fmla="*/ 619125 w 1147763"/>
              <a:gd name="connsiteY9" fmla="*/ 119062 h 881062"/>
              <a:gd name="connsiteX10" fmla="*/ 523875 w 1147763"/>
              <a:gd name="connsiteY10" fmla="*/ 304800 h 881062"/>
              <a:gd name="connsiteX11" fmla="*/ 419100 w 1147763"/>
              <a:gd name="connsiteY11" fmla="*/ 481012 h 881062"/>
              <a:gd name="connsiteX12" fmla="*/ 280988 w 1147763"/>
              <a:gd name="connsiteY12" fmla="*/ 628650 h 881062"/>
              <a:gd name="connsiteX13" fmla="*/ 176213 w 1147763"/>
              <a:gd name="connsiteY13" fmla="*/ 738187 h 881062"/>
              <a:gd name="connsiteX14" fmla="*/ 61913 w 1147763"/>
              <a:gd name="connsiteY14" fmla="*/ 800100 h 881062"/>
              <a:gd name="connsiteX15" fmla="*/ 0 w 1147763"/>
              <a:gd name="connsiteY15" fmla="*/ 823912 h 881062"/>
              <a:gd name="connsiteX16" fmla="*/ 361950 w 1147763"/>
              <a:gd name="connsiteY16" fmla="*/ 881062 h 881062"/>
              <a:gd name="connsiteX17" fmla="*/ 1138238 w 1147763"/>
              <a:gd name="connsiteY17" fmla="*/ 881062 h 881062"/>
              <a:gd name="connsiteX0" fmla="*/ 1076325 w 1085850"/>
              <a:gd name="connsiteY0" fmla="*/ 881062 h 881062"/>
              <a:gd name="connsiteX1" fmla="*/ 1085850 w 1085850"/>
              <a:gd name="connsiteY1" fmla="*/ 638175 h 881062"/>
              <a:gd name="connsiteX2" fmla="*/ 1009650 w 1085850"/>
              <a:gd name="connsiteY2" fmla="*/ 566737 h 881062"/>
              <a:gd name="connsiteX3" fmla="*/ 928687 w 1085850"/>
              <a:gd name="connsiteY3" fmla="*/ 452437 h 881062"/>
              <a:gd name="connsiteX4" fmla="*/ 852487 w 1085850"/>
              <a:gd name="connsiteY4" fmla="*/ 252412 h 881062"/>
              <a:gd name="connsiteX5" fmla="*/ 781050 w 1085850"/>
              <a:gd name="connsiteY5" fmla="*/ 100012 h 881062"/>
              <a:gd name="connsiteX6" fmla="*/ 742950 w 1085850"/>
              <a:gd name="connsiteY6" fmla="*/ 23812 h 881062"/>
              <a:gd name="connsiteX7" fmla="*/ 695325 w 1085850"/>
              <a:gd name="connsiteY7" fmla="*/ 0 h 881062"/>
              <a:gd name="connsiteX8" fmla="*/ 633412 w 1085850"/>
              <a:gd name="connsiteY8" fmla="*/ 23812 h 881062"/>
              <a:gd name="connsiteX9" fmla="*/ 557212 w 1085850"/>
              <a:gd name="connsiteY9" fmla="*/ 119062 h 881062"/>
              <a:gd name="connsiteX10" fmla="*/ 461962 w 1085850"/>
              <a:gd name="connsiteY10" fmla="*/ 304800 h 881062"/>
              <a:gd name="connsiteX11" fmla="*/ 357187 w 1085850"/>
              <a:gd name="connsiteY11" fmla="*/ 481012 h 881062"/>
              <a:gd name="connsiteX12" fmla="*/ 219075 w 1085850"/>
              <a:gd name="connsiteY12" fmla="*/ 628650 h 881062"/>
              <a:gd name="connsiteX13" fmla="*/ 114300 w 1085850"/>
              <a:gd name="connsiteY13" fmla="*/ 738187 h 881062"/>
              <a:gd name="connsiteX14" fmla="*/ 0 w 1085850"/>
              <a:gd name="connsiteY14" fmla="*/ 800100 h 881062"/>
              <a:gd name="connsiteX15" fmla="*/ 300037 w 1085850"/>
              <a:gd name="connsiteY15" fmla="*/ 881062 h 881062"/>
              <a:gd name="connsiteX16" fmla="*/ 1076325 w 1085850"/>
              <a:gd name="connsiteY16" fmla="*/ 881062 h 881062"/>
              <a:gd name="connsiteX0" fmla="*/ 962025 w 971550"/>
              <a:gd name="connsiteY0" fmla="*/ 881062 h 881062"/>
              <a:gd name="connsiteX1" fmla="*/ 971550 w 971550"/>
              <a:gd name="connsiteY1" fmla="*/ 638175 h 881062"/>
              <a:gd name="connsiteX2" fmla="*/ 895350 w 971550"/>
              <a:gd name="connsiteY2" fmla="*/ 566737 h 881062"/>
              <a:gd name="connsiteX3" fmla="*/ 814387 w 971550"/>
              <a:gd name="connsiteY3" fmla="*/ 452437 h 881062"/>
              <a:gd name="connsiteX4" fmla="*/ 738187 w 971550"/>
              <a:gd name="connsiteY4" fmla="*/ 252412 h 881062"/>
              <a:gd name="connsiteX5" fmla="*/ 666750 w 971550"/>
              <a:gd name="connsiteY5" fmla="*/ 100012 h 881062"/>
              <a:gd name="connsiteX6" fmla="*/ 628650 w 971550"/>
              <a:gd name="connsiteY6" fmla="*/ 23812 h 881062"/>
              <a:gd name="connsiteX7" fmla="*/ 581025 w 971550"/>
              <a:gd name="connsiteY7" fmla="*/ 0 h 881062"/>
              <a:gd name="connsiteX8" fmla="*/ 519112 w 971550"/>
              <a:gd name="connsiteY8" fmla="*/ 23812 h 881062"/>
              <a:gd name="connsiteX9" fmla="*/ 442912 w 971550"/>
              <a:gd name="connsiteY9" fmla="*/ 119062 h 881062"/>
              <a:gd name="connsiteX10" fmla="*/ 347662 w 971550"/>
              <a:gd name="connsiteY10" fmla="*/ 304800 h 881062"/>
              <a:gd name="connsiteX11" fmla="*/ 242887 w 971550"/>
              <a:gd name="connsiteY11" fmla="*/ 481012 h 881062"/>
              <a:gd name="connsiteX12" fmla="*/ 104775 w 971550"/>
              <a:gd name="connsiteY12" fmla="*/ 628650 h 881062"/>
              <a:gd name="connsiteX13" fmla="*/ 0 w 971550"/>
              <a:gd name="connsiteY13" fmla="*/ 738187 h 881062"/>
              <a:gd name="connsiteX14" fmla="*/ 185737 w 971550"/>
              <a:gd name="connsiteY14" fmla="*/ 881062 h 881062"/>
              <a:gd name="connsiteX15" fmla="*/ 962025 w 971550"/>
              <a:gd name="connsiteY15" fmla="*/ 881062 h 881062"/>
              <a:gd name="connsiteX0" fmla="*/ 857250 w 866775"/>
              <a:gd name="connsiteY0" fmla="*/ 881062 h 881062"/>
              <a:gd name="connsiteX1" fmla="*/ 866775 w 866775"/>
              <a:gd name="connsiteY1" fmla="*/ 638175 h 881062"/>
              <a:gd name="connsiteX2" fmla="*/ 790575 w 866775"/>
              <a:gd name="connsiteY2" fmla="*/ 566737 h 881062"/>
              <a:gd name="connsiteX3" fmla="*/ 709612 w 866775"/>
              <a:gd name="connsiteY3" fmla="*/ 452437 h 881062"/>
              <a:gd name="connsiteX4" fmla="*/ 633412 w 866775"/>
              <a:gd name="connsiteY4" fmla="*/ 252412 h 881062"/>
              <a:gd name="connsiteX5" fmla="*/ 561975 w 866775"/>
              <a:gd name="connsiteY5" fmla="*/ 100012 h 881062"/>
              <a:gd name="connsiteX6" fmla="*/ 523875 w 866775"/>
              <a:gd name="connsiteY6" fmla="*/ 23812 h 881062"/>
              <a:gd name="connsiteX7" fmla="*/ 476250 w 866775"/>
              <a:gd name="connsiteY7" fmla="*/ 0 h 881062"/>
              <a:gd name="connsiteX8" fmla="*/ 414337 w 866775"/>
              <a:gd name="connsiteY8" fmla="*/ 23812 h 881062"/>
              <a:gd name="connsiteX9" fmla="*/ 338137 w 866775"/>
              <a:gd name="connsiteY9" fmla="*/ 119062 h 881062"/>
              <a:gd name="connsiteX10" fmla="*/ 242887 w 866775"/>
              <a:gd name="connsiteY10" fmla="*/ 304800 h 881062"/>
              <a:gd name="connsiteX11" fmla="*/ 138112 w 866775"/>
              <a:gd name="connsiteY11" fmla="*/ 481012 h 881062"/>
              <a:gd name="connsiteX12" fmla="*/ 0 w 866775"/>
              <a:gd name="connsiteY12" fmla="*/ 628650 h 881062"/>
              <a:gd name="connsiteX13" fmla="*/ 80962 w 866775"/>
              <a:gd name="connsiteY13" fmla="*/ 881062 h 881062"/>
              <a:gd name="connsiteX14" fmla="*/ 857250 w 866775"/>
              <a:gd name="connsiteY14" fmla="*/ 881062 h 881062"/>
              <a:gd name="connsiteX0" fmla="*/ 778668 w 788193"/>
              <a:gd name="connsiteY0" fmla="*/ 881062 h 881062"/>
              <a:gd name="connsiteX1" fmla="*/ 788193 w 788193"/>
              <a:gd name="connsiteY1" fmla="*/ 638175 h 881062"/>
              <a:gd name="connsiteX2" fmla="*/ 711993 w 788193"/>
              <a:gd name="connsiteY2" fmla="*/ 566737 h 881062"/>
              <a:gd name="connsiteX3" fmla="*/ 631030 w 788193"/>
              <a:gd name="connsiteY3" fmla="*/ 452437 h 881062"/>
              <a:gd name="connsiteX4" fmla="*/ 554830 w 788193"/>
              <a:gd name="connsiteY4" fmla="*/ 252412 h 881062"/>
              <a:gd name="connsiteX5" fmla="*/ 483393 w 788193"/>
              <a:gd name="connsiteY5" fmla="*/ 100012 h 881062"/>
              <a:gd name="connsiteX6" fmla="*/ 445293 w 788193"/>
              <a:gd name="connsiteY6" fmla="*/ 23812 h 881062"/>
              <a:gd name="connsiteX7" fmla="*/ 397668 w 788193"/>
              <a:gd name="connsiteY7" fmla="*/ 0 h 881062"/>
              <a:gd name="connsiteX8" fmla="*/ 335755 w 788193"/>
              <a:gd name="connsiteY8" fmla="*/ 23812 h 881062"/>
              <a:gd name="connsiteX9" fmla="*/ 259555 w 788193"/>
              <a:gd name="connsiteY9" fmla="*/ 119062 h 881062"/>
              <a:gd name="connsiteX10" fmla="*/ 164305 w 788193"/>
              <a:gd name="connsiteY10" fmla="*/ 304800 h 881062"/>
              <a:gd name="connsiteX11" fmla="*/ 59530 w 788193"/>
              <a:gd name="connsiteY11" fmla="*/ 481012 h 881062"/>
              <a:gd name="connsiteX12" fmla="*/ 0 w 788193"/>
              <a:gd name="connsiteY12" fmla="*/ 559594 h 881062"/>
              <a:gd name="connsiteX13" fmla="*/ 2380 w 788193"/>
              <a:gd name="connsiteY13" fmla="*/ 881062 h 881062"/>
              <a:gd name="connsiteX14" fmla="*/ 778668 w 788193"/>
              <a:gd name="connsiteY14" fmla="*/ 881062 h 88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88193" h="881062">
                <a:moveTo>
                  <a:pt x="778668" y="881062"/>
                </a:moveTo>
                <a:lnTo>
                  <a:pt x="788193" y="638175"/>
                </a:lnTo>
                <a:lnTo>
                  <a:pt x="711993" y="566737"/>
                </a:lnTo>
                <a:lnTo>
                  <a:pt x="631030" y="452437"/>
                </a:lnTo>
                <a:lnTo>
                  <a:pt x="554830" y="252412"/>
                </a:lnTo>
                <a:lnTo>
                  <a:pt x="483393" y="100012"/>
                </a:lnTo>
                <a:lnTo>
                  <a:pt x="445293" y="23812"/>
                </a:lnTo>
                <a:lnTo>
                  <a:pt x="397668" y="0"/>
                </a:lnTo>
                <a:lnTo>
                  <a:pt x="335755" y="23812"/>
                </a:lnTo>
                <a:lnTo>
                  <a:pt x="259555" y="119062"/>
                </a:lnTo>
                <a:lnTo>
                  <a:pt x="164305" y="304800"/>
                </a:lnTo>
                <a:lnTo>
                  <a:pt x="59530" y="481012"/>
                </a:lnTo>
                <a:lnTo>
                  <a:pt x="0" y="559594"/>
                </a:lnTo>
                <a:cubicBezTo>
                  <a:pt x="793" y="666750"/>
                  <a:pt x="1587" y="773906"/>
                  <a:pt x="2380" y="881062"/>
                </a:cubicBezTo>
                <a:lnTo>
                  <a:pt x="778668" y="8810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2CAF502-EC9C-401D-B585-3B400D091549}"/>
              </a:ext>
            </a:extLst>
          </p:cNvPr>
          <p:cNvGrpSpPr/>
          <p:nvPr/>
        </p:nvGrpSpPr>
        <p:grpSpPr>
          <a:xfrm>
            <a:off x="4628034" y="3889604"/>
            <a:ext cx="1699086" cy="1344601"/>
            <a:chOff x="5139864" y="4548503"/>
            <a:chExt cx="2653556" cy="2023797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8008642-0292-45A3-8D14-BCFA9B7013FB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FAB0B60-32C5-4F72-80CA-F4D732A68354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EBCE8F4-D957-4056-A299-84E8BDF626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3D52C3E-3E4D-4C84-8FCE-50FE1033C64D}"/>
                </a:ext>
              </a:extLst>
            </p:cNvPr>
            <p:cNvSpPr txBox="1"/>
            <p:nvPr/>
          </p:nvSpPr>
          <p:spPr>
            <a:xfrm>
              <a:off x="6140891" y="6149943"/>
              <a:ext cx="834363" cy="416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80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5972" y="6149193"/>
                  <a:ext cx="834363" cy="41691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/>
                <p:nvPr/>
              </p:nvSpPr>
              <p:spPr>
                <a:xfrm>
                  <a:off x="5383011" y="6155381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4DC0C3BD-8C1A-4F50-8129-B7AAE66D0D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3011" y="6155381"/>
                  <a:ext cx="834363" cy="41691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Box 37"/>
          <p:cNvSpPr txBox="1"/>
          <p:nvPr/>
        </p:nvSpPr>
        <p:spPr>
          <a:xfrm>
            <a:off x="5109313" y="4466890"/>
            <a:ext cx="65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0.50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76594" y="4731264"/>
            <a:ext cx="65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0.25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346195" y="2297278"/>
                <a:ext cx="170305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=0.65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=0.35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=77.303 (3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195" y="2297278"/>
                <a:ext cx="1703059" cy="738664"/>
              </a:xfrm>
              <a:prstGeom prst="rect">
                <a:avLst/>
              </a:prstGeom>
              <a:blipFill>
                <a:blip r:embed="rId12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338608" y="3982886"/>
                <a:ext cx="1965203" cy="1590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&lt;75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=0.2375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=0.2375+0.4=0.6375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=82.463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608" y="3982886"/>
                <a:ext cx="1965203" cy="15905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Freeform 42"/>
          <p:cNvSpPr/>
          <p:nvPr/>
        </p:nvSpPr>
        <p:spPr>
          <a:xfrm>
            <a:off x="752475" y="4529138"/>
            <a:ext cx="447675" cy="423862"/>
          </a:xfrm>
          <a:custGeom>
            <a:avLst/>
            <a:gdLst>
              <a:gd name="connsiteX0" fmla="*/ 438150 w 447675"/>
              <a:gd name="connsiteY0" fmla="*/ 423862 h 423862"/>
              <a:gd name="connsiteX1" fmla="*/ 447675 w 447675"/>
              <a:gd name="connsiteY1" fmla="*/ 0 h 423862"/>
              <a:gd name="connsiteX2" fmla="*/ 252413 w 447675"/>
              <a:gd name="connsiteY2" fmla="*/ 209550 h 423862"/>
              <a:gd name="connsiteX3" fmla="*/ 142875 w 447675"/>
              <a:gd name="connsiteY3" fmla="*/ 290512 h 423862"/>
              <a:gd name="connsiteX4" fmla="*/ 47625 w 447675"/>
              <a:gd name="connsiteY4" fmla="*/ 347662 h 423862"/>
              <a:gd name="connsiteX5" fmla="*/ 0 w 447675"/>
              <a:gd name="connsiteY5" fmla="*/ 371475 h 423862"/>
              <a:gd name="connsiteX6" fmla="*/ 0 w 447675"/>
              <a:gd name="connsiteY6" fmla="*/ 419100 h 423862"/>
              <a:gd name="connsiteX7" fmla="*/ 438150 w 447675"/>
              <a:gd name="connsiteY7" fmla="*/ 423862 h 4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7675" h="423862">
                <a:moveTo>
                  <a:pt x="438150" y="423862"/>
                </a:moveTo>
                <a:lnTo>
                  <a:pt x="447675" y="0"/>
                </a:lnTo>
                <a:lnTo>
                  <a:pt x="252413" y="209550"/>
                </a:lnTo>
                <a:lnTo>
                  <a:pt x="142875" y="290512"/>
                </a:lnTo>
                <a:lnTo>
                  <a:pt x="47625" y="347662"/>
                </a:lnTo>
                <a:lnTo>
                  <a:pt x="0" y="371475"/>
                </a:lnTo>
                <a:lnTo>
                  <a:pt x="0" y="419100"/>
                </a:lnTo>
                <a:lnTo>
                  <a:pt x="438150" y="4238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21252" y="4752426"/>
            <a:ext cx="652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0.2375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628034" y="2492896"/>
            <a:ext cx="572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33266" y="2265528"/>
            <a:ext cx="5785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0.2839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81700" y="2329116"/>
                <a:ext cx="26612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&lt;76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=0.2839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=0.2839−0.2=0.0839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=70.34 (2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700" y="2329116"/>
                <a:ext cx="2661204" cy="646331"/>
              </a:xfrm>
              <a:prstGeom prst="rect">
                <a:avLst/>
              </a:prstGeom>
              <a:blipFill>
                <a:blip r:embed="rId14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04903" y="4131836"/>
                <a:ext cx="26612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=0.25   ∴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=75.28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=0.75   ∴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=84.72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=84.72−75.28=9.44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903" y="4131836"/>
                <a:ext cx="2661204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304004" y="2041070"/>
            <a:ext cx="3862536" cy="15729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4409306" y="2044564"/>
            <a:ext cx="4352612" cy="15729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304474" y="3794657"/>
            <a:ext cx="3862536" cy="15729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F79E78-3ED5-446A-AE9B-AC458A45C083}"/>
              </a:ext>
            </a:extLst>
          </p:cNvPr>
          <p:cNvSpPr/>
          <p:nvPr/>
        </p:nvSpPr>
        <p:spPr>
          <a:xfrm>
            <a:off x="4395852" y="3793999"/>
            <a:ext cx="4352612" cy="15729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40952" y="2041070"/>
            <a:ext cx="144016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247893" y="2041070"/>
            <a:ext cx="144016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62845" y="3800404"/>
            <a:ext cx="144016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47893" y="3793999"/>
            <a:ext cx="144016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1079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30616</TotalTime>
  <Words>385</Words>
  <Application>Microsoft Macintosh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1230</cp:revision>
  <dcterms:created xsi:type="dcterms:W3CDTF">2013-02-28T07:36:55Z</dcterms:created>
  <dcterms:modified xsi:type="dcterms:W3CDTF">2019-07-30T18:09:22Z</dcterms:modified>
</cp:coreProperties>
</file>