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87" r:id="rId3"/>
    <p:sldId id="288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6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6"/>
    <p:restoredTop sz="94421"/>
  </p:normalViewPr>
  <p:slideViewPr>
    <p:cSldViewPr snapToGrid="0" snapToObjects="1">
      <p:cViewPr varScale="1">
        <p:scale>
          <a:sx n="43" d="100"/>
          <a:sy n="43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.png"/><Relationship Id="rId7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21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.png"/><Relationship Id="rId7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7.png"/><Relationship Id="rId7" Type="http://schemas.openxmlformats.org/officeDocument/2006/relationships/image" Target="../media/image96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3.png"/><Relationship Id="rId10" Type="http://schemas.openxmlformats.org/officeDocument/2006/relationships/image" Target="../media/image99.png"/><Relationship Id="rId4" Type="http://schemas.openxmlformats.org/officeDocument/2006/relationships/image" Target="../media/image21.png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21.png"/><Relationship Id="rId7" Type="http://schemas.openxmlformats.org/officeDocument/2006/relationships/image" Target="../media/image1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9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21.png"/><Relationship Id="rId10" Type="http://schemas.openxmlformats.org/officeDocument/2006/relationships/image" Target="../media/image111.png"/><Relationship Id="rId4" Type="http://schemas.openxmlformats.org/officeDocument/2006/relationships/image" Target="../media/image7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image" Target="../media/image11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21.png"/><Relationship Id="rId10" Type="http://schemas.openxmlformats.org/officeDocument/2006/relationships/hyperlink" Target="9)%20Example%202.ag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21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8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21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1.png"/><Relationship Id="rId3" Type="http://schemas.openxmlformats.org/officeDocument/2006/relationships/image" Target="../media/image7.png"/><Relationship Id="rId7" Type="http://schemas.openxmlformats.org/officeDocument/2006/relationships/image" Target="../media/image63.png"/><Relationship Id="rId12" Type="http://schemas.openxmlformats.org/officeDocument/2006/relationships/image" Target="../media/image7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9.png"/><Relationship Id="rId5" Type="http://schemas.openxmlformats.org/officeDocument/2006/relationships/image" Target="../media/image49.png"/><Relationship Id="rId10" Type="http://schemas.openxmlformats.org/officeDocument/2006/relationships/image" Target="../media/image68.png"/><Relationship Id="rId4" Type="http://schemas.openxmlformats.org/officeDocument/2006/relationships/image" Target="../media/image21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478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168168" y="2888286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011196" y="2164266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9923" y="279249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23" y="2792492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31250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70675" y="1951945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75" y="1951945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17647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80081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90478" y="3429908"/>
                <a:ext cx="521119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point in the plane (which could be represented by a position vector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be a general point somewhere in the plane (which could be represented by position vector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𝒓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If we wanted the equation of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line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we would use the vector form from the previous section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0478" y="3429908"/>
                <a:ext cx="5211192" cy="1815882"/>
              </a:xfrm>
              <a:prstGeom prst="rect">
                <a:avLst/>
              </a:prstGeom>
              <a:blipFill>
                <a:blip r:embed="rId4"/>
                <a:stretch>
                  <a:fillRect r="-121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40494" y="5210049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494" y="5210049"/>
                <a:ext cx="1155766" cy="276999"/>
              </a:xfrm>
              <a:prstGeom prst="rect">
                <a:avLst/>
              </a:prstGeom>
              <a:blipFill>
                <a:blip r:embed="rId5"/>
                <a:stretch>
                  <a:fillRect l="-2174" r="-434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1028" y="5522503"/>
                <a:ext cx="45187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this would give us any point on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line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rather than in the </a:t>
                </a:r>
                <a:r>
                  <a:rPr lang="en-US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plane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028" y="5522503"/>
                <a:ext cx="4518734" cy="523220"/>
              </a:xfrm>
              <a:prstGeom prst="rect">
                <a:avLst/>
              </a:prstGeom>
              <a:blipFill>
                <a:blip r:embed="rId6"/>
                <a:stretch>
                  <a:fillRect t="-238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358985" y="6082642"/>
            <a:ext cx="476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account for the fact that it is a plane, we need 2 different non-parallel vectors in the plane…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06240" y="4981303"/>
            <a:ext cx="2960914" cy="33092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24001" y="3780338"/>
                <a:ext cx="2847975" cy="2893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position vector of point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the vector from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is a scalar value, and determines how far along the line we would go from point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to get to a specified point on the line</a:t>
                </a:r>
              </a:p>
              <a:p>
                <a:pPr algn="ctr"/>
                <a:endParaRPr lang="en-US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Note that a capital letter is usually used to represent a point, and a bold lowercase letter represents the position vector of that point!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3780338"/>
                <a:ext cx="2847975" cy="2893100"/>
              </a:xfrm>
              <a:prstGeom prst="rect">
                <a:avLst/>
              </a:prstGeom>
              <a:blipFill>
                <a:blip r:embed="rId7"/>
                <a:stretch>
                  <a:fillRect l="-893" t="-439" r="-178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8276897">
            <a:off x="8757219" y="2452757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 rot="18276897">
            <a:off x="7861868" y="3750538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the graph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8599986" y="13735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8656592" y="14823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47735" y="11209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735" y="11209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5000" r="-25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32843" y="29105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843" y="2910568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7537542" y="1443176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01473" y="1173207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473" y="1173207"/>
                <a:ext cx="893385" cy="215444"/>
              </a:xfrm>
              <a:prstGeom prst="rect">
                <a:avLst/>
              </a:prstGeom>
              <a:blipFill>
                <a:blip r:embed="rId7"/>
                <a:stretch>
                  <a:fillRect l="-5714" r="-285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7441746" y="15563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40409" y="2849608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62551" y="1225551"/>
            <a:ext cx="2276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The normal vector is the vector which is perpendicular to a line at a given point</a:t>
            </a:r>
          </a:p>
          <a:p>
            <a:pPr algn="ctr"/>
            <a:endParaRPr lang="en-US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For a straight line, this vector will be the same anywhere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978538" y="2342606"/>
            <a:ext cx="296091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9264651" y="1872344"/>
            <a:ext cx="1273" cy="47715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987246" y="2333898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35440" y="200732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16200000">
            <a:off x="7798528" y="2076994"/>
            <a:ext cx="296091" cy="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8154308" y="2024744"/>
            <a:ext cx="1273" cy="47715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720150" y="1955075"/>
            <a:ext cx="264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1886" y="225552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43748" y="4659085"/>
                <a:ext cx="4055342" cy="1577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normal vector for the straight line graph above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(You could also consider it going the opposite way and using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8" y="4659085"/>
                <a:ext cx="4055342" cy="1577932"/>
              </a:xfrm>
              <a:prstGeom prst="rect">
                <a:avLst/>
              </a:prstGeom>
              <a:blipFill>
                <a:blip r:embed="rId8"/>
                <a:stretch>
                  <a:fillRect l="-1875" t="-4000" r="-3438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91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9" grpId="0"/>
      <p:bldP spid="14" grpId="0"/>
      <p:bldP spid="16" grpId="0"/>
      <p:bldP spid="29" grpId="0"/>
      <p:bldP spid="31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7114385">
            <a:off x="7964263" y="3102838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Consider the graph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8599986" y="13735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8656592" y="14823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547735" y="11209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735" y="11209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5000" r="-25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32843" y="29105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2843" y="2910568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7080068" y="2926079"/>
            <a:ext cx="3100252" cy="8795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88113" y="3863067"/>
                <a:ext cx="10879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113" y="3863067"/>
                <a:ext cx="1087927" cy="404726"/>
              </a:xfrm>
              <a:prstGeom prst="rect">
                <a:avLst/>
              </a:prstGeom>
              <a:blipFill>
                <a:blip r:embed="rId7"/>
                <a:stretch>
                  <a:fillRect l="-3448" t="-3030" r="-2299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7951199" y="1680754"/>
            <a:ext cx="443865" cy="149978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887098" y="3439886"/>
            <a:ext cx="542653" cy="10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9436100" y="3429364"/>
            <a:ext cx="2544" cy="1837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50588" y="316066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33560" y="334336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8224839" y="2300288"/>
            <a:ext cx="1135" cy="477202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068766" y="2765610"/>
            <a:ext cx="167185" cy="2990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83700" y="2431325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5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11886" y="275082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043748" y="4659085"/>
                <a:ext cx="4055342" cy="13120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normal vector for the straight line graph above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You could also consider it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</m:t>
                              </m:r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−5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748" y="4659085"/>
                <a:ext cx="4055342" cy="1312090"/>
              </a:xfrm>
              <a:prstGeom prst="rect">
                <a:avLst/>
              </a:prstGeom>
              <a:blipFill>
                <a:blip r:embed="rId8"/>
                <a:stretch>
                  <a:fillRect l="-1875" t="-4808" r="-3438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6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14" grpId="0"/>
      <p:bldP spid="16" grpId="0"/>
      <p:bldP spid="29" grpId="0"/>
      <p:bldP spid="31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spect="1"/>
          </p:cNvSpPr>
          <p:nvPr/>
        </p:nvSpPr>
        <p:spPr>
          <a:xfrm rot="17114385">
            <a:off x="7554688" y="4198213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2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8190411" y="2468881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V="1">
            <a:off x="8247017" y="2577738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138160" y="2216331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160" y="2216331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33333" r="-25000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23268" y="400594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268" y="4005943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670493" y="4021454"/>
            <a:ext cx="3100252" cy="8795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78538" y="4958442"/>
                <a:ext cx="1087927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538" y="4958442"/>
                <a:ext cx="1087927" cy="404726"/>
              </a:xfrm>
              <a:prstGeom prst="rect">
                <a:avLst/>
              </a:prstGeom>
              <a:blipFill>
                <a:blip r:embed="rId6"/>
                <a:stretch>
                  <a:fillRect l="-3448" r="-2299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H="1">
            <a:off x="7541624" y="2776129"/>
            <a:ext cx="443865" cy="149978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spect="1"/>
          </p:cNvSpPr>
          <p:nvPr/>
        </p:nvSpPr>
        <p:spPr>
          <a:xfrm rot="18276897">
            <a:off x="3937569" y="3557657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780336" y="24784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V="1">
            <a:off x="3836942" y="25872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728085" y="22258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085" y="2225856"/>
                <a:ext cx="144142" cy="215444"/>
              </a:xfrm>
              <a:prstGeom prst="rect">
                <a:avLst/>
              </a:prstGeom>
              <a:blipFill>
                <a:blip r:embed="rId7"/>
                <a:stretch>
                  <a:fillRect l="-33333" r="-25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413193" y="40154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93" y="4015468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 flipV="1">
            <a:off x="2717892" y="2548076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81823" y="2278107"/>
                <a:ext cx="893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23" y="2278107"/>
                <a:ext cx="893385" cy="215444"/>
              </a:xfrm>
              <a:prstGeom prst="rect">
                <a:avLst/>
              </a:prstGeom>
              <a:blipFill>
                <a:blip r:embed="rId9"/>
                <a:stretch>
                  <a:fillRect l="-5634" r="-281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>
            <a:off x="2622096" y="26612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47838" y="5781675"/>
                <a:ext cx="1493999" cy="6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Normal vector: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838" y="5781675"/>
                <a:ext cx="1493999" cy="655244"/>
              </a:xfrm>
              <a:prstGeom prst="rect">
                <a:avLst/>
              </a:prstGeom>
              <a:blipFill>
                <a:blip r:embed="rId10"/>
                <a:stretch>
                  <a:fillRect l="-8475" t="-7547" r="-7627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433762" y="5772151"/>
                <a:ext cx="208390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latin typeface="Comic Sans MS" panose="030F0702030302020204" pitchFamily="66" charset="0"/>
                  </a:rPr>
                  <a:t>Rearranged equation: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62" y="5772151"/>
                <a:ext cx="2083904" cy="646331"/>
              </a:xfrm>
              <a:prstGeom prst="rect">
                <a:avLst/>
              </a:prstGeom>
              <a:blipFill>
                <a:blip r:embed="rId11"/>
                <a:stretch>
                  <a:fillRect l="-5455" t="-9804" r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481763" y="5772150"/>
                <a:ext cx="1493999" cy="655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>
                    <a:latin typeface="Comic Sans MS" panose="030F0702030302020204" pitchFamily="66" charset="0"/>
                  </a:rPr>
                  <a:t>Normal vector: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763" y="5772150"/>
                <a:ext cx="1493999" cy="655244"/>
              </a:xfrm>
              <a:prstGeom prst="rect">
                <a:avLst/>
              </a:prstGeom>
              <a:blipFill>
                <a:blip r:embed="rId12"/>
                <a:stretch>
                  <a:fillRect l="-7563" t="-9615" r="-6723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15312" y="5762626"/>
                <a:ext cx="2083904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dirty="0">
                    <a:latin typeface="Comic Sans MS" panose="030F0702030302020204" pitchFamily="66" charset="0"/>
                  </a:rPr>
                  <a:t>Rearranged equation: 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=−15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312" y="5762626"/>
                <a:ext cx="2083904" cy="646331"/>
              </a:xfrm>
              <a:prstGeom prst="rect">
                <a:avLst/>
              </a:prstGeom>
              <a:blipFill>
                <a:blip r:embed="rId13"/>
                <a:stretch>
                  <a:fillRect l="-6061" t="-9615" r="-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05451" y="1076326"/>
                <a:ext cx="505777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Lets rearrange the equations for both lines into the form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What do you notice when we compare the rearranged equation and the normal vector of the line?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51" y="1076326"/>
                <a:ext cx="5057775" cy="1169551"/>
              </a:xfrm>
              <a:prstGeom prst="rect">
                <a:avLst/>
              </a:prstGeom>
              <a:blipFill>
                <a:blip r:embed="rId14"/>
                <a:stretch>
                  <a:fillRect r="-251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4581526" y="2600325"/>
            <a:ext cx="714375" cy="28956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9267827" y="5372101"/>
            <a:ext cx="38099" cy="29527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66950" y="6029325"/>
            <a:ext cx="457200" cy="4381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876675" y="6086475"/>
            <a:ext cx="828675" cy="2667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048500" y="6029325"/>
            <a:ext cx="371476" cy="4191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8543925" y="6076951"/>
            <a:ext cx="800100" cy="2762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9" grpId="0"/>
      <p:bldP spid="14" grpId="0"/>
      <p:bldP spid="16" grpId="0"/>
      <p:bldP spid="26" grpId="0" animBg="1"/>
      <p:bldP spid="38" grpId="0"/>
      <p:bldP spid="39" grpId="0"/>
      <p:bldP spid="41" grpId="0"/>
      <p:bldP spid="5" grpId="0"/>
      <p:bldP spid="53" grpId="0"/>
      <p:bldP spid="54" grpId="0"/>
      <p:bldP spid="55" grpId="0"/>
      <p:bldP spid="15" grpId="0" animBg="1"/>
      <p:bldP spid="57" grpId="0" animBg="1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>
            <a:spLocks noChangeAspect="1"/>
          </p:cNvSpPr>
          <p:nvPr/>
        </p:nvSpPr>
        <p:spPr>
          <a:xfrm rot="18276897">
            <a:off x="8030937" y="3681482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If you are given the normal vector to a straight line in 2D as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, then the equation of the line will be: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value of c will determine the ‘height’ of the straight line…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8104686" y="2973706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V="1">
            <a:off x="8161292" y="3082563"/>
            <a:ext cx="0" cy="31176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052435" y="2721156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435" y="2721156"/>
                <a:ext cx="144142" cy="215444"/>
              </a:xfrm>
              <a:prstGeom prst="rect">
                <a:avLst/>
              </a:prstGeom>
              <a:blipFill>
                <a:blip r:embed="rId5"/>
                <a:stretch>
                  <a:fillRect l="-25000" r="-2500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737543" y="451076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543" y="4510768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V="1">
            <a:off x="7547067" y="2948126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699342" y="2833826"/>
            <a:ext cx="2029097" cy="29696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>
            <a:spLocks noChangeAspect="1"/>
          </p:cNvSpPr>
          <p:nvPr/>
        </p:nvSpPr>
        <p:spPr>
          <a:xfrm rot="18276897">
            <a:off x="8642919" y="4129157"/>
            <a:ext cx="85657" cy="85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7327446" y="3232785"/>
            <a:ext cx="1380308" cy="1005840"/>
          </a:xfrm>
          <a:prstGeom prst="line">
            <a:avLst/>
          </a:prstGeom>
          <a:ln w="19050">
            <a:solidFill>
              <a:srgbClr val="0000FF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3101" y="1238251"/>
                <a:ext cx="47434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Both of these lines would have the same normal vector</a:t>
                </a:r>
              </a:p>
              <a:p>
                <a:pPr algn="ctr"/>
                <a:endParaRPr lang="en-US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The value of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affects their location on the set of axes…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101" y="1238251"/>
                <a:ext cx="4743450" cy="1323439"/>
              </a:xfrm>
              <a:prstGeom prst="rect">
                <a:avLst/>
              </a:prstGeom>
              <a:blipFill>
                <a:blip r:embed="rId7"/>
                <a:stretch>
                  <a:fillRect t="-952" r="-800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01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94" y="25003"/>
                <a:ext cx="6544164" cy="323486"/>
              </a:xfrm>
              <a:prstGeom prst="rect">
                <a:avLst/>
              </a:prstGeom>
              <a:blipFill>
                <a:blip r:embed="rId8"/>
                <a:stretch>
                  <a:fillRect l="-155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9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3" grpId="0"/>
      <p:bldP spid="44" grpId="0"/>
      <p:bldP spid="4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So if we were given the normal vector for a straight line graph, and a coordinate, we could find the equation of the graph itself…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straight line graph has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(2,3)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the equation of the line.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01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94" y="25003"/>
                <a:ext cx="6544164" cy="323486"/>
              </a:xfrm>
              <a:prstGeom prst="rect">
                <a:avLst/>
              </a:prstGeom>
              <a:blipFill>
                <a:blip r:embed="rId5"/>
                <a:stretch>
                  <a:fillRect l="-155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83044" y="1400176"/>
                <a:ext cx="12606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44" y="1400176"/>
                <a:ext cx="1260602" cy="276999"/>
              </a:xfrm>
              <a:prstGeom prst="rect">
                <a:avLst/>
              </a:prstGeom>
              <a:blipFill>
                <a:blip r:embed="rId6"/>
                <a:stretch>
                  <a:fillRect l="-2000" r="-2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34954" y="1867675"/>
                <a:ext cx="13086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954" y="1867675"/>
                <a:ext cx="1308692" cy="276999"/>
              </a:xfrm>
              <a:prstGeom prst="rect">
                <a:avLst/>
              </a:prstGeom>
              <a:blipFill>
                <a:blip r:embed="rId7"/>
                <a:stretch>
                  <a:fillRect r="-192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57992" y="2335174"/>
                <a:ext cx="1685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−(2)+4(3)=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7992" y="2335174"/>
                <a:ext cx="1685654" cy="276999"/>
              </a:xfrm>
              <a:prstGeom prst="rect">
                <a:avLst/>
              </a:prstGeom>
              <a:blipFill>
                <a:blip r:embed="rId8"/>
                <a:stretch>
                  <a:fillRect r="-75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519794" y="2802673"/>
                <a:ext cx="723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10=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794" y="2802673"/>
                <a:ext cx="723853" cy="276999"/>
              </a:xfrm>
              <a:prstGeom prst="rect">
                <a:avLst/>
              </a:prstGeom>
              <a:blipFill>
                <a:blip r:embed="rId9"/>
                <a:stretch>
                  <a:fillRect l="-5172" r="-3448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97841" y="3460672"/>
                <a:ext cx="45907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equation of the line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841" y="3460672"/>
                <a:ext cx="4590744" cy="276999"/>
              </a:xfrm>
              <a:prstGeom prst="rect">
                <a:avLst/>
              </a:prstGeom>
              <a:blipFill>
                <a:blip r:embed="rId10"/>
                <a:stretch>
                  <a:fillRect l="-3039" t="-21739" r="-552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c 5"/>
          <p:cNvSpPr/>
          <p:nvPr/>
        </p:nvSpPr>
        <p:spPr>
          <a:xfrm>
            <a:off x="7243646" y="1572746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7243646" y="2040245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7243646" y="2525673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613417" y="1547803"/>
                <a:ext cx="2759317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values of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from the normal vector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417" y="1547803"/>
                <a:ext cx="2759317" cy="492443"/>
              </a:xfrm>
              <a:prstGeom prst="rect">
                <a:avLst/>
              </a:prstGeom>
              <a:blipFill>
                <a:blip r:embed="rId11"/>
                <a:stretch>
                  <a:fillRect l="-1370"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504629" y="2168453"/>
            <a:ext cx="238891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the coordinate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54827" y="2676056"/>
            <a:ext cx="114425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1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6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It is possible to use the same idea in 3D to find the equation of a plane in Cartesian form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normal vector is the vector which is perpendicular to the surface of the plane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We use a similar process as in 2D to find the Cartesian equation of the plane…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2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01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94" y="25003"/>
                <a:ext cx="6544164" cy="323486"/>
              </a:xfrm>
              <a:prstGeom prst="rect">
                <a:avLst/>
              </a:prstGeom>
              <a:blipFill>
                <a:blip r:embed="rId4"/>
                <a:stretch>
                  <a:fillRect l="-155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arallelogram 29"/>
          <p:cNvSpPr/>
          <p:nvPr/>
        </p:nvSpPr>
        <p:spPr>
          <a:xfrm>
            <a:off x="5535519" y="19151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178800" y="1130300"/>
            <a:ext cx="0" cy="127000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85478" y="76096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478" y="760968"/>
                <a:ext cx="3866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H="1">
            <a:off x="8178800" y="2400300"/>
            <a:ext cx="101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747000" y="2400300"/>
            <a:ext cx="431800" cy="3683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178800" y="2282826"/>
            <a:ext cx="114300" cy="117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arallelogram 17"/>
          <p:cNvSpPr/>
          <p:nvPr/>
        </p:nvSpPr>
        <p:spPr>
          <a:xfrm rot="16200000" flipH="1">
            <a:off x="8043074" y="2336008"/>
            <a:ext cx="190497" cy="84138"/>
          </a:xfrm>
          <a:prstGeom prst="parallelogram">
            <a:avLst>
              <a:gd name="adj" fmla="val 858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61704" y="618094"/>
                <a:ext cx="585417" cy="70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704" y="618094"/>
                <a:ext cx="585417" cy="7026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37596" y="5638404"/>
                <a:ext cx="3785305" cy="856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596" y="5638404"/>
                <a:ext cx="3785305" cy="856581"/>
              </a:xfrm>
              <a:prstGeom prst="rect">
                <a:avLst/>
              </a:prstGeom>
              <a:blipFill>
                <a:blip r:embed="rId7"/>
                <a:stretch>
                  <a:fillRect l="-3010" r="-4682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arallelogram 37"/>
          <p:cNvSpPr/>
          <p:nvPr/>
        </p:nvSpPr>
        <p:spPr>
          <a:xfrm>
            <a:off x="5532344" y="42900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8175625" y="4775200"/>
            <a:ext cx="1016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743825" y="4775200"/>
            <a:ext cx="431800" cy="3683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8175625" y="4657726"/>
            <a:ext cx="114300" cy="1174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allelogram 42"/>
          <p:cNvSpPr/>
          <p:nvPr/>
        </p:nvSpPr>
        <p:spPr>
          <a:xfrm rot="16200000" flipH="1">
            <a:off x="8039899" y="4710908"/>
            <a:ext cx="190497" cy="84138"/>
          </a:xfrm>
          <a:prstGeom prst="parallelogram">
            <a:avLst>
              <a:gd name="adj" fmla="val 858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8177530" y="1128714"/>
            <a:ext cx="1270" cy="36528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606144" y="5771245"/>
                <a:ext cx="476068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Similar to 2D, multiple planes can have the same normal vector. The value of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determines the exact location of the plane we are considering.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144" y="5771245"/>
                <a:ext cx="4760687" cy="830997"/>
              </a:xfrm>
              <a:prstGeom prst="rect">
                <a:avLst/>
              </a:prstGeom>
              <a:blipFill>
                <a:blip r:embed="rId8"/>
                <a:stretch>
                  <a:fillRect l="-266" r="-1596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95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1" grpId="0"/>
      <p:bldP spid="16" grpId="0" animBg="1"/>
      <p:bldP spid="18" grpId="0" animBg="1"/>
      <p:bldP spid="35" grpId="0"/>
      <p:bldP spid="37" grpId="0"/>
      <p:bldP spid="38" grpId="0" animBg="1"/>
      <p:bldP spid="42" grpId="0" animBg="1"/>
      <p:bldP spid="43" grpId="0" animBg="1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</a:rPr>
              <a:t>You will see how to derive the result above in section 9D!</a:t>
            </a: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2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01394" y="25003"/>
                <a:ext cx="6544164" cy="323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straight line will be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94" y="25003"/>
                <a:ext cx="6544164" cy="323486"/>
              </a:xfrm>
              <a:prstGeom prst="rect">
                <a:avLst/>
              </a:prstGeom>
              <a:blipFill>
                <a:blip r:embed="rId4"/>
                <a:stretch>
                  <a:fillRect l="-1550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14801" y="1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1"/>
                <a:ext cx="6680201" cy="534057"/>
              </a:xfrm>
              <a:prstGeom prst="rect">
                <a:avLst/>
              </a:prstGeom>
              <a:blipFill>
                <a:blip r:embed="rId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14801" y="1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1"/>
                <a:ext cx="6680201" cy="534057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perpendicular to the normal vector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the point P with position vector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a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600" dirty="0">
                    <a:latin typeface="Comic Sans MS" panose="030F0702030302020204" pitchFamily="66" charset="0"/>
                  </a:rPr>
                  <a:t>The symbol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(capital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) is often used in </a:t>
                </a:r>
                <a:r>
                  <a:rPr lang="en-US" sz="1600" dirty="0" err="1">
                    <a:latin typeface="Comic Sans MS" panose="030F0702030302020204" pitchFamily="66" charset="0"/>
                  </a:rPr>
                  <a:t>maths</a:t>
                </a:r>
                <a:r>
                  <a:rPr lang="en-US" sz="1600" dirty="0">
                    <a:latin typeface="Comic Sans MS" panose="030F0702030302020204" pitchFamily="66" charset="0"/>
                  </a:rPr>
                  <a:t> to represent a plane!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3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631474" y="2760617"/>
            <a:ext cx="1062446" cy="26996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66263" y="1445624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263" y="1445624"/>
                <a:ext cx="1682961" cy="276999"/>
              </a:xfrm>
              <a:prstGeom prst="rect">
                <a:avLst/>
              </a:prstGeom>
              <a:blipFill>
                <a:blip r:embed="rId6"/>
                <a:stretch>
                  <a:fillRect l="-2239" r="-149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04261" y="1902824"/>
                <a:ext cx="24374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3(8)−2(4)+(−7)=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261" y="1902824"/>
                <a:ext cx="2437462" cy="276999"/>
              </a:xfrm>
              <a:prstGeom prst="rect">
                <a:avLst/>
              </a:prstGeom>
              <a:blipFill>
                <a:blip r:embed="rId7"/>
                <a:stretch>
                  <a:fillRect l="-1554" r="-155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291" y="2377440"/>
                <a:ext cx="6228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9=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291" y="2377440"/>
                <a:ext cx="622863" cy="276999"/>
              </a:xfrm>
              <a:prstGeom prst="rect">
                <a:avLst/>
              </a:prstGeom>
              <a:blipFill>
                <a:blip r:embed="rId8"/>
                <a:stretch>
                  <a:fillRect l="-6000" r="-80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8123211" y="1624997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2982" y="1600054"/>
            <a:ext cx="19311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from the coordinate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8127565" y="2082197"/>
            <a:ext cx="338020" cy="485428"/>
          </a:xfrm>
          <a:prstGeom prst="arc">
            <a:avLst>
              <a:gd name="adj1" fmla="val 16200000"/>
              <a:gd name="adj2" fmla="val 5501084"/>
            </a:avLst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31873" y="2196590"/>
                <a:ext cx="137818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73" y="2196590"/>
                <a:ext cx="1378185" cy="215444"/>
              </a:xfrm>
              <a:prstGeom prst="rect">
                <a:avLst/>
              </a:prstGeom>
              <a:blipFill>
                <a:blip r:embed="rId9"/>
                <a:stretch>
                  <a:fillRect t="-2222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721532" y="2906340"/>
            <a:ext cx="45023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We can now write the equation of the plane…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71361" y="3265715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361" y="3265715"/>
                <a:ext cx="1682961" cy="276999"/>
              </a:xfrm>
              <a:prstGeom prst="rect">
                <a:avLst/>
              </a:prstGeom>
              <a:blipFill>
                <a:blip r:embed="rId10"/>
                <a:stretch>
                  <a:fillRect l="-2256" r="-225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11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1" grpId="0"/>
      <p:bldP spid="13" grpId="0" animBg="1"/>
      <p:bldP spid="14" grpId="0"/>
      <p:bldP spid="15" grpId="0" animBg="1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14801" y="1"/>
                <a:ext cx="6680201" cy="5340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For the normal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the equation of the plane will be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1"/>
                <a:ext cx="6680201" cy="534057"/>
              </a:xfrm>
              <a:prstGeom prst="rect">
                <a:avLst/>
              </a:prstGeom>
              <a:blipFill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600" dirty="0">
                    <a:latin typeface="Comic Sans MS" panose="030F0702030302020204" pitchFamily="66" charset="0"/>
                  </a:rPr>
                  <a:t>The plane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is perpendicular to the normal vector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 and passes through the point P with position vector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 Find a Cartesian equation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1600" dirty="0">
                    <a:latin typeface="Comic Sans MS" panose="030F0702030302020204" pitchFamily="66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3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69327" y="3892732"/>
                <a:ext cx="1682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9327" y="3892732"/>
                <a:ext cx="1682961" cy="276999"/>
              </a:xfrm>
              <a:prstGeom prst="rect">
                <a:avLst/>
              </a:prstGeom>
              <a:blipFill>
                <a:blip r:embed="rId6"/>
                <a:stretch>
                  <a:fillRect l="-1493" r="-1493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27012" t="18487" r="30218" b="19099"/>
          <a:stretch/>
        </p:blipFill>
        <p:spPr>
          <a:xfrm>
            <a:off x="5686698" y="1104561"/>
            <a:ext cx="4531924" cy="3719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91749" y="3439886"/>
                <a:ext cx="77803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1749" y="3439886"/>
                <a:ext cx="778034" cy="215444"/>
              </a:xfrm>
              <a:prstGeom prst="rect">
                <a:avLst/>
              </a:prstGeom>
              <a:blipFill>
                <a:blip r:embed="rId8"/>
                <a:stretch>
                  <a:fillRect l="-8065" r="-6452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540240" y="2564675"/>
                <a:ext cx="842730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240" y="2564675"/>
                <a:ext cx="842730" cy="568361"/>
              </a:xfrm>
              <a:prstGeom prst="rect">
                <a:avLst/>
              </a:prstGeom>
              <a:blipFill>
                <a:blip r:embed="rId9"/>
                <a:stretch>
                  <a:fillRect l="-1471" t="-217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hlinkClick r:id="rId10" action="ppaction://hlinkfile"/>
          </p:cNvPr>
          <p:cNvSpPr txBox="1"/>
          <p:nvPr/>
        </p:nvSpPr>
        <p:spPr>
          <a:xfrm>
            <a:off x="7530576" y="5032932"/>
            <a:ext cx="8579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CLICK</a:t>
            </a:r>
            <a:endParaRPr lang="en-GB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919536" y="72584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3-5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135560" y="2682537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Q3-5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Q6-8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</a:t>
            </a:r>
            <a:r>
              <a:rPr lang="en-US" sz="2400"/>
              <a:t>	</a:t>
            </a:r>
            <a:r>
              <a:rPr lang="en-US" sz="2400" smtClean="0"/>
              <a:t>Q9-10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785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  <a:endParaRPr lang="en-GB" altLang="en-US" sz="1600" dirty="0">
              <a:latin typeface="Comic Sans MS" pitchFamily="66" charset="0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478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168168" y="2888286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011196" y="2164266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9923" y="279249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23" y="2792492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31250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70675" y="1951945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75" y="1951945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17647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580081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2700" y="3372077"/>
                <a:ext cx="4896331" cy="2994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be 2 more points in the plane we are considering…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get from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start at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add on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does not matter where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is! As long as it is in the plane, it can be reached with a combination of multiples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plane would be defined (in this case) as the set of points that are position vector a, with multiples of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added on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00" y="3372077"/>
                <a:ext cx="4896331" cy="2994409"/>
              </a:xfrm>
              <a:prstGeom prst="rect">
                <a:avLst/>
              </a:prstGeom>
              <a:blipFill>
                <a:blip r:embed="rId5"/>
                <a:stretch>
                  <a:fillRect t="-424" r="-777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7927300" y="2766366"/>
            <a:ext cx="127091" cy="123099"/>
            <a:chOff x="6979103" y="5050971"/>
            <a:chExt cx="127091" cy="12309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99054" y="2670572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054" y="2670572"/>
                <a:ext cx="211404" cy="276999"/>
              </a:xfrm>
              <a:prstGeom prst="rect">
                <a:avLst/>
              </a:prstGeom>
              <a:blipFill>
                <a:blip r:embed="rId6"/>
                <a:stretch>
                  <a:fillRect l="-22222" r="-1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330763" y="2309167"/>
            <a:ext cx="127091" cy="123099"/>
            <a:chOff x="6979103" y="5050971"/>
            <a:chExt cx="127091" cy="12309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02518" y="2213373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518" y="2213373"/>
                <a:ext cx="200889" cy="276999"/>
              </a:xfrm>
              <a:prstGeom prst="rect">
                <a:avLst/>
              </a:prstGeom>
              <a:blipFill>
                <a:blip r:embed="rId7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7839350" y="2211161"/>
            <a:ext cx="1262743" cy="609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233433" y="2361384"/>
            <a:ext cx="1175657" cy="58347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230166" y="2797357"/>
            <a:ext cx="1767840" cy="139336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6235702" y="2823347"/>
            <a:ext cx="1619907" cy="119878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 rot="21333895">
                <a:off x="6467476" y="2847976"/>
                <a:ext cx="1221104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6467476" y="2847976"/>
                <a:ext cx="1221104" cy="300595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 rot="21333895">
                <a:off x="8452171" y="2400301"/>
                <a:ext cx="1214115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8452171" y="2400301"/>
                <a:ext cx="1214115" cy="300595"/>
              </a:xfrm>
              <a:prstGeom prst="rect">
                <a:avLst/>
              </a:prstGeom>
              <a:blipFill>
                <a:blip r:embed="rId9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 rot="21333895">
                <a:off x="6908639" y="2838451"/>
                <a:ext cx="434030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6908639" y="2838451"/>
                <a:ext cx="434030" cy="3005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21333895">
                <a:off x="6512082" y="2381251"/>
                <a:ext cx="427040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6512082" y="2381251"/>
                <a:ext cx="427040" cy="3005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8663533" y="2965544"/>
            <a:ext cx="123870" cy="130266"/>
            <a:chOff x="6975974" y="5045800"/>
            <a:chExt cx="123870" cy="130266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975974" y="504580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475350" y="2885395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5350" y="2885395"/>
                <a:ext cx="207108" cy="276999"/>
              </a:xfrm>
              <a:prstGeom prst="rect">
                <a:avLst/>
              </a:prstGeom>
              <a:blipFill>
                <a:blip r:embed="rId12"/>
                <a:stretch>
                  <a:fillRect l="-16667" r="-1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 flipV="1">
            <a:off x="6211116" y="2714624"/>
            <a:ext cx="3199584" cy="241118"/>
          </a:xfrm>
          <a:prstGeom prst="straightConnector1">
            <a:avLst/>
          </a:prstGeom>
          <a:ln w="317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719457" y="2714624"/>
            <a:ext cx="662668" cy="335008"/>
          </a:xfrm>
          <a:prstGeom prst="straightConnector1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 rot="21333895">
                <a:off x="7134226" y="2524125"/>
                <a:ext cx="1221104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7134226" y="2524125"/>
                <a:ext cx="1221104" cy="300595"/>
              </a:xfrm>
              <a:prstGeom prst="rect">
                <a:avLst/>
              </a:prstGeom>
              <a:blipFill>
                <a:blip r:embed="rId1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 rot="21333895">
                <a:off x="8966521" y="2828925"/>
                <a:ext cx="1214115" cy="300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33895">
                <a:off x="8966521" y="2828925"/>
                <a:ext cx="1214115" cy="300595"/>
              </a:xfrm>
              <a:prstGeom prst="rect">
                <a:avLst/>
              </a:prstGeom>
              <a:blipFill>
                <a:blip r:embed="rId1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84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2" grpId="0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52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altLang="en-US" sz="1600" dirty="0">
                <a:latin typeface="Comic Sans MS" panose="030F0702030302020204" pitchFamily="66" charset="0"/>
              </a:rPr>
              <a:t>A plane is defined as a flat, two-dimensional surface that extends infinitely far…</a:t>
            </a: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5478369" y="1956468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168168" y="2888286"/>
            <a:ext cx="127091" cy="123099"/>
            <a:chOff x="6979103" y="5050971"/>
            <a:chExt cx="127091" cy="12309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9011196" y="2164266"/>
            <a:ext cx="128633" cy="123099"/>
            <a:chOff x="6971211" y="5054146"/>
            <a:chExt cx="128633" cy="12309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39923" y="2792492"/>
                <a:ext cx="2010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923" y="2792492"/>
                <a:ext cx="201017" cy="276999"/>
              </a:xfrm>
              <a:prstGeom prst="rect">
                <a:avLst/>
              </a:prstGeom>
              <a:blipFill>
                <a:blip r:embed="rId2"/>
                <a:stretch>
                  <a:fillRect l="-31250" r="-187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70675" y="1951945"/>
                <a:ext cx="2071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75" y="1951945"/>
                <a:ext cx="207108" cy="276999"/>
              </a:xfrm>
              <a:prstGeom prst="rect">
                <a:avLst/>
              </a:prstGeom>
              <a:blipFill>
                <a:blip r:embed="rId3"/>
                <a:stretch>
                  <a:fillRect l="-17647" r="-2352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4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580081" y="1308145"/>
            <a:ext cx="467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we have a plane, which we want to find the vector equation of: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927300" y="2766366"/>
            <a:ext cx="127091" cy="123099"/>
            <a:chOff x="6979103" y="5050971"/>
            <a:chExt cx="127091" cy="12309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99054" y="2670572"/>
                <a:ext cx="2114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054" y="2670572"/>
                <a:ext cx="211404" cy="276999"/>
              </a:xfrm>
              <a:prstGeom prst="rect">
                <a:avLst/>
              </a:prstGeom>
              <a:blipFill>
                <a:blip r:embed="rId5"/>
                <a:stretch>
                  <a:fillRect l="-22222" r="-1666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7330763" y="2309167"/>
            <a:ext cx="127091" cy="123099"/>
            <a:chOff x="6979103" y="5050971"/>
            <a:chExt cx="127091" cy="123099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02518" y="2213373"/>
                <a:ext cx="200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518" y="2213373"/>
                <a:ext cx="200889" cy="276999"/>
              </a:xfrm>
              <a:prstGeom prst="rect">
                <a:avLst/>
              </a:prstGeom>
              <a:blipFill>
                <a:blip r:embed="rId6"/>
                <a:stretch>
                  <a:fillRect l="-23529" r="-17647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2609851" y="532447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 general point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53219" y="4410075"/>
                <a:ext cx="2098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219" y="4410075"/>
                <a:ext cx="2098844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665562" y="3876675"/>
                <a:ext cx="5062604" cy="313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vector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form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equation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a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plane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is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as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follows</m:t>
                    </m:r>
                    <m:r>
                      <m:rPr>
                        <m:nor/>
                      </m:rPr>
                      <a:rPr lang="en-US" altLang="en-US" sz="1400" dirty="0">
                        <a:latin typeface="Comic Sans MS" panose="030F0702030302020204" pitchFamily="66" charset="0"/>
                        <a:sym typeface="Wingdings" panose="05000000000000000000" pitchFamily="2" charset="2"/>
                      </a:rPr>
                      <m:t>:</m:t>
                    </m:r>
                  </m:oMath>
                </a14:m>
                <a:endParaRPr lang="en-US" alt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62" y="3876675"/>
                <a:ext cx="5062604" cy="313868"/>
              </a:xfrm>
              <a:prstGeom prst="rect">
                <a:avLst/>
              </a:prstGeom>
              <a:blipFill>
                <a:blip r:embed="rId8"/>
                <a:stretch>
                  <a:fillRect t="-7692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981451" y="5534026"/>
            <a:ext cx="151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position vector of a point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909333" y="4685484"/>
            <a:ext cx="1175657" cy="58347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5057776" y="4780734"/>
            <a:ext cx="570139" cy="7056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0"/>
          </p:cNvCxnSpPr>
          <p:nvPr/>
        </p:nvCxnSpPr>
        <p:spPr>
          <a:xfrm flipH="1" flipV="1">
            <a:off x="6362700" y="4781551"/>
            <a:ext cx="280988" cy="7524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886451" y="5534026"/>
            <a:ext cx="1514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Two non-parallel, non-zero vectors in the plane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1" name="Straight Arrow Connector 60"/>
          <p:cNvCxnSpPr>
            <a:stCxn id="60" idx="0"/>
          </p:cNvCxnSpPr>
          <p:nvPr/>
        </p:nvCxnSpPr>
        <p:spPr>
          <a:xfrm flipV="1">
            <a:off x="6643689" y="4771211"/>
            <a:ext cx="270103" cy="7628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353301" y="4343400"/>
                <a:ext cx="151447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values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are scalar quantities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301" y="4343400"/>
                <a:ext cx="1514475" cy="738664"/>
              </a:xfrm>
              <a:prstGeom prst="rect">
                <a:avLst/>
              </a:prstGeom>
              <a:blipFill>
                <a:blip r:embed="rId9"/>
                <a:stretch>
                  <a:fillRect l="-833" r="-4167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8201025" y="5534025"/>
            <a:ext cx="1924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In this form, any position in the plane can be reached!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2692855" y="4946197"/>
            <a:ext cx="681690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fundamentally, any equation describes a set of coordinates that follow a rule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equation form above describes a set of coordinates that all lie in the same plane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That plane’s location is determined by the values of the coordinates used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43" grpId="0"/>
      <p:bldP spid="44" grpId="0"/>
      <p:bldP spid="44" grpId="1"/>
      <p:bldP spid="60" grpId="0"/>
      <p:bldP spid="60" grpId="1"/>
      <p:bldP spid="62" grpId="0"/>
      <p:bldP spid="62" grpId="1"/>
      <p:bldP spid="63" grpId="0"/>
      <p:bldP spid="63" grpId="1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form the equation of the plane, we need to use the position of one of the points, and the vectors between two different pairs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Let’s use the position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arallelogram 35"/>
          <p:cNvSpPr/>
          <p:nvPr/>
        </p:nvSpPr>
        <p:spPr>
          <a:xfrm>
            <a:off x="5459319" y="18135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6149118" y="2745411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992146" y="2021391"/>
            <a:ext cx="128633" cy="123099"/>
            <a:chOff x="6971211" y="5054146"/>
            <a:chExt cx="128633" cy="12309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73273" y="2525791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(2,2,−1)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273" y="2525791"/>
                <a:ext cx="839589" cy="215444"/>
              </a:xfrm>
              <a:prstGeom prst="rect">
                <a:avLst/>
              </a:prstGeom>
              <a:blipFill>
                <a:blip r:embed="rId5"/>
                <a:stretch>
                  <a:fillRect l="-2985" r="-74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7908250" y="2623491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7311713" y="2166292"/>
            <a:ext cx="127091" cy="123099"/>
            <a:chOff x="6979103" y="5050971"/>
            <a:chExt cx="127091" cy="12309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37230" y="1250995"/>
                <a:ext cx="4897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the diagram we had before, but with the actual positions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30" y="1250995"/>
                <a:ext cx="4897420" cy="523220"/>
              </a:xfrm>
              <a:prstGeom prst="rect">
                <a:avLst/>
              </a:prstGeom>
              <a:blipFill>
                <a:blip r:embed="rId6"/>
                <a:stretch>
                  <a:fillRect t="-2381" r="-25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940173" y="2744866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(3,2,−1)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173" y="2744866"/>
                <a:ext cx="839589" cy="215444"/>
              </a:xfrm>
              <a:prstGeom prst="rect">
                <a:avLst/>
              </a:prstGeom>
              <a:blipFill>
                <a:blip r:embed="rId7"/>
                <a:stretch>
                  <a:fillRect l="-2985" t="-5882" r="-74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30548" y="1935241"/>
                <a:ext cx="6747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(4,3,5)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548" y="1935241"/>
                <a:ext cx="674735" cy="215444"/>
              </a:xfrm>
              <a:prstGeom prst="rect">
                <a:avLst/>
              </a:prstGeom>
              <a:blipFill>
                <a:blip r:embed="rId8"/>
                <a:stretch>
                  <a:fillRect l="-3636" r="-727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149847" y="1897141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47" y="1897141"/>
                <a:ext cx="159146" cy="215444"/>
              </a:xfrm>
              <a:prstGeom prst="rect">
                <a:avLst/>
              </a:prstGeom>
              <a:blipFill>
                <a:blip r:embed="rId9"/>
                <a:stretch>
                  <a:fillRect l="-23077" r="-1538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6038850"/>
                <a:ext cx="250337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vector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038850"/>
                <a:ext cx="2503378" cy="660694"/>
              </a:xfrm>
              <a:prstGeom prst="rect">
                <a:avLst/>
              </a:prstGeom>
              <a:blipFill>
                <a:blip r:embed="rId10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238751" y="3676650"/>
                <a:ext cx="1170513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51" y="3676650"/>
                <a:ext cx="1170513" cy="3353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229226" y="4076700"/>
                <a:ext cx="1854931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226" y="4076700"/>
                <a:ext cx="1854931" cy="6606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229226" y="48291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226" y="4829175"/>
                <a:ext cx="1053045" cy="6621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7015827" y="3907326"/>
            <a:ext cx="100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Arc 70"/>
          <p:cNvSpPr/>
          <p:nvPr/>
        </p:nvSpPr>
        <p:spPr>
          <a:xfrm>
            <a:off x="6899916" y="3905250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7101552" y="4745527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" name="Arc 72"/>
          <p:cNvSpPr/>
          <p:nvPr/>
        </p:nvSpPr>
        <p:spPr>
          <a:xfrm>
            <a:off x="6899916" y="4638675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048626" y="3714750"/>
                <a:ext cx="1170513" cy="335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26" y="3714750"/>
                <a:ext cx="1170513" cy="3353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039101" y="4114801"/>
                <a:ext cx="1712135" cy="661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1" y="4114801"/>
                <a:ext cx="1712135" cy="66133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039101" y="48672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101" y="4867275"/>
                <a:ext cx="1053045" cy="662104"/>
              </a:xfrm>
              <a:prstGeom prst="rect">
                <a:avLst/>
              </a:prstGeom>
              <a:blipFill>
                <a:blip r:embed="rId16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9684326" y="3954951"/>
            <a:ext cx="1002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Arc 77"/>
          <p:cNvSpPr/>
          <p:nvPr/>
        </p:nvSpPr>
        <p:spPr>
          <a:xfrm>
            <a:off x="9568415" y="3952875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9770051" y="4793152"/>
            <a:ext cx="1002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Arc 79"/>
          <p:cNvSpPr/>
          <p:nvPr/>
        </p:nvSpPr>
        <p:spPr>
          <a:xfrm>
            <a:off x="9568415" y="4686300"/>
            <a:ext cx="281935" cy="52741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952876" y="6038850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6" y="6038850"/>
                <a:ext cx="1053045" cy="66210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876801" y="60483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6048375"/>
                <a:ext cx="1053045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6210300" y="2686051"/>
            <a:ext cx="1771650" cy="123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6219825" y="2219328"/>
            <a:ext cx="1162050" cy="6000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57" grpId="0"/>
      <p:bldP spid="58" grpId="0"/>
      <p:bldP spid="65" grpId="0"/>
      <p:bldP spid="66" grpId="0"/>
      <p:bldP spid="16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/>
      <p:bldP spid="76" grpId="0"/>
      <p:bldP spid="77" grpId="0"/>
      <p:bldP spid="78" grpId="0" animBg="1"/>
      <p:bldP spid="79" grpId="0"/>
      <p:bldP spid="80" grpId="0" animBg="1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To form the equation of the plane, we need to use the position of one of the points, and the vectors between two different pairs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Let’s use the position of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the vectors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6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Parallelogram 35"/>
          <p:cNvSpPr/>
          <p:nvPr/>
        </p:nvSpPr>
        <p:spPr>
          <a:xfrm>
            <a:off x="5459319" y="1813593"/>
            <a:ext cx="4998720" cy="1210492"/>
          </a:xfrm>
          <a:prstGeom prst="parallelogram">
            <a:avLst>
              <a:gd name="adj" fmla="val 13300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/>
          <p:cNvGrpSpPr/>
          <p:nvPr/>
        </p:nvGrpSpPr>
        <p:grpSpPr>
          <a:xfrm>
            <a:off x="6149118" y="2745411"/>
            <a:ext cx="127091" cy="123099"/>
            <a:chOff x="6979103" y="5050971"/>
            <a:chExt cx="127091" cy="12309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8992146" y="2021391"/>
            <a:ext cx="128633" cy="123099"/>
            <a:chOff x="6971211" y="5054146"/>
            <a:chExt cx="128633" cy="123099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6977924" y="5054146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971211" y="5055325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73273" y="2525791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(2,2,−1)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273" y="2525791"/>
                <a:ext cx="839589" cy="215444"/>
              </a:xfrm>
              <a:prstGeom prst="rect">
                <a:avLst/>
              </a:prstGeom>
              <a:blipFill>
                <a:blip r:embed="rId5"/>
                <a:stretch>
                  <a:fillRect l="-2985" r="-74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7908250" y="2623491"/>
            <a:ext cx="127091" cy="123099"/>
            <a:chOff x="6979103" y="5050971"/>
            <a:chExt cx="127091" cy="123099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7311713" y="2166292"/>
            <a:ext cx="127091" cy="123099"/>
            <a:chOff x="6979103" y="5050971"/>
            <a:chExt cx="127091" cy="123099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984274" y="5050971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79103" y="5052150"/>
              <a:ext cx="121920" cy="121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637230" y="1250995"/>
                <a:ext cx="48974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Imagine the diagram we had before, but with the actual positions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230" y="1250995"/>
                <a:ext cx="4897420" cy="523220"/>
              </a:xfrm>
              <a:prstGeom prst="rect">
                <a:avLst/>
              </a:prstGeom>
              <a:blipFill>
                <a:blip r:embed="rId6"/>
                <a:stretch>
                  <a:fillRect t="-2381" r="-25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940173" y="2744866"/>
                <a:ext cx="8395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(3,2,−1)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173" y="2744866"/>
                <a:ext cx="839589" cy="215444"/>
              </a:xfrm>
              <a:prstGeom prst="rect">
                <a:avLst/>
              </a:prstGeom>
              <a:blipFill>
                <a:blip r:embed="rId7"/>
                <a:stretch>
                  <a:fillRect l="-2985" t="-5882" r="-746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130548" y="1935241"/>
                <a:ext cx="6747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(4,3,5)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548" y="1935241"/>
                <a:ext cx="674735" cy="215444"/>
              </a:xfrm>
              <a:prstGeom prst="rect">
                <a:avLst/>
              </a:prstGeom>
              <a:blipFill>
                <a:blip r:embed="rId8"/>
                <a:stretch>
                  <a:fillRect l="-3636" r="-727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149847" y="1897141"/>
                <a:ext cx="15914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9847" y="1897141"/>
                <a:ext cx="159146" cy="215444"/>
              </a:xfrm>
              <a:prstGeom prst="rect">
                <a:avLst/>
              </a:prstGeom>
              <a:blipFill>
                <a:blip r:embed="rId9"/>
                <a:stretch>
                  <a:fillRect l="-23077" r="-1538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6038850"/>
                <a:ext cx="2503378" cy="660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Position vector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6038850"/>
                <a:ext cx="2503378" cy="660694"/>
              </a:xfrm>
              <a:prstGeom prst="rect">
                <a:avLst/>
              </a:prstGeom>
              <a:blipFill>
                <a:blip r:embed="rId10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952876" y="6038850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6" y="6038850"/>
                <a:ext cx="1053045" cy="6621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876801" y="6048375"/>
                <a:ext cx="1053045" cy="662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6048375"/>
                <a:ext cx="1053045" cy="662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15051" y="3552825"/>
                <a:ext cx="17185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1" y="3552825"/>
                <a:ext cx="1718547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67426" y="4048125"/>
                <a:ext cx="2759345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426" y="4048125"/>
                <a:ext cx="2759345" cy="7631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810626" y="3678727"/>
                <a:ext cx="1657350" cy="793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the values. Let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6" y="3678727"/>
                <a:ext cx="1657350" cy="793807"/>
              </a:xfrm>
              <a:prstGeom prst="rect">
                <a:avLst/>
              </a:prstGeom>
              <a:blipFill>
                <a:blip r:embed="rId15"/>
                <a:stretch>
                  <a:fillRect t="-1587" r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8587340" y="3781425"/>
            <a:ext cx="261386" cy="660762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248400" y="5448300"/>
                <a:ext cx="37343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</m:t>
                          </m:r>
                          <m:r>
                            <a:rPr lang="en-US" alt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448300"/>
                <a:ext cx="3734356" cy="338554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934076" y="5040802"/>
            <a:ext cx="439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Remember that other forms are also acceptable!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50" grpId="0"/>
      <p:bldP spid="54" grpId="0" animBg="1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Find, in the form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an equation of the plane that passes through the points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(2,2,−1)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(3,2,−1)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(4,3,5)</m:t>
                    </m:r>
                  </m:oMath>
                </a14:m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076451" y="3657600"/>
                <a:ext cx="2759345" cy="7631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6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51" y="3657600"/>
                <a:ext cx="2759345" cy="7631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2475" t="24768" r="27966" b="13411"/>
          <a:stretch/>
        </p:blipFill>
        <p:spPr>
          <a:xfrm>
            <a:off x="5372101" y="1209675"/>
            <a:ext cx="5125105" cy="450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05826" y="1771651"/>
                <a:ext cx="8280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26" y="1771651"/>
                <a:ext cx="828047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43901" y="3333751"/>
                <a:ext cx="9626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01" y="3333751"/>
                <a:ext cx="962699" cy="30777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105776" y="3028951"/>
                <a:ext cx="9626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776" y="3028951"/>
                <a:ext cx="962699" cy="307777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505826" y="5172075"/>
                <a:ext cx="2060115" cy="580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2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altLang="en-US" sz="12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826" y="5172075"/>
                <a:ext cx="2060115" cy="5807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59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Verify that 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in the plane with vector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If 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 in the plane, then there will be a pair of values of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that can be substituted to generate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9096" y="1375955"/>
                <a:ext cx="237750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altLang="en-US" sz="1400" dirty="0">
                          <a:latin typeface="Comic Sans MS" panose="030F0702030302020204" pitchFamily="66" charset="0"/>
                        </a:rPr>
                        <m:t> 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96" y="1375955"/>
                <a:ext cx="2377509" cy="568361"/>
              </a:xfrm>
              <a:prstGeom prst="rect">
                <a:avLst/>
              </a:prstGeom>
              <a:blipFill>
                <a:blip r:embed="rId5"/>
                <a:stretch>
                  <a:fillRect t="-2222" r="-158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08935" y="1371601"/>
                <a:ext cx="8551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935" y="1371601"/>
                <a:ext cx="855106" cy="568361"/>
              </a:xfrm>
              <a:prstGeom prst="rect">
                <a:avLst/>
              </a:prstGeom>
              <a:blipFill>
                <a:blip r:embed="rId6"/>
                <a:stretch>
                  <a:fillRect l="-1449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07727" y="3024918"/>
                <a:ext cx="13730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3+2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7" y="3024918"/>
                <a:ext cx="1373004" cy="246221"/>
              </a:xfrm>
              <a:prstGeom prst="rect">
                <a:avLst/>
              </a:prstGeom>
              <a:blipFill>
                <a:blip r:embed="rId7"/>
                <a:stretch>
                  <a:fillRect l="-2752" r="-275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30686" y="3368908"/>
                <a:ext cx="11680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=−1−2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6" y="3368908"/>
                <a:ext cx="1168012" cy="246221"/>
              </a:xfrm>
              <a:prstGeom prst="rect">
                <a:avLst/>
              </a:prstGeom>
              <a:blipFill>
                <a:blip r:embed="rId8"/>
                <a:stretch>
                  <a:fillRect l="-3226" r="-2151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29750" y="3011855"/>
                <a:ext cx="125919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4+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750" y="3011855"/>
                <a:ext cx="1259191" cy="246221"/>
              </a:xfrm>
              <a:prstGeom prst="rect">
                <a:avLst/>
              </a:prstGeom>
              <a:blipFill>
                <a:blip r:embed="rId9"/>
                <a:stretch>
                  <a:fillRect l="-3000" r="-30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695509" y="3377615"/>
                <a:ext cx="90031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5509" y="3377615"/>
                <a:ext cx="900310" cy="246221"/>
              </a:xfrm>
              <a:prstGeom prst="rect">
                <a:avLst/>
              </a:prstGeom>
              <a:blipFill>
                <a:blip r:embed="rId10"/>
                <a:stretch>
                  <a:fillRect l="-4167" r="-2778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69207" y="3107003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3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207" y="3107003"/>
                <a:ext cx="1021354" cy="430887"/>
              </a:xfrm>
              <a:prstGeom prst="rect">
                <a:avLst/>
              </a:prstGeom>
              <a:blipFill>
                <a:blip r:embed="rId11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>
            <a:off x="7167844" y="3129421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646646" y="3111357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2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646" y="3111357"/>
                <a:ext cx="1021354" cy="430887"/>
              </a:xfrm>
              <a:prstGeom prst="rect">
                <a:avLst/>
              </a:prstGeom>
              <a:blipFill>
                <a:blip r:embed="rId12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9545283" y="3133775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92091" y="3338426"/>
            <a:ext cx="809898" cy="26996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8669383" y="3368906"/>
            <a:ext cx="561704" cy="26561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06195" y="4043822"/>
                <a:ext cx="1518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−1−2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6195" y="4043822"/>
                <a:ext cx="1518493" cy="246221"/>
              </a:xfrm>
              <a:prstGeom prst="rect">
                <a:avLst/>
              </a:prstGeom>
              <a:blipFill>
                <a:blip r:embed="rId13"/>
                <a:stretch>
                  <a:fillRect r="-250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72103" y="4422644"/>
                <a:ext cx="805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−3=3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103" y="4422644"/>
                <a:ext cx="805220" cy="246221"/>
              </a:xfrm>
              <a:prstGeom prst="rect">
                <a:avLst/>
              </a:prstGeom>
              <a:blipFill>
                <a:blip r:embed="rId14"/>
                <a:stretch>
                  <a:fillRect r="-307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67749" y="4801467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749" y="4801467"/>
                <a:ext cx="691408" cy="246221"/>
              </a:xfrm>
              <a:prstGeom prst="rect">
                <a:avLst/>
              </a:prstGeom>
              <a:blipFill>
                <a:blip r:embed="rId15"/>
                <a:stretch>
                  <a:fillRect r="-545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666932" y="4169448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2</a:t>
                </a:r>
              </a:p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932" y="4169448"/>
                <a:ext cx="1021354" cy="430887"/>
              </a:xfrm>
              <a:prstGeom prst="rect">
                <a:avLst/>
              </a:prstGeom>
              <a:blipFill>
                <a:blip r:embed="rId16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8565569" y="4191866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8488407" y="4670189"/>
            <a:ext cx="10213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3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8378335" y="4579397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720150" y="5188998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150" y="5188998"/>
                <a:ext cx="545919" cy="246221"/>
              </a:xfrm>
              <a:prstGeom prst="rect">
                <a:avLst/>
              </a:prstGeom>
              <a:blipFill>
                <a:blip r:embed="rId17"/>
                <a:stretch>
                  <a:fillRect l="-6818" r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457927" y="4961927"/>
                <a:ext cx="102135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1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27" y="4961927"/>
                <a:ext cx="1021354" cy="430887"/>
              </a:xfrm>
              <a:prstGeom prst="rect">
                <a:avLst/>
              </a:prstGeom>
              <a:blipFill>
                <a:blip r:embed="rId1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8382689" y="4975637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92195" y="1328058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95" y="1328058"/>
                <a:ext cx="691408" cy="246221"/>
              </a:xfrm>
              <a:prstGeom prst="rect">
                <a:avLst/>
              </a:prstGeom>
              <a:blipFill>
                <a:blip r:embed="rId19"/>
                <a:stretch>
                  <a:fillRect l="-1818" r="-545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544596" y="1715589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596" y="1715589"/>
                <a:ext cx="545919" cy="246221"/>
              </a:xfrm>
              <a:prstGeom prst="rect">
                <a:avLst/>
              </a:prstGeom>
              <a:blipFill>
                <a:blip r:embed="rId20"/>
                <a:stretch>
                  <a:fillRect l="-9091" r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85513" y="2257211"/>
                <a:ext cx="5480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Form 2 equations using the ‘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coordinates and the ‘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coordinates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513" y="2257211"/>
                <a:ext cx="5480143" cy="584775"/>
              </a:xfrm>
              <a:prstGeom prst="rect">
                <a:avLst/>
              </a:prstGeom>
              <a:blipFill>
                <a:blip r:embed="rId21"/>
                <a:stretch>
                  <a:fillRect t="-2128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86994" y="5632205"/>
                <a:ext cx="54801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now need to use these values and check they also work for the ‘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 coordinate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994" y="5632205"/>
                <a:ext cx="5480143" cy="584775"/>
              </a:xfrm>
              <a:prstGeom prst="rect">
                <a:avLst/>
              </a:prstGeom>
              <a:blipFill>
                <a:blip r:embed="rId2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8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0" grpId="0"/>
      <p:bldP spid="11" grpId="0"/>
      <p:bldP spid="13" grpId="0"/>
      <p:bldP spid="14" grpId="0"/>
      <p:bldP spid="15" grpId="0" animBg="1"/>
      <p:bldP spid="16" grpId="0"/>
      <p:bldP spid="17" grpId="0" animBg="1"/>
      <p:bldP spid="7" grpId="0" animBg="1"/>
      <p:bldP spid="7" grpId="1" animBg="1"/>
      <p:bldP spid="19" grpId="0" animBg="1"/>
      <p:bldP spid="19" grpId="1" animBg="1"/>
      <p:bldP spid="20" grpId="0"/>
      <p:bldP spid="21" grpId="0"/>
      <p:bldP spid="22" grpId="0"/>
      <p:bldP spid="23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32" grpId="0"/>
      <p:bldP spid="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use the vector and Cartesian forms of the equation of a plane</a:t>
                </a:r>
                <a:endParaRPr 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Verify that 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with position vector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lies in the plane with vector equation: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0" indent="0" algn="ctr">
                  <a:buNone/>
                </a:pPr>
                <a:endParaRPr lang="en-US" altLang="en-US" sz="16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altLang="en-US" sz="1600" dirty="0">
                    <a:latin typeface="Comic Sans MS" panose="030F0702030302020204" pitchFamily="66" charset="0"/>
                  </a:rPr>
                  <a:t>If the point </a:t>
                </a:r>
                <a14:m>
                  <m:oMath xmlns:m="http://schemas.openxmlformats.org/officeDocument/2006/math">
                    <m:r>
                      <a:rPr lang="en-US" altLang="en-US" sz="16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is in the plane, then there will be a pair of values of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en-US" sz="1600" dirty="0">
                    <a:latin typeface="Comic Sans MS" panose="030F0702030302020204" pitchFamily="66" charset="0"/>
                  </a:rPr>
                  <a:t> that can be substituted to generate it…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altLang="en-US" sz="16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l="-348" t="-531" r="-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3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9096" y="1375955"/>
                <a:ext cx="2377509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en-US" altLang="en-US" sz="1400" dirty="0">
                          <a:latin typeface="Comic Sans MS" panose="030F0702030302020204" pitchFamily="66" charset="0"/>
                        </a:rPr>
                        <m:t> </m:t>
                      </m:r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096" y="1375955"/>
                <a:ext cx="2377509" cy="568361"/>
              </a:xfrm>
              <a:prstGeom prst="rect">
                <a:avLst/>
              </a:prstGeom>
              <a:blipFill>
                <a:blip r:embed="rId5"/>
                <a:stretch>
                  <a:fillRect t="-2222" r="-158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08935" y="1371601"/>
                <a:ext cx="855106" cy="568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1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1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935" y="1371601"/>
                <a:ext cx="855106" cy="568361"/>
              </a:xfrm>
              <a:prstGeom prst="rect">
                <a:avLst/>
              </a:prstGeom>
              <a:blipFill>
                <a:blip r:embed="rId6"/>
                <a:stretch>
                  <a:fillRect l="-1449" t="-4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392195" y="1328058"/>
                <a:ext cx="69140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95" y="1328058"/>
                <a:ext cx="691408" cy="246221"/>
              </a:xfrm>
              <a:prstGeom prst="rect">
                <a:avLst/>
              </a:prstGeom>
              <a:blipFill>
                <a:blip r:embed="rId7"/>
                <a:stretch>
                  <a:fillRect l="-1818" r="-5455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544596" y="1715589"/>
                <a:ext cx="54591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1=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4596" y="1715589"/>
                <a:ext cx="545919" cy="246221"/>
              </a:xfrm>
              <a:prstGeom prst="rect">
                <a:avLst/>
              </a:prstGeom>
              <a:blipFill>
                <a:blip r:embed="rId8"/>
                <a:stretch>
                  <a:fillRect l="-9091" r="-454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02027" y="2632230"/>
                <a:ext cx="16807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027" y="2632230"/>
                <a:ext cx="1680781" cy="246221"/>
              </a:xfrm>
              <a:prstGeom prst="rect">
                <a:avLst/>
              </a:prstGeom>
              <a:blipFill>
                <a:blip r:embed="rId9"/>
                <a:stretch>
                  <a:fillRect r="-2256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106356" y="3033205"/>
                <a:ext cx="21750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(−1)+2(1)=−1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6356" y="3033205"/>
                <a:ext cx="2175083" cy="246221"/>
              </a:xfrm>
              <a:prstGeom prst="rect">
                <a:avLst/>
              </a:prstGeom>
              <a:blipFill>
                <a:blip r:embed="rId10"/>
                <a:stretch>
                  <a:fillRect r="-174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30607" y="3425302"/>
                <a:ext cx="84978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−1=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607" y="3425302"/>
                <a:ext cx="849784" cy="246221"/>
              </a:xfrm>
              <a:prstGeom prst="rect">
                <a:avLst/>
              </a:prstGeom>
              <a:blipFill>
                <a:blip r:embed="rId11"/>
                <a:stretch>
                  <a:fillRect r="-441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324295" y="2689242"/>
                <a:ext cx="15456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values of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295" y="2689242"/>
                <a:ext cx="1545604" cy="523220"/>
              </a:xfrm>
              <a:prstGeom prst="rect">
                <a:avLst/>
              </a:prstGeom>
              <a:blipFill>
                <a:blip r:embed="rId12"/>
                <a:stretch>
                  <a:fillRect t="-2381" r="-2439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8231769" y="2773975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c 37"/>
          <p:cNvSpPr/>
          <p:nvPr/>
        </p:nvSpPr>
        <p:spPr>
          <a:xfrm>
            <a:off x="8242127" y="3192705"/>
            <a:ext cx="173483" cy="383993"/>
          </a:xfrm>
          <a:prstGeom prst="arc">
            <a:avLst>
              <a:gd name="adj1" fmla="val 16200000"/>
              <a:gd name="adj2" fmla="val 5472619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387918" y="3241139"/>
            <a:ext cx="966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76910" y="3961709"/>
                <a:ext cx="5291090" cy="660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point P must lie in the plane </a:t>
                </a:r>
                <a14:m>
                  <m:oMath xmlns:m="http://schemas.openxmlformats.org/officeDocument/2006/math">
                    <m:r>
                      <a:rPr lang="en-US" alt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10" y="3961709"/>
                <a:ext cx="5291090" cy="6606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2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5" grpId="0"/>
      <p:bldP spid="36" grpId="0"/>
      <p:bldP spid="37" grpId="0" animBg="1"/>
      <p:bldP spid="38" grpId="0" animBg="1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15503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Vectors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use the vector and Cartesian forms of the equation of a plane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A way to find the equation of a plane in Cartesian form is to use the normal vector to the plane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It is best to start by learning about this in 2D…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alt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GB" sz="1600" b="1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9B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34" y="93763"/>
                <a:ext cx="1155766" cy="276999"/>
              </a:xfrm>
              <a:prstGeom prst="rect">
                <a:avLst/>
              </a:prstGeom>
              <a:blipFill>
                <a:blip r:embed="rId2"/>
                <a:stretch>
                  <a:fillRect l="-2174" r="-4348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GB" alt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95300"/>
                <a:ext cx="1906291" cy="369332"/>
              </a:xfrm>
              <a:prstGeom prst="rect">
                <a:avLst/>
              </a:prstGeom>
              <a:blipFill>
                <a:blip r:embed="rId3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2183</Words>
  <Application>Microsoft Office PowerPoint</Application>
  <PresentationFormat>Widescreen</PresentationFormat>
  <Paragraphs>364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Vectors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Vectors</dc:title>
  <dc:creator>Richard Lawton</dc:creator>
  <cp:lastModifiedBy>Richard Lawton</cp:lastModifiedBy>
  <cp:revision>3</cp:revision>
  <dcterms:created xsi:type="dcterms:W3CDTF">2019-08-06T16:32:53Z</dcterms:created>
  <dcterms:modified xsi:type="dcterms:W3CDTF">2019-08-26T05:19:45Z</dcterms:modified>
</cp:coreProperties>
</file>