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6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3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By Newton’s third law, when two bodies collide they exert equal and opposite forces on each other.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objects will also be in contact for the same length of time, so the impulse exerted by each will be equal but opposite in direction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Therefore, these changes in momentum cancel each other out, and the overall momentum is unchanged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is the principle of </a:t>
            </a:r>
            <a:r>
              <a:rPr lang="en-GB" sz="1400" b="1" dirty="0">
                <a:latin typeface="Comic Sans MS" pitchFamily="66" charset="0"/>
              </a:rPr>
              <a:t>Conservation of Momentum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86401" y="1600201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Total momentum before impact = Total momentum after impact</a:t>
            </a:r>
          </a:p>
        </p:txBody>
      </p:sp>
      <p:sp>
        <p:nvSpPr>
          <p:cNvPr id="9" name="Oval 8"/>
          <p:cNvSpPr/>
          <p:nvPr/>
        </p:nvSpPr>
        <p:spPr>
          <a:xfrm>
            <a:off x="7086600" y="22860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229600" y="22860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86600" y="2362201"/>
            <a:ext cx="454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29600" y="2362201"/>
            <a:ext cx="454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629400" y="2514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686800" y="2514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0866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895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2296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229600" y="2895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1" y="1981201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86400" y="2743201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0800" y="2362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44000" y="2362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1828801"/>
            <a:ext cx="311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u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97785" y="1828801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u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2895601"/>
            <a:ext cx="311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97785" y="2895601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77000" y="3581400"/>
                <a:ext cx="28714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81400"/>
                <a:ext cx="287149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6629400" y="396240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77200" y="396240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53200" y="4038601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Total momentum of the two particles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</a:rPr>
              <a:t>before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impact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001000" y="4038601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Total momentum of the two particles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impact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6400" y="5334001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When solving problems involving this principle: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Draw a diagram and label velocities before and after impact with their relevant directions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Draw impulses on where necessary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Choose a positive direction and apply the rules you know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56472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1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2kg is moving with speed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plane. Particle Q of mass 3kg is at rest on the plane. Particle P collides with Q and after the collision Q moves away with a speed of 2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the motion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received by P and by Q in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7315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58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239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858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9154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315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458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58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8801" y="1752601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5000" y="2514601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72600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64766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07765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51141" y="266700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13989" y="266700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</a:t>
            </a:r>
            <a:r>
              <a:rPr lang="en-GB" sz="1200" baseline="30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190500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39200" y="1905001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Q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2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3124201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We aren’t sure which direction P goes after the collision – just choose one for now…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If the answer is negative, the direction is the other way!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8801" y="4038601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038601"/>
                <a:ext cx="253357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372100" y="4410075"/>
                <a:ext cx="3088474" cy="373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×3)</m:t>
                      </m:r>
                      <m:r>
                        <a:rPr lang="en-GB" sz="1400" i="1">
                          <a:latin typeface="Cambria Math"/>
                        </a:rPr>
                        <m:t>+(3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400" i="1">
                          <a:latin typeface="Cambria Math"/>
                        </a:rPr>
                        <m:t>=(2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)+(3×2</m:t>
                      </m:r>
                      <m:f>
                        <m:fPr>
                          <m:type m:val="skw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0" y="4410075"/>
                <a:ext cx="3088474" cy="373820"/>
              </a:xfrm>
              <a:prstGeom prst="rect">
                <a:avLst/>
              </a:prstGeom>
              <a:blipFill>
                <a:blip r:embed="rId7"/>
                <a:stretch>
                  <a:fillRect t="-103226" r="-820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10351" y="4857751"/>
                <a:ext cx="10747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6=2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351" y="4857751"/>
                <a:ext cx="10747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53176" y="5276851"/>
                <a:ext cx="9324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−0.5=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76" y="5276851"/>
                <a:ext cx="93249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8458200" y="4267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848600" y="51435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v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8458200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7467600" y="5105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934450" y="4229101"/>
            <a:ext cx="149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the values from the diagram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905875" y="4714875"/>
            <a:ext cx="1495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each side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43625" y="5867401"/>
            <a:ext cx="3067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the direction of motion of P is reversed by the collision and it moves off at 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33625" y="4819651"/>
            <a:ext cx="2481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 the opposite direction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295379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2kg is moving with speed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plane. Particle Q of mass 3kg is at rest on the plane. Particle P collides with Q and after the collision Q moves away with a speed of 2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the motion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received by P and by Q in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7315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58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239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858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9154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315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458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58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8801" y="1752601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5000" y="2514601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72600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64766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07765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8242" y="2667001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13989" y="266700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</a:t>
            </a:r>
            <a:r>
              <a:rPr lang="en-GB" sz="1200" baseline="30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190500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39200" y="1905001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Q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2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33625" y="4819651"/>
            <a:ext cx="2481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 the opposite direction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62600" y="3276601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Impulse on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2601" y="3581401"/>
                <a:ext cx="11036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𝑚𝑣</m:t>
                      </m:r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3581401"/>
                <a:ext cx="1103635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62601" y="3962401"/>
                <a:ext cx="17172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=(2×0.5)−(2×−3)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3962401"/>
                <a:ext cx="1717201" cy="276999"/>
              </a:xfrm>
              <a:prstGeom prst="rect">
                <a:avLst/>
              </a:prstGeom>
              <a:blipFill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562600" y="4343401"/>
                <a:ext cx="9525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=1−−6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343401"/>
                <a:ext cx="95256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562601" y="4724401"/>
                <a:ext cx="7543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=7</m:t>
                      </m:r>
                      <m:r>
                        <a:rPr lang="en-GB" sz="12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724401"/>
                <a:ext cx="75430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638800" y="5334001"/>
            <a:ext cx="1140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Impulse on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1" y="5638801"/>
                <a:ext cx="11036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𝑚𝑣</m:t>
                      </m:r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5638801"/>
                <a:ext cx="1103635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638800" y="6019801"/>
                <a:ext cx="1740476" cy="333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=(3×2</m:t>
                      </m:r>
                      <m:f>
                        <m:fPr>
                          <m:type m:val="skw"/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200" i="1">
                          <a:latin typeface="Cambria Math"/>
                        </a:rPr>
                        <m:t>−(3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6019801"/>
                <a:ext cx="1740476" cy="333617"/>
              </a:xfrm>
              <a:prstGeom prst="rect">
                <a:avLst/>
              </a:prstGeom>
              <a:blipFill>
                <a:blip r:embed="rId10"/>
                <a:stretch>
                  <a:fillRect t="-100000" b="-16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638801" y="6400801"/>
                <a:ext cx="7543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𝐼</m:t>
                      </m:r>
                      <m:r>
                        <a:rPr lang="en-GB" sz="1200" i="1">
                          <a:latin typeface="Cambria Math"/>
                        </a:rPr>
                        <m:t>=7</m:t>
                      </m:r>
                      <m:r>
                        <a:rPr lang="en-GB" sz="12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6400801"/>
                <a:ext cx="75430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7162800" y="3733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620000" y="3733801"/>
            <a:ext cx="22574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the direction of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impulse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 P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71628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3246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620000" y="41910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the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7239000" y="5791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239000" y="6172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696200" y="5715001"/>
            <a:ext cx="22574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Take the direction of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impulse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on Q</a:t>
            </a:r>
            <a:r>
              <a:rPr lang="en-GB" sz="1100" b="1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as the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direction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772400" y="6248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53400" y="4800601"/>
            <a:ext cx="2133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You can see the impulse received by each is equal and opposite!</a:t>
            </a:r>
            <a:endParaRPr lang="en-GB" sz="12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96091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30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 animBg="1"/>
      <p:bldP spid="54" grpId="0"/>
      <p:bldP spid="55" grpId="0" animBg="1"/>
      <p:bldP spid="56" grpId="0" animBg="1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 of mass 2kg and 4kg respectively are moving towards each other along the same straight line on a smooth horizontal plane. The particles collide. Before the collision, the speeds of P and Q are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Given that the magnitude of the impulse due to the collision is 7Ns,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Q after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7010398" y="2057400"/>
            <a:ext cx="4572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8153398" y="2057400"/>
            <a:ext cx="4572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934198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77198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4kg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34398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57998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010398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010398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8153398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153398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34001" y="1752601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10199" y="2514601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959962" y="1600201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102963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911873" y="2667001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058077" y="266700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2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6553198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610598" y="22860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324598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143998" y="21336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62600" y="3048001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For particle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562600" y="33528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352801"/>
                <a:ext cx="1838324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562601" y="3733801"/>
                <a:ext cx="19318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7=(2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−(2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3733801"/>
                <a:ext cx="1931875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562600" y="4114801"/>
                <a:ext cx="11464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7=2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14801"/>
                <a:ext cx="11464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10201" y="4495801"/>
                <a:ext cx="869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0.5=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495801"/>
                <a:ext cx="86946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562600" y="4953001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For particle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562600" y="52578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2578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562601" y="5638801"/>
                <a:ext cx="19360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7=(4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−(4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638801"/>
                <a:ext cx="1936043" cy="307777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562601" y="6019801"/>
                <a:ext cx="11505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7=4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6019801"/>
                <a:ext cx="115057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181600" y="6400801"/>
                <a:ext cx="1107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−0.25=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400801"/>
                <a:ext cx="110767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9004664" y="1123406"/>
            <a:ext cx="166333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omic Sans MS" pitchFamily="66" charset="0"/>
              </a:rPr>
              <a:t>If you do not know a velocity’s direction, set it the same as the direction of the impulse (this will keep it positive while you work it out!)</a:t>
            </a:r>
          </a:p>
        </p:txBody>
      </p:sp>
      <p:sp>
        <p:nvSpPr>
          <p:cNvPr id="85" name="Arc 84"/>
          <p:cNvSpPr/>
          <p:nvPr/>
        </p:nvSpPr>
        <p:spPr>
          <a:xfrm>
            <a:off x="7315200" y="3505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7696200" y="3429001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from the diagram, using impulse as the positive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Arc 86"/>
          <p:cNvSpPr/>
          <p:nvPr/>
        </p:nvSpPr>
        <p:spPr>
          <a:xfrm>
            <a:off x="7315200" y="3886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6400800" y="4267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391400" y="5410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7391400" y="5791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>
            <a:off x="6477000" y="6172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/>
          <p:cNvSpPr txBox="1"/>
          <p:nvPr/>
        </p:nvSpPr>
        <p:spPr>
          <a:xfrm>
            <a:off x="7543800" y="3886201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781800" y="4343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763000" y="3962401"/>
            <a:ext cx="1752600" cy="76944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this answer is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, it means the direction we put on the diagram is correct!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772400" y="5334001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from the diagram, using impulse as the positive direction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696200" y="5791201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934200" y="624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686800" y="5791201"/>
            <a:ext cx="1752600" cy="76944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As this answer is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negative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, it means the direction we put on the diagram is incorrect!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34201" y="2667001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001001" y="2667001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0.25ms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8153400" y="2667000"/>
            <a:ext cx="457200" cy="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344818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/>
      <p:bldP spid="45" grpId="0"/>
      <p:bldP spid="46" grpId="0"/>
      <p:bldP spid="47" grpId="0"/>
      <p:bldP spid="52" grpId="0"/>
      <p:bldP spid="53" grpId="0"/>
      <p:bldP spid="66" grpId="0"/>
      <p:bldP spid="66" grpId="1"/>
      <p:bldP spid="67" grpId="0"/>
      <p:bldP spid="67" grpId="1"/>
      <p:bldP spid="68" grpId="0"/>
      <p:bldP spid="68" grpId="1"/>
      <p:bldP spid="68" grpId="2"/>
      <p:bldP spid="69" grpId="0"/>
      <p:bldP spid="69" grpId="1"/>
      <p:bldP spid="69" grpId="2"/>
      <p:bldP spid="73" grpId="0"/>
      <p:bldP spid="73" grpId="1"/>
      <p:bldP spid="74" grpId="0"/>
      <p:bldP spid="74" grpId="1"/>
      <p:bldP spid="27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30" grpId="0"/>
      <p:bldP spid="85" grpId="0" animBg="1"/>
      <p:bldP spid="86" grpId="0"/>
      <p:bldP spid="87" grpId="0" animBg="1"/>
      <p:bldP spid="88" grpId="0" animBg="1"/>
      <p:bldP spid="89" grpId="0" animBg="1"/>
      <p:bldP spid="91" grpId="0" animBg="1"/>
      <p:bldP spid="92" grpId="0" animBg="1"/>
      <p:bldP spid="93" grpId="0"/>
      <p:bldP spid="94" grpId="0"/>
      <p:bldP spid="95" grpId="0" animBg="1"/>
      <p:bldP spid="96" grpId="0"/>
      <p:bldP spid="97" grpId="0"/>
      <p:bldP spid="98" grpId="0"/>
      <p:bldP spid="99" grpId="0" animBg="1"/>
      <p:bldP spid="100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A and B, of masses 8kg and 2kg respectively, are connected by a light inextensible string. The particles are at rest on a smooth horizontal plane with the string slack. Particle A is projected directly away from B with speed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</a:t>
            </a:r>
            <a:endParaRPr lang="en-GB" sz="1400" baseline="30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speed of the particles when the string goes taut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magnitude of the impulse transmitted through the string when it goes taut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7315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58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239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39200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0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15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315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458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58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82883" y="1752601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motion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59083" y="2514601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motion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64764" y="1600201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07765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51141" y="266700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94139" y="266700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772400" y="22860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7724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2296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72400" y="1981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53400" y="1981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8800" y="3200401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When the string is taut, the particles will move together and hence have the </a:t>
            </a:r>
            <a:r>
              <a:rPr lang="en-GB" sz="1200" u="sng" dirty="0">
                <a:latin typeface="Comic Sans MS" pitchFamily="66" charset="0"/>
              </a:rPr>
              <a:t>same</a:t>
            </a:r>
            <a:r>
              <a:rPr lang="en-GB" sz="1200" dirty="0">
                <a:latin typeface="Comic Sans MS" pitchFamily="66" charset="0"/>
              </a:rPr>
              <a:t> final velocity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7696200" y="2895600"/>
            <a:ext cx="381000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077200" y="2895600"/>
            <a:ext cx="381000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62601" y="3810001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3810001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4000" y="4267201"/>
                <a:ext cx="2793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400" i="1">
                          <a:latin typeface="Cambria Math"/>
                        </a:rPr>
                        <m:t>+(8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×4)</m:t>
                      </m:r>
                      <m:r>
                        <a:rPr lang="en-GB" sz="1400" i="1">
                          <a:latin typeface="Cambria Math"/>
                        </a:rPr>
                        <m:t>=(2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)+(8×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267201"/>
                <a:ext cx="2793264" cy="307777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77000" y="4724401"/>
                <a:ext cx="959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32=10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1"/>
                <a:ext cx="95975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477000" y="5105401"/>
                <a:ext cx="7978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3.2=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105401"/>
                <a:ext cx="79784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8229600" y="40386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8610600" y="3962400"/>
            <a:ext cx="198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from the diagram, leaving v in both cases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229600" y="44958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7239000" y="48768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610600" y="4572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20000" y="49530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10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4800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v = 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220200" y="1676400"/>
            <a:ext cx="144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The particles do not collide – in this case the impulse is transmitted through the string…</a:t>
            </a:r>
            <a:endParaRPr lang="en-GB" sz="11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112797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32" grpId="0"/>
      <p:bldP spid="34" grpId="0"/>
      <p:bldP spid="30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A and B, of masses 8kg and 2kg respectively, are connected by a light inextensible string. The particles are at rest on a smooth horizontal plane with the string slack. Particle P is projected directly away from Q with speed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</a:t>
            </a:r>
            <a:endParaRPr lang="en-GB" sz="1400" baseline="30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speed of the particles when the string goes taut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magnitude of the impulse transmitted through the string when it goes taut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7315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58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239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21336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39200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0" y="19050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15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315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458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58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82883" y="1752601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motion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59083" y="2514601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motion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64764" y="1600201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07765" y="1600201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98242" y="2667001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3.2ms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41240" y="2667001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3.2ms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772400" y="22860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7724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2296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72400" y="1981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53400" y="198120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4800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v = 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220200" y="1676400"/>
            <a:ext cx="144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The particles do not collide – in this case the impulse is transmitted through the string…</a:t>
            </a:r>
            <a:endParaRPr lang="en-GB" sz="11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38800" y="35814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81401"/>
                <a:ext cx="1838324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638800" y="32004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  <a:sym typeface="Wingdings" pitchFamily="2" charset="2"/>
              </a:rPr>
              <a:t>Calculating the impulse for B</a:t>
            </a:r>
            <a:endParaRPr lang="en-GB" sz="1200" u="sng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638800" y="4038601"/>
                <a:ext cx="24135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×3.2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−(2×0)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038601"/>
                <a:ext cx="241354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638800" y="4495801"/>
                <a:ext cx="15664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=6.4</m:t>
                      </m:r>
                      <m:r>
                        <a:rPr lang="en-GB" sz="14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95801"/>
                <a:ext cx="1566454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924800" y="38100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382000" y="3657600"/>
            <a:ext cx="198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for particle B, taking the impulse from it as the positive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924800" y="41910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8382000" y="4267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53200" y="54864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This is all we need to do. The impulse in the opposite direction will be the same!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048000" y="57150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 = 6.4Ns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33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54035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32" grpId="0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Q11-12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953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1244</Words>
  <Application>Microsoft Office PowerPoint</Application>
  <PresentationFormat>Widescreen</PresentationFormat>
  <Paragraphs>234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Momentum and Impulse</vt:lpstr>
      <vt:lpstr>Momentum and Impulse</vt:lpstr>
      <vt:lpstr>Momentum and Impulse</vt:lpstr>
      <vt:lpstr>Momentum and Impulse</vt:lpstr>
      <vt:lpstr>Momentum and Impulse</vt:lpstr>
      <vt:lpstr>Momentum and Impulse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Momentum and Impulse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2019-08-26T06:08:21Z</dcterms:modified>
</cp:coreProperties>
</file>