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675" r:id="rId2"/>
    <p:sldId id="676" r:id="rId3"/>
    <p:sldId id="677" r:id="rId4"/>
    <p:sldId id="672" r:id="rId5"/>
    <p:sldId id="620" r:id="rId6"/>
    <p:sldId id="673" r:id="rId7"/>
    <p:sldId id="674" r:id="rId8"/>
    <p:sldId id="628" r:id="rId9"/>
    <p:sldId id="629" r:id="rId10"/>
    <p:sldId id="630" r:id="rId11"/>
    <p:sldId id="631" r:id="rId12"/>
    <p:sldId id="633" r:id="rId13"/>
    <p:sldId id="679" r:id="rId14"/>
    <p:sldId id="680" r:id="rId15"/>
    <p:sldId id="678" r:id="rId16"/>
    <p:sldId id="634" r:id="rId17"/>
    <p:sldId id="681" r:id="rId18"/>
    <p:sldId id="68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02" autoAdjust="0"/>
    <p:restoredTop sz="88534" autoAdjust="0"/>
  </p:normalViewPr>
  <p:slideViewPr>
    <p:cSldViewPr>
      <p:cViewPr varScale="1">
        <p:scale>
          <a:sx n="50" d="100"/>
          <a:sy n="50" d="100"/>
        </p:scale>
        <p:origin x="976" y="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4.png"/><Relationship Id="rId4" Type="http://schemas.openxmlformats.org/officeDocument/2006/relationships/image" Target="../media/image6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image" Target="../media/image10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7.png"/><Relationship Id="rId4" Type="http://schemas.openxmlformats.org/officeDocument/2006/relationships/image" Target="../media/image6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3" Type="http://schemas.openxmlformats.org/officeDocument/2006/relationships/image" Target="../media/image49.png"/><Relationship Id="rId7" Type="http://schemas.openxmlformats.org/officeDocument/2006/relationships/image" Target="../media/image58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6.png"/><Relationship Id="rId5" Type="http://schemas.openxmlformats.org/officeDocument/2006/relationships/image" Target="../media/image54.png"/><Relationship Id="rId4" Type="http://schemas.openxmlformats.org/officeDocument/2006/relationships/image" Target="../media/image50.png"/><Relationship Id="rId9" Type="http://schemas.openxmlformats.org/officeDocument/2006/relationships/image" Target="../media/image6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1.png"/><Relationship Id="rId5" Type="http://schemas.openxmlformats.org/officeDocument/2006/relationships/image" Target="../media/image70.png"/><Relationship Id="rId4" Type="http://schemas.openxmlformats.org/officeDocument/2006/relationships/image" Target="../media/image6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png"/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5.png"/><Relationship Id="rId4" Type="http://schemas.openxmlformats.org/officeDocument/2006/relationships/image" Target="../media/image7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9.png"/><Relationship Id="rId4" Type="http://schemas.openxmlformats.org/officeDocument/2006/relationships/image" Target="../media/image78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png"/><Relationship Id="rId13" Type="http://schemas.openxmlformats.org/officeDocument/2006/relationships/image" Target="../media/image91.png"/><Relationship Id="rId3" Type="http://schemas.openxmlformats.org/officeDocument/2006/relationships/image" Target="../media/image81.png"/><Relationship Id="rId7" Type="http://schemas.openxmlformats.org/officeDocument/2006/relationships/image" Target="../media/image85.png"/><Relationship Id="rId12" Type="http://schemas.openxmlformats.org/officeDocument/2006/relationships/image" Target="../media/image90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4.png"/><Relationship Id="rId11" Type="http://schemas.openxmlformats.org/officeDocument/2006/relationships/image" Target="../media/image89.png"/><Relationship Id="rId5" Type="http://schemas.openxmlformats.org/officeDocument/2006/relationships/image" Target="../media/image83.png"/><Relationship Id="rId10" Type="http://schemas.openxmlformats.org/officeDocument/2006/relationships/image" Target="../media/image88.png"/><Relationship Id="rId4" Type="http://schemas.openxmlformats.org/officeDocument/2006/relationships/image" Target="../media/image82.png"/><Relationship Id="rId9" Type="http://schemas.openxmlformats.org/officeDocument/2006/relationships/image" Target="../media/image87.png"/><Relationship Id="rId14" Type="http://schemas.openxmlformats.org/officeDocument/2006/relationships/image" Target="../media/image9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39.png"/><Relationship Id="rId18" Type="http://schemas.openxmlformats.org/officeDocument/2006/relationships/image" Target="../media/image21.png"/><Relationship Id="rId3" Type="http://schemas.openxmlformats.org/officeDocument/2006/relationships/image" Target="../media/image29.png"/><Relationship Id="rId21" Type="http://schemas.openxmlformats.org/officeDocument/2006/relationships/image" Target="../media/image47.png"/><Relationship Id="rId7" Type="http://schemas.openxmlformats.org/officeDocument/2006/relationships/image" Target="../media/image33.png"/><Relationship Id="rId12" Type="http://schemas.openxmlformats.org/officeDocument/2006/relationships/image" Target="../media/image38.png"/><Relationship Id="rId17" Type="http://schemas.openxmlformats.org/officeDocument/2006/relationships/image" Target="../media/image43.png"/><Relationship Id="rId16" Type="http://schemas.openxmlformats.org/officeDocument/2006/relationships/image" Target="../media/image42.png"/><Relationship Id="rId20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5" Type="http://schemas.openxmlformats.org/officeDocument/2006/relationships/image" Target="../media/image31.png"/><Relationship Id="rId15" Type="http://schemas.openxmlformats.org/officeDocument/2006/relationships/image" Target="../media/image41.png"/><Relationship Id="rId10" Type="http://schemas.openxmlformats.org/officeDocument/2006/relationships/image" Target="../media/image36.png"/><Relationship Id="rId19" Type="http://schemas.openxmlformats.org/officeDocument/2006/relationships/image" Target="../media/image45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Relationship Id="rId14" Type="http://schemas.openxmlformats.org/officeDocument/2006/relationships/image" Target="../media/image20.png"/><Relationship Id="rId22" Type="http://schemas.openxmlformats.org/officeDocument/2006/relationships/image" Target="../media/image4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3" Type="http://schemas.openxmlformats.org/officeDocument/2006/relationships/image" Target="../media/image52.png"/><Relationship Id="rId7" Type="http://schemas.openxmlformats.org/officeDocument/2006/relationships/image" Target="../media/image26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5.png"/><Relationship Id="rId11" Type="http://schemas.openxmlformats.org/officeDocument/2006/relationships/image" Target="../media/image40.png"/><Relationship Id="rId5" Type="http://schemas.openxmlformats.org/officeDocument/2006/relationships/image" Target="../media/image25.png"/><Relationship Id="rId10" Type="http://schemas.openxmlformats.org/officeDocument/2006/relationships/image" Target="../media/image28.png"/><Relationship Id="rId4" Type="http://schemas.openxmlformats.org/officeDocument/2006/relationships/image" Target="../media/image53.png"/><Relationship Id="rId9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Pure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6554" y="872128"/>
            <a:ext cx="914285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 smtClean="0"/>
              <a:t>Differentiation</a:t>
            </a:r>
          </a:p>
          <a:p>
            <a:pPr algn="ctr"/>
            <a:r>
              <a:rPr lang="en-GB" sz="9600" dirty="0" smtClean="0"/>
              <a:t>- </a:t>
            </a:r>
            <a:r>
              <a:rPr lang="en-GB" sz="8000" dirty="0" smtClean="0"/>
              <a:t>Introduction</a:t>
            </a:r>
          </a:p>
          <a:p>
            <a:pPr algn="ctr"/>
            <a:r>
              <a:rPr lang="en-GB" sz="8000" dirty="0" smtClean="0"/>
              <a:t>Chapter 12</a:t>
            </a:r>
            <a:endParaRPr lang="en-GB" sz="5400" dirty="0" smtClean="0"/>
          </a:p>
          <a:p>
            <a:pPr algn="ctr"/>
            <a:r>
              <a:rPr lang="en-GB" sz="8000" dirty="0" smtClean="0"/>
              <a:t>(Part 1 </a:t>
            </a:r>
            <a:r>
              <a:rPr lang="en-GB" sz="8000" smtClean="0"/>
              <a:t>of 6)</a:t>
            </a:r>
            <a:endParaRPr lang="en-GB" sz="8000" dirty="0" smtClean="0"/>
          </a:p>
        </p:txBody>
      </p:sp>
    </p:spTree>
    <p:extLst>
      <p:ext uri="{BB962C8B-B14F-4D97-AF65-F5344CB8AC3E}">
        <p14:creationId xmlns:p14="http://schemas.microsoft.com/office/powerpoint/2010/main" val="134697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Differentiation – Exam Question and Answers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95536" y="803795"/>
                <a:ext cx="8432938" cy="126868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700" dirty="0"/>
                  <a:t>Let </a:t>
                </a:r>
                <a14:m>
                  <m:oMath xmlns:m="http://schemas.openxmlformats.org/officeDocument/2006/math"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7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7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=4</m:t>
                    </m:r>
                    <m:sSup>
                      <m:sSupPr>
                        <m:ctrlPr>
                          <a:rPr lang="en-GB" sz="17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7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7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−8</m:t>
                    </m:r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endParaRPr lang="en-GB" sz="1700" dirty="0"/>
              </a:p>
              <a:p>
                <a:pPr marL="457200" indent="-457200">
                  <a:buAutoNum type="alphaLcParenR"/>
                </a:pPr>
                <a:r>
                  <a:rPr lang="en-GB" sz="1700" dirty="0"/>
                  <a:t>Find the gradient of </a:t>
                </a:r>
                <a14:m>
                  <m:oMath xmlns:m="http://schemas.openxmlformats.org/officeDocument/2006/math"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7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7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700" dirty="0"/>
                  <a:t> at the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7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17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7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17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GB" sz="1700" b="0" i="1" smtClean="0">
                            <a:latin typeface="Cambria Math" panose="02040503050406030204" pitchFamily="18" charset="0"/>
                          </a:rPr>
                          <m:t>,0</m:t>
                        </m:r>
                      </m:e>
                    </m:d>
                  </m:oMath>
                </a14:m>
                <a:endParaRPr lang="en-GB" sz="1700" dirty="0"/>
              </a:p>
              <a:p>
                <a:pPr marL="457200" indent="-457200">
                  <a:buAutoNum type="alphaLcParenR"/>
                </a:pPr>
                <a:r>
                  <a:rPr lang="en-GB" sz="1700" dirty="0"/>
                  <a:t>Find the coordinates of the point on the graph of </a:t>
                </a:r>
                <a14:m>
                  <m:oMath xmlns:m="http://schemas.openxmlformats.org/officeDocument/2006/math"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7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7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700" dirty="0"/>
                  <a:t> where the gradient is 8.</a:t>
                </a:r>
              </a:p>
              <a:p>
                <a:pPr marL="457200" indent="-457200">
                  <a:buAutoNum type="alphaLcParenR"/>
                </a:pPr>
                <a:r>
                  <a:rPr lang="en-GB" sz="1700" dirty="0"/>
                  <a:t>Find the gradient of </a:t>
                </a:r>
                <a14:m>
                  <m:oMath xmlns:m="http://schemas.openxmlformats.org/officeDocument/2006/math"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7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7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700" dirty="0"/>
                  <a:t> at the points where the curve meets the line </a:t>
                </a:r>
                <a14:m>
                  <m:oMath xmlns:m="http://schemas.openxmlformats.org/officeDocument/2006/math"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−5</m:t>
                    </m:r>
                  </m:oMath>
                </a14:m>
                <a:r>
                  <a:rPr lang="en-GB" sz="1700" dirty="0"/>
                  <a:t>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803795"/>
                <a:ext cx="8432938" cy="126868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275856" y="2564904"/>
                <a:ext cx="3177518" cy="7838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=8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−8</m:t>
                      </m:r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When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=8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−8−4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2564904"/>
                <a:ext cx="3177518" cy="783869"/>
              </a:xfrm>
              <a:prstGeom prst="rect">
                <a:avLst/>
              </a:prstGeom>
              <a:blipFill rotWithShape="0">
                <a:blip r:embed="rId3"/>
                <a:stretch>
                  <a:fillRect l="-1533" b="-39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305924" y="3666247"/>
                <a:ext cx="3177518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8=8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−8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−8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+3=3</m:t>
                      </m:r>
                    </m:oMath>
                  </m:oMathPara>
                </a14:m>
                <a:endParaRPr lang="en-GB" b="0" dirty="0"/>
              </a:p>
              <a:p>
                <a:r>
                  <a:rPr lang="en-GB" dirty="0"/>
                  <a:t>Point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2,3</m:t>
                        </m:r>
                      </m:e>
                    </m:d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5924" y="3666247"/>
                <a:ext cx="3177518" cy="1200329"/>
              </a:xfrm>
              <a:prstGeom prst="rect">
                <a:avLst/>
              </a:prstGeom>
              <a:blipFill rotWithShape="0">
                <a:blip r:embed="rId4"/>
                <a:stretch>
                  <a:fillRect l="-1533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2917486" y="2592547"/>
            <a:ext cx="272355" cy="2933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917485" y="3692194"/>
            <a:ext cx="272355" cy="2933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917485" y="5159138"/>
            <a:ext cx="272355" cy="2933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275855" y="5107244"/>
                <a:ext cx="3549657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First find point of intersection: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+3=4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Solving, we obtain: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b="0" i="0" dirty="0">
                    <a:latin typeface="+mj-lt"/>
                  </a:rPr>
                  <a:t> or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dirty="0"/>
              </a:p>
              <a:p>
                <a:r>
                  <a:rPr lang="en-GB" dirty="0"/>
                  <a:t>When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=1, 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dirty="0"/>
              </a:p>
              <a:p>
                <a:r>
                  <a:rPr lang="en-GB" dirty="0"/>
                  <a:t>When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=2, 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5" y="5107244"/>
                <a:ext cx="3549657" cy="1477328"/>
              </a:xfrm>
              <a:prstGeom prst="rect">
                <a:avLst/>
              </a:prstGeom>
              <a:blipFill rotWithShape="0">
                <a:blip r:embed="rId5"/>
                <a:stretch>
                  <a:fillRect l="-1372" t="-2479" b="-57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396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Differentiation – Exam Question and Answers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49556" y="823185"/>
                <a:ext cx="8432938" cy="1138773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700" dirty="0"/>
                  <a:t>Let </a:t>
                </a:r>
                <a14:m>
                  <m:oMath xmlns:m="http://schemas.openxmlformats.org/officeDocument/2006/math"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7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7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7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7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7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endParaRPr lang="en-GB" sz="1700" b="0" dirty="0"/>
              </a:p>
              <a:p>
                <a:pPr marL="342900" indent="-342900">
                  <a:buAutoNum type="alphaLcParenR"/>
                </a:pPr>
                <a:r>
                  <a:rPr lang="en-GB" sz="1700" dirty="0"/>
                  <a:t>Find the gradient of </a:t>
                </a:r>
                <a14:m>
                  <m:oMath xmlns:m="http://schemas.openxmlformats.org/officeDocument/2006/math"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7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7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700" dirty="0"/>
                  <a:t> at the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7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700" b="0" i="1" smtClean="0">
                            <a:latin typeface="Cambria Math" panose="02040503050406030204" pitchFamily="18" charset="0"/>
                          </a:rPr>
                          <m:t>1,−1</m:t>
                        </m:r>
                      </m:e>
                    </m:d>
                  </m:oMath>
                </a14:m>
                <a:endParaRPr lang="en-GB" sz="1700" dirty="0"/>
              </a:p>
              <a:p>
                <a:pPr marL="457200" indent="-457200">
                  <a:buAutoNum type="alphaLcParenR"/>
                </a:pPr>
                <a:r>
                  <a:rPr lang="en-GB" sz="1700" dirty="0"/>
                  <a:t>Find the coordinates of the point on the graph of </a:t>
                </a:r>
                <a14:m>
                  <m:oMath xmlns:m="http://schemas.openxmlformats.org/officeDocument/2006/math"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7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7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700" dirty="0"/>
                  <a:t> where the gradient is 5.</a:t>
                </a:r>
              </a:p>
              <a:p>
                <a:pPr marL="457200" indent="-457200">
                  <a:buAutoNum type="alphaLcParenR"/>
                </a:pPr>
                <a:r>
                  <a:rPr lang="en-GB" sz="1700" dirty="0"/>
                  <a:t>Find the gradient of </a:t>
                </a:r>
                <a14:m>
                  <m:oMath xmlns:m="http://schemas.openxmlformats.org/officeDocument/2006/math"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7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7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700" dirty="0"/>
                  <a:t> at the points where the curve meets the line </a:t>
                </a:r>
                <a14:m>
                  <m:oMath xmlns:m="http://schemas.openxmlformats.org/officeDocument/2006/math"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=2−</m:t>
                    </m:r>
                    <m:r>
                      <a:rPr lang="en-GB" sz="17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700" dirty="0"/>
                  <a:t>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556" y="823185"/>
                <a:ext cx="8432938" cy="113877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275856" y="2186016"/>
                <a:ext cx="317751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When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=2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−4=−2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2186016"/>
                <a:ext cx="3177518" cy="646331"/>
              </a:xfrm>
              <a:prstGeom prst="rect">
                <a:avLst/>
              </a:prstGeom>
              <a:blipFill rotWithShape="0">
                <a:blip r:embed="rId3"/>
                <a:stretch>
                  <a:fillRect l="-1533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305924" y="2969859"/>
                <a:ext cx="3177518" cy="19795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5=2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−4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num>
                                <m:den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−4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+2=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17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b="0" dirty="0"/>
              </a:p>
              <a:p>
                <a:r>
                  <a:rPr lang="en-GB" dirty="0"/>
                  <a:t>Point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17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5924" y="2969859"/>
                <a:ext cx="3177518" cy="1979516"/>
              </a:xfrm>
              <a:prstGeom prst="rect">
                <a:avLst/>
              </a:prstGeom>
              <a:blipFill rotWithShape="0">
                <a:blip r:embed="rId4"/>
                <a:stretch>
                  <a:fillRect l="-1533" b="-6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2917486" y="2213659"/>
            <a:ext cx="272355" cy="2933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9" name="Rectangle 8"/>
          <p:cNvSpPr/>
          <p:nvPr/>
        </p:nvSpPr>
        <p:spPr>
          <a:xfrm>
            <a:off x="2917485" y="3021206"/>
            <a:ext cx="272355" cy="2933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p:sp>
        <p:nvSpPr>
          <p:cNvPr id="10" name="Rectangle 9"/>
          <p:cNvSpPr/>
          <p:nvPr/>
        </p:nvSpPr>
        <p:spPr>
          <a:xfrm>
            <a:off x="2942885" y="5173950"/>
            <a:ext cx="272355" cy="2933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263155" y="5147456"/>
                <a:ext cx="354965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+2=2−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b="0" dirty="0"/>
              </a:p>
              <a:p>
                <a:r>
                  <a:rPr lang="en-GB" dirty="0"/>
                  <a:t>Solving: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b="0" i="0" dirty="0">
                    <a:latin typeface="+mj-lt"/>
                  </a:rPr>
                  <a:t> or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GB" dirty="0"/>
              </a:p>
              <a:p>
                <a:r>
                  <a:rPr lang="en-GB" dirty="0"/>
                  <a:t>When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=0, 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=−4</m:t>
                    </m:r>
                  </m:oMath>
                </a14:m>
                <a:endParaRPr lang="en-GB" dirty="0"/>
              </a:p>
              <a:p>
                <a:r>
                  <a:rPr lang="en-GB" dirty="0"/>
                  <a:t>When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=3, 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3155" y="5147456"/>
                <a:ext cx="3549657" cy="1200329"/>
              </a:xfrm>
              <a:prstGeom prst="rect">
                <a:avLst/>
              </a:prstGeom>
              <a:blipFill rotWithShape="0">
                <a:blip r:embed="rId5"/>
                <a:stretch>
                  <a:fillRect l="-1372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495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Differentiation –</a:t>
              </a:r>
              <a:r>
                <a:rPr lang="en-GB" sz="3200" dirty="0" smtClean="0">
                  <a:latin typeface="+mj-lt"/>
                </a:rPr>
                <a:t> </a:t>
              </a:r>
              <a:r>
                <a:rPr lang="en-GB" sz="3200" dirty="0">
                  <a:latin typeface="+mj-lt"/>
                </a:rPr>
                <a:t>Harder Expressions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1331640" y="1062459"/>
            <a:ext cx="4752528" cy="584775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3200" dirty="0"/>
              <a:t>1. Turn roots into powers: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098604" y="2542036"/>
                <a:ext cx="1819216" cy="5903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8604" y="2542036"/>
                <a:ext cx="1819216" cy="5903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261636" y="4437112"/>
                <a:ext cx="1512168" cy="11198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g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1636" y="4437112"/>
                <a:ext cx="1512168" cy="111985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5203060" y="2400657"/>
                <a:ext cx="787395" cy="10277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𝒅𝒚</m:t>
                          </m:r>
                        </m:num>
                        <m:den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3060" y="2400657"/>
                <a:ext cx="787395" cy="102771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5203060" y="4561523"/>
                <a:ext cx="787395" cy="10277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𝒅𝒚</m:t>
                          </m:r>
                        </m:num>
                        <m:den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3060" y="4561523"/>
                <a:ext cx="787395" cy="102771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2773804" y="2351722"/>
                <a:ext cx="1128449" cy="8059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3804" y="2351722"/>
                <a:ext cx="1128449" cy="80599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2845812" y="4480351"/>
                <a:ext cx="1346458" cy="8084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5812" y="4480351"/>
                <a:ext cx="1346458" cy="80849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5942156" y="2397635"/>
                <a:ext cx="1663340" cy="10143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sSup>
                        <m:sSupPr>
                          <m:ctrlP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32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2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GB" sz="32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2156" y="2397635"/>
                <a:ext cx="1663340" cy="101431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5990455" y="4545101"/>
                <a:ext cx="2037929" cy="10175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sSup>
                        <m:sSupPr>
                          <m:ctrlP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32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2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num>
                            <m:den>
                              <m:r>
                                <a:rPr lang="en-GB" sz="32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0455" y="4545101"/>
                <a:ext cx="2037929" cy="101752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9449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Differentiation –</a:t>
              </a:r>
              <a:r>
                <a:rPr lang="en-GB" sz="3200" dirty="0" smtClean="0">
                  <a:latin typeface="+mj-lt"/>
                </a:rPr>
                <a:t> </a:t>
              </a:r>
              <a:r>
                <a:rPr lang="en-GB" sz="3200" dirty="0">
                  <a:latin typeface="+mj-lt"/>
                </a:rPr>
                <a:t>Harder Expressions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1298863" y="1122246"/>
            <a:ext cx="3744416" cy="584775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3200" dirty="0"/>
              <a:t>2. Split up fractions.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266208" y="4360161"/>
                <a:ext cx="1495841" cy="12615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b="1" i="1" smtClean="0">
                              <a:latin typeface="Cambria Math" panose="02040503050406030204" pitchFamily="18" charset="0"/>
                            </a:rPr>
                            <m:t>𝒅𝒚</m:t>
                          </m:r>
                        </m:num>
                        <m:den>
                          <m:r>
                            <a:rPr lang="en-GB" sz="4000" b="1" i="1" smtClean="0"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  <m:r>
                        <a:rPr lang="en-GB" sz="4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4000" b="1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6208" y="4360161"/>
                <a:ext cx="1495841" cy="12615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249881" y="2348880"/>
                <a:ext cx="2445926" cy="13075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+3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9881" y="2348880"/>
                <a:ext cx="2445926" cy="130753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695807" y="2348880"/>
                <a:ext cx="2051716" cy="14691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+3</m:t>
                          </m:r>
                        </m:num>
                        <m:den>
                          <m:sSup>
                            <m:sSupPr>
                              <m:ctrlP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GB" sz="36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36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36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5807" y="2348880"/>
                <a:ext cx="2051716" cy="146918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5642369" y="2507700"/>
                <a:ext cx="2782236" cy="8960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sSup>
                        <m:sSup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2369" y="2507700"/>
                <a:ext cx="2782236" cy="89601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2834057" y="4376897"/>
                <a:ext cx="3275960" cy="12448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0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GB" sz="4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sSup>
                        <m:sSupPr>
                          <m:ctrlPr>
                            <a:rPr lang="en-GB" sz="4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f>
                            <m:fPr>
                              <m:ctrlPr>
                                <a:rPr lang="en-GB" sz="40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0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GB" sz="40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</m:sup>
                      </m:sSup>
                      <m:r>
                        <a:rPr lang="en-GB" sz="40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4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40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GB" sz="4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GB" sz="4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sSup>
                        <m:sSupPr>
                          <m:ctrlPr>
                            <a:rPr lang="en-GB" sz="4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4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40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0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num>
                            <m:den>
                              <m:r>
                                <a:rPr lang="en-GB" sz="40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40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4057" y="4376897"/>
                <a:ext cx="3275960" cy="124482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5496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Differentiation –</a:t>
              </a:r>
              <a:r>
                <a:rPr lang="en-GB" sz="3200" dirty="0" smtClean="0">
                  <a:latin typeface="+mj-lt"/>
                </a:rPr>
                <a:t> </a:t>
              </a:r>
              <a:r>
                <a:rPr lang="en-GB" sz="3200" dirty="0">
                  <a:latin typeface="+mj-lt"/>
                </a:rPr>
                <a:t>Harder Expressions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1403648" y="1133918"/>
            <a:ext cx="4176464" cy="584775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3200" dirty="0"/>
              <a:t>3. Expand out brackets.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557909" y="2313914"/>
                <a:ext cx="3040422" cy="6463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</m:oMath>
                  </m:oMathPara>
                </a14:m>
                <a:r>
                  <a:rPr lang="en-GB" sz="36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3600" b="0" i="1" dirty="0" smtClean="0">
                    <a:latin typeface="Cambria Math" panose="02040503050406030204" pitchFamily="18" charset="0"/>
                  </a:rPr>
                </a:br>
                <a:endParaRPr lang="en-GB" sz="36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7909" y="2313914"/>
                <a:ext cx="3040422" cy="64639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557908" y="3724551"/>
                <a:ext cx="1334020" cy="1144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𝒅𝒚</m:t>
                          </m:r>
                        </m:num>
                        <m:den>
                          <m:r>
                            <a:rPr lang="en-GB" sz="36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  <m:r>
                        <a:rPr lang="en-GB" sz="36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36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7908" y="3724551"/>
                <a:ext cx="1334020" cy="114460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4454314" y="2324905"/>
                <a:ext cx="2637966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  <m:sSup>
                        <m:sSup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4314" y="2324905"/>
                <a:ext cx="2637966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2867778" y="3967406"/>
                <a:ext cx="2143472" cy="6588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sSup>
                        <m:sSupPr>
                          <m:ctrlPr>
                            <a:rPr lang="en-GB" sz="36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36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36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36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GB" sz="36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sz="36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7778" y="3967406"/>
                <a:ext cx="2143472" cy="6588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4981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Differentiation –</a:t>
              </a:r>
              <a:r>
                <a:rPr lang="en-GB" sz="3200" dirty="0" smtClean="0">
                  <a:latin typeface="+mj-lt"/>
                </a:rPr>
                <a:t> </a:t>
              </a:r>
              <a:r>
                <a:rPr lang="en-GB" sz="3200" dirty="0">
                  <a:latin typeface="+mj-lt"/>
                </a:rPr>
                <a:t>Harder Expressions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1331640" y="1202333"/>
            <a:ext cx="7056784" cy="584775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3200" dirty="0"/>
              <a:t>4. Beware of numbers in denominators!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644133" y="4145868"/>
                <a:ext cx="1296144" cy="11446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1" i="1" smtClean="0">
                              <a:latin typeface="Cambria Math" panose="02040503050406030204" pitchFamily="18" charset="0"/>
                            </a:rPr>
                            <m:t>𝒅𝒚</m:t>
                          </m:r>
                        </m:num>
                        <m:den>
                          <m:r>
                            <a:rPr lang="en-GB" sz="3600" b="1" i="1" smtClean="0"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3600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4133" y="4145868"/>
                <a:ext cx="1296144" cy="114460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1500117" y="2289879"/>
                <a:ext cx="1670073" cy="11330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0117" y="2289879"/>
                <a:ext cx="1670073" cy="113306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3203848" y="2289878"/>
                <a:ext cx="1824089" cy="11330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2289878"/>
                <a:ext cx="1824089" cy="11330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2976061" y="4126502"/>
                <a:ext cx="1795620" cy="11330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36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36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sSup>
                        <m:sSupPr>
                          <m:ctrlPr>
                            <a:rPr lang="en-GB" sz="36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36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36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6061" y="4126502"/>
                <a:ext cx="1795620" cy="113306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6132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Differentiation – Harder Expressions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44984" y="934616"/>
            <a:ext cx="2982416" cy="400110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2000" dirty="0"/>
              <a:t>Differentiate the following.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44985" y="1680992"/>
                <a:ext cx="1418703" cy="982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985" y="1680992"/>
                <a:ext cx="1418703" cy="9823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54791" y="3168439"/>
                <a:ext cx="2372994" cy="956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  <m:sSup>
                            <m:sSup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791" y="3168439"/>
                <a:ext cx="2372994" cy="9568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41335" y="4957148"/>
                <a:ext cx="1944216" cy="8552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1+2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ad>
                            <m:radPr>
                              <m:degHide m:val="on"/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335" y="4957148"/>
                <a:ext cx="1944216" cy="8552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446922" y="1716771"/>
                <a:ext cx="1079526" cy="9107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𝒅𝒚</m:t>
                          </m:r>
                        </m:num>
                        <m:den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6922" y="1716771"/>
                <a:ext cx="1079526" cy="91076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4480925" y="3142009"/>
                <a:ext cx="1079526" cy="9107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1" i="1">
                              <a:latin typeface="Cambria Math" panose="02040503050406030204" pitchFamily="18" charset="0"/>
                            </a:rPr>
                            <m:t>𝒅𝒚</m:t>
                          </m:r>
                        </m:num>
                        <m:den>
                          <m:r>
                            <a:rPr lang="en-GB" sz="2800" b="1" i="1"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  <m:r>
                        <a:rPr lang="en-GB" sz="2800" b="1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0925" y="3142009"/>
                <a:ext cx="1079526" cy="91076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5940152" y="5014888"/>
                <a:ext cx="951414" cy="7938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𝒅𝒚</m:t>
                          </m:r>
                        </m:num>
                        <m:den>
                          <m: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5014888"/>
                <a:ext cx="951414" cy="79387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3396619" y="4957148"/>
                <a:ext cx="2349618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24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sz="2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4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4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6619" y="4957148"/>
                <a:ext cx="2349618" cy="7861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1904286" y="4969175"/>
                <a:ext cx="1446998" cy="9638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1+2</m:t>
                          </m:r>
                          <m:r>
                            <a:rPr lang="en-GB" sz="24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24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GB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400" b="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4286" y="4969175"/>
                <a:ext cx="1446998" cy="9638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1736841" y="1731733"/>
                <a:ext cx="1284006" cy="7163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m:rPr>
                              <m:nor/>
                            </m:rPr>
                            <a:rPr lang="en-GB" sz="2800" b="1" dirty="0"/>
                            <m:t> </m:t>
                          </m:r>
                          <m:r>
                            <a:rPr lang="en-GB" sz="28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8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8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6841" y="1731733"/>
                <a:ext cx="1284006" cy="71635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456905" y="3436935"/>
                <a:ext cx="174098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6905" y="3436935"/>
                <a:ext cx="1740989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5498793" y="1707118"/>
                <a:ext cx="1438086" cy="898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sSup>
                        <m:sSupPr>
                          <m:ctrlP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28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8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num>
                            <m:den>
                              <m:r>
                                <a:rPr lang="en-GB" sz="28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8793" y="1707118"/>
                <a:ext cx="1438086" cy="89896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5560451" y="3338718"/>
                <a:ext cx="1960473" cy="5329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sSup>
                        <m:sSupPr>
                          <m:ctrlP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0451" y="3338718"/>
                <a:ext cx="1960473" cy="53296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6749518" y="5026270"/>
                <a:ext cx="2349169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sSup>
                        <m:sSupPr>
                          <m:ctrlP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num>
                            <m:den>
                              <m:r>
                                <a:rPr lang="en-GB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</m:sup>
                      </m:sSup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sSup>
                        <m:sSupPr>
                          <m:ctrlP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num>
                            <m:den>
                              <m:r>
                                <a:rPr lang="en-GB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9518" y="5026270"/>
                <a:ext cx="2349169" cy="7861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4774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9" grpId="0"/>
      <p:bldP spid="10" grpId="0"/>
      <p:bldP spid="11" grpId="0"/>
      <p:bldP spid="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11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12D</a:t>
              </a:r>
              <a:endParaRPr lang="en-GB" sz="3200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265-266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09848" y="2086248"/>
            <a:ext cx="5781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(Note that Exercise 12C was skipped in these slides)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4E351C2-6CDE-A64B-B524-A2161E2E7DA3}"/>
              </a:ext>
            </a:extLst>
          </p:cNvPr>
          <p:cNvSpPr txBox="1"/>
          <p:nvPr/>
        </p:nvSpPr>
        <p:spPr>
          <a:xfrm>
            <a:off x="1115616" y="2951073"/>
            <a:ext cx="529727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Q1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Q2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Q3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100729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12E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</a:t>
            </a:r>
          </a:p>
          <a:p>
            <a:r>
              <a:rPr lang="en-GB" sz="2400" dirty="0"/>
              <a:t>Pages 267-268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899591" y="2060848"/>
                <a:ext cx="7434783" cy="49789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/>
                  <a:t>Extension</a:t>
                </a:r>
              </a:p>
              <a:p>
                <a:endParaRPr lang="en-GB" i="1" dirty="0"/>
              </a:p>
              <a:p>
                <a:r>
                  <a:rPr lang="en-GB" i="1" dirty="0"/>
                  <a:t>[MAT 2013 1E]</a:t>
                </a:r>
              </a:p>
              <a:p>
                <a:r>
                  <a:rPr lang="en-GB" dirty="0"/>
                  <a:t>The expression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e>
                            </m:d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sSup>
                                  <m:sSup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d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GB" dirty="0"/>
              </a:p>
              <a:p>
                <a:r>
                  <a:rPr lang="en-GB" dirty="0"/>
                  <a:t>is a polynomial of degree:</a:t>
                </a:r>
              </a:p>
              <a:p>
                <a:pPr marL="342900" indent="-342900">
                  <a:buAutoNum type="alphaUcParenR"/>
                </a:pPr>
                <a:r>
                  <a:rPr lang="en-GB" dirty="0"/>
                  <a:t>9</a:t>
                </a:r>
              </a:p>
              <a:p>
                <a:pPr marL="342900" indent="-342900">
                  <a:buAutoNum type="alphaUcParenR"/>
                </a:pPr>
                <a:r>
                  <a:rPr lang="en-GB" dirty="0"/>
                  <a:t>8</a:t>
                </a:r>
              </a:p>
              <a:p>
                <a:pPr marL="342900" indent="-342900">
                  <a:buAutoNum type="alphaUcParenR"/>
                </a:pPr>
                <a:r>
                  <a:rPr lang="en-GB" dirty="0"/>
                  <a:t>7</a:t>
                </a:r>
              </a:p>
              <a:p>
                <a:pPr marL="342900" indent="-342900">
                  <a:buAutoNum type="alphaUcParenR"/>
                </a:pPr>
                <a:r>
                  <a:rPr lang="en-GB" dirty="0"/>
                  <a:t>less than 7</a:t>
                </a:r>
              </a:p>
              <a:p>
                <a:pPr marL="342900" indent="-342900">
                  <a:buAutoNum type="alphaUcParenR"/>
                </a:pPr>
                <a:endParaRPr lang="en-GB" dirty="0"/>
              </a:p>
              <a:p>
                <a:r>
                  <a:rPr lang="en-GB" b="1" dirty="0"/>
                  <a:t>Full expansion is not needed. The highest power term in the first polynomial is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𝟏𝟔</m:t>
                    </m:r>
                    <m:sSup>
                      <m:sSup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  <m:r>
                      <a:rPr lang="en-GB" b="1" i="1" smtClean="0">
                        <a:latin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</m:e>
                      <m:sup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sup>
                    </m:sSup>
                    <m:r>
                      <a:rPr lang="en-GB" b="1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𝟏𝟔</m:t>
                    </m:r>
                    <m:sSup>
                      <m:sSup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</m:sup>
                    </m:sSup>
                  </m:oMath>
                </a14:m>
                <a:r>
                  <a:rPr lang="en-GB" b="1" dirty="0"/>
                  <a:t>, differentiating twice to give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b="1" i="1" smtClean="0">
                                <a:latin typeface="Cambria Math" panose="02040503050406030204" pitchFamily="18" charset="0"/>
                              </a:rPr>
                              <m:t>𝟏𝟔</m:t>
                            </m:r>
                            <m:r>
                              <a:rPr lang="en-GB" b="1" i="1" smtClean="0">
                                <a:latin typeface="Cambria Math" panose="02040503050406030204" pitchFamily="18" charset="0"/>
                              </a:rPr>
                              <m:t>×</m:t>
                            </m:r>
                            <m:r>
                              <a:rPr lang="en-GB" b="1" i="1" smtClean="0">
                                <a:latin typeface="Cambria Math" panose="02040503050406030204" pitchFamily="18" charset="0"/>
                              </a:rPr>
                              <m:t>𝟗</m:t>
                            </m:r>
                            <m:r>
                              <a:rPr lang="en-GB" b="1" i="1" smtClean="0">
                                <a:latin typeface="Cambria Math" panose="02040503050406030204" pitchFamily="18" charset="0"/>
                              </a:rPr>
                              <m:t>×</m:t>
                            </m:r>
                            <m:r>
                              <a:rPr lang="en-GB" b="1" i="1" smtClean="0">
                                <a:latin typeface="Cambria Math" panose="02040503050406030204" pitchFamily="18" charset="0"/>
                              </a:rPr>
                              <m:t>𝟖</m:t>
                            </m:r>
                          </m:e>
                        </m:d>
                      </m:e>
                      <m:sup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</m:sup>
                    </m:sSup>
                    <m:sSup>
                      <m:sSup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</m:sup>
                    </m:sSup>
                  </m:oMath>
                </a14:m>
                <a:r>
                  <a:rPr lang="en-GB" b="1" dirty="0"/>
                  <a:t>.</a:t>
                </a:r>
              </a:p>
              <a:p>
                <a:r>
                  <a:rPr lang="en-GB" b="1" dirty="0"/>
                  <a:t>The highest power term in the second polynomial is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𝟏𝟔</m:t>
                    </m:r>
                    <m:sSup>
                      <m:sSup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  <m:r>
                      <a:rPr lang="en-GB" b="1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𝟗</m:t>
                    </m:r>
                    <m:sSup>
                      <m:sSup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GB" b="1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𝟏𝟔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</m:e>
                    </m:d>
                    <m:sSup>
                      <m:sSup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𝟖</m:t>
                        </m:r>
                      </m:sup>
                    </m:sSup>
                  </m:oMath>
                </a14:m>
                <a:r>
                  <a:rPr lang="en-GB" b="1" dirty="0"/>
                  <a:t>, differentiating once to give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𝟏𝟔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𝟖</m:t>
                        </m:r>
                      </m:e>
                    </m:d>
                    <m:sSup>
                      <m:sSup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</m:sup>
                    </m:sSup>
                  </m:oMath>
                </a14:m>
                <a:r>
                  <a:rPr lang="en-GB" b="1" dirty="0"/>
                  <a:t>. These terms cancel leaving a polynomial of order (at most) 6. The answer is (D).</a:t>
                </a:r>
              </a:p>
              <a:p>
                <a:pPr marL="342900" indent="-342900">
                  <a:buAutoNum type="alphaUcParenR"/>
                </a:pPr>
                <a:endParaRPr lang="en-GB" dirty="0"/>
              </a:p>
              <a:p>
                <a:endParaRPr lang="en-GB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1" y="2060848"/>
                <a:ext cx="7434783" cy="4978927"/>
              </a:xfrm>
              <a:prstGeom prst="rect">
                <a:avLst/>
              </a:prstGeom>
              <a:blipFill>
                <a:blip r:embed="rId2"/>
                <a:stretch>
                  <a:fillRect l="-738" t="-612" r="-12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3847480" y="2098948"/>
            <a:ext cx="4824536" cy="5847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600" dirty="0"/>
              <a:t>This just means “differentiate twice”. We’ll be looking at the ‘second derivative’ later in this chapter.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819400" y="2428875"/>
            <a:ext cx="1038225" cy="5175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890191" y="4864996"/>
            <a:ext cx="7541428" cy="173782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F58B0CC-DCF7-C542-9DC5-703CC975A8C2}"/>
              </a:ext>
            </a:extLst>
          </p:cNvPr>
          <p:cNvSpPr txBox="1"/>
          <p:nvPr/>
        </p:nvSpPr>
        <p:spPr>
          <a:xfrm>
            <a:off x="4593368" y="159399"/>
            <a:ext cx="529727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Complete before the lesson Q1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Q2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Q3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87959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Differentiation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2" y="1988840"/>
            <a:ext cx="4924384" cy="3250737"/>
          </a:xfrm>
          <a:prstGeom prst="rect">
            <a:avLst/>
          </a:prstGeom>
        </p:spPr>
      </p:pic>
      <p:sp>
        <p:nvSpPr>
          <p:cNvPr id="65" name="Oval 64"/>
          <p:cNvSpPr/>
          <p:nvPr/>
        </p:nvSpPr>
        <p:spPr>
          <a:xfrm>
            <a:off x="2381186" y="2582426"/>
            <a:ext cx="92634" cy="973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Oval 65"/>
          <p:cNvSpPr/>
          <p:nvPr/>
        </p:nvSpPr>
        <p:spPr>
          <a:xfrm>
            <a:off x="3055483" y="3702920"/>
            <a:ext cx="92634" cy="973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Oval 66"/>
          <p:cNvSpPr/>
          <p:nvPr/>
        </p:nvSpPr>
        <p:spPr>
          <a:xfrm>
            <a:off x="3754915" y="4376710"/>
            <a:ext cx="92634" cy="973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Oval 67"/>
          <p:cNvSpPr/>
          <p:nvPr/>
        </p:nvSpPr>
        <p:spPr>
          <a:xfrm>
            <a:off x="4444168" y="4604923"/>
            <a:ext cx="92634" cy="973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Oval 68"/>
          <p:cNvSpPr/>
          <p:nvPr/>
        </p:nvSpPr>
        <p:spPr>
          <a:xfrm>
            <a:off x="5134706" y="4376458"/>
            <a:ext cx="92634" cy="973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Oval 69"/>
          <p:cNvSpPr/>
          <p:nvPr/>
        </p:nvSpPr>
        <p:spPr>
          <a:xfrm>
            <a:off x="5789540" y="3700048"/>
            <a:ext cx="92634" cy="973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Oval 70"/>
          <p:cNvSpPr/>
          <p:nvPr/>
        </p:nvSpPr>
        <p:spPr>
          <a:xfrm>
            <a:off x="6474406" y="2597091"/>
            <a:ext cx="92634" cy="973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0" y="836712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What is the gradient of the curve?</a:t>
            </a:r>
            <a:endParaRPr lang="en-GB" sz="4000" dirty="0"/>
          </a:p>
        </p:txBody>
      </p:sp>
      <p:sp>
        <p:nvSpPr>
          <p:cNvPr id="22" name="TextBox 21"/>
          <p:cNvSpPr txBox="1"/>
          <p:nvPr/>
        </p:nvSpPr>
        <p:spPr>
          <a:xfrm>
            <a:off x="385034" y="5705608"/>
            <a:ext cx="83727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It is different at any given point.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210971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Differentiation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728" y="2636912"/>
            <a:ext cx="4924384" cy="3250737"/>
          </a:xfrm>
          <a:prstGeom prst="rect">
            <a:avLst/>
          </a:prstGeom>
        </p:spPr>
      </p:pic>
      <p:sp>
        <p:nvSpPr>
          <p:cNvPr id="65" name="Oval 64"/>
          <p:cNvSpPr/>
          <p:nvPr/>
        </p:nvSpPr>
        <p:spPr>
          <a:xfrm>
            <a:off x="2525202" y="3230498"/>
            <a:ext cx="92634" cy="973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Oval 65"/>
          <p:cNvSpPr/>
          <p:nvPr/>
        </p:nvSpPr>
        <p:spPr>
          <a:xfrm>
            <a:off x="3199499" y="4350992"/>
            <a:ext cx="92634" cy="973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Oval 66"/>
          <p:cNvSpPr/>
          <p:nvPr/>
        </p:nvSpPr>
        <p:spPr>
          <a:xfrm>
            <a:off x="3898931" y="5024782"/>
            <a:ext cx="92634" cy="973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Oval 67"/>
          <p:cNvSpPr/>
          <p:nvPr/>
        </p:nvSpPr>
        <p:spPr>
          <a:xfrm>
            <a:off x="4588184" y="5252995"/>
            <a:ext cx="92634" cy="973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Oval 68"/>
          <p:cNvSpPr/>
          <p:nvPr/>
        </p:nvSpPr>
        <p:spPr>
          <a:xfrm>
            <a:off x="5278722" y="5024530"/>
            <a:ext cx="92634" cy="973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Oval 69"/>
          <p:cNvSpPr/>
          <p:nvPr/>
        </p:nvSpPr>
        <p:spPr>
          <a:xfrm>
            <a:off x="5933556" y="4348120"/>
            <a:ext cx="92634" cy="973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Oval 70"/>
          <p:cNvSpPr/>
          <p:nvPr/>
        </p:nvSpPr>
        <p:spPr>
          <a:xfrm>
            <a:off x="6618422" y="3245163"/>
            <a:ext cx="92634" cy="973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323528" y="842053"/>
            <a:ext cx="84249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The gradient at any given point is given by the tangent at that point</a:t>
            </a:r>
            <a:endParaRPr lang="en-GB" sz="40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283968" y="4365104"/>
            <a:ext cx="2160240" cy="135978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670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Differentiation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2" y="2636912"/>
            <a:ext cx="4924384" cy="3250737"/>
          </a:xfrm>
          <a:prstGeom prst="rect">
            <a:avLst/>
          </a:prstGeom>
        </p:spPr>
      </p:pic>
      <p:cxnSp>
        <p:nvCxnSpPr>
          <p:cNvPr id="21" name="Straight Connector 20"/>
          <p:cNvCxnSpPr/>
          <p:nvPr/>
        </p:nvCxnSpPr>
        <p:spPr>
          <a:xfrm>
            <a:off x="2250017" y="2889255"/>
            <a:ext cx="340990" cy="72332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857707" y="4076127"/>
            <a:ext cx="501650" cy="64135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581607" y="4933377"/>
            <a:ext cx="463550" cy="3175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4261057" y="5301677"/>
            <a:ext cx="438150" cy="635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4934157" y="4895277"/>
            <a:ext cx="495300" cy="3556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5626307" y="4145978"/>
            <a:ext cx="419100" cy="54609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6394657" y="2990277"/>
            <a:ext cx="266700" cy="57785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2321876" y="3016846"/>
                <a:ext cx="81825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=−6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1876" y="3016846"/>
                <a:ext cx="818257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2956918" y="4035897"/>
                <a:ext cx="81825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=−4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6918" y="4035897"/>
                <a:ext cx="818257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3533763" y="4684655"/>
                <a:ext cx="81825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3763" y="4684655"/>
                <a:ext cx="818257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4051378" y="4964242"/>
                <a:ext cx="81825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1378" y="4964242"/>
                <a:ext cx="818257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562772" y="4747531"/>
                <a:ext cx="81825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2772" y="4747531"/>
                <a:ext cx="818257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5151775" y="4152661"/>
                <a:ext cx="81825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1775" y="4152661"/>
                <a:ext cx="818257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5985528" y="2725937"/>
                <a:ext cx="81825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5528" y="2725937"/>
                <a:ext cx="818257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Oval 64"/>
          <p:cNvSpPr/>
          <p:nvPr/>
        </p:nvSpPr>
        <p:spPr>
          <a:xfrm>
            <a:off x="2381186" y="3230498"/>
            <a:ext cx="92634" cy="973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Oval 65"/>
          <p:cNvSpPr/>
          <p:nvPr/>
        </p:nvSpPr>
        <p:spPr>
          <a:xfrm>
            <a:off x="3055483" y="4350992"/>
            <a:ext cx="92634" cy="973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Oval 66"/>
          <p:cNvSpPr/>
          <p:nvPr/>
        </p:nvSpPr>
        <p:spPr>
          <a:xfrm>
            <a:off x="3754915" y="5024782"/>
            <a:ext cx="92634" cy="973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Oval 67"/>
          <p:cNvSpPr/>
          <p:nvPr/>
        </p:nvSpPr>
        <p:spPr>
          <a:xfrm>
            <a:off x="4444168" y="5252995"/>
            <a:ext cx="92634" cy="973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Oval 68"/>
          <p:cNvSpPr/>
          <p:nvPr/>
        </p:nvSpPr>
        <p:spPr>
          <a:xfrm>
            <a:off x="5134706" y="5024530"/>
            <a:ext cx="92634" cy="973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Oval 69"/>
          <p:cNvSpPr/>
          <p:nvPr/>
        </p:nvSpPr>
        <p:spPr>
          <a:xfrm>
            <a:off x="5789540" y="4348120"/>
            <a:ext cx="92634" cy="973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Oval 70"/>
          <p:cNvSpPr/>
          <p:nvPr/>
        </p:nvSpPr>
        <p:spPr>
          <a:xfrm>
            <a:off x="6474406" y="3245163"/>
            <a:ext cx="92634" cy="973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0" y="836712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What things do you notice about </a:t>
            </a:r>
          </a:p>
          <a:p>
            <a:pPr algn="ctr"/>
            <a:r>
              <a:rPr lang="en-GB" sz="4000" dirty="0" smtClean="0"/>
              <a:t>the gradients?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05281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  <p:bldP spid="58" grpId="0"/>
      <p:bldP spid="59" grpId="0"/>
      <p:bldP spid="60" grpId="0"/>
      <p:bldP spid="61" grpId="0"/>
      <p:bldP spid="62" grpId="0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Differentiation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Freeform 4"/>
          <p:cNvSpPr/>
          <p:nvPr/>
        </p:nvSpPr>
        <p:spPr>
          <a:xfrm>
            <a:off x="755576" y="1052736"/>
            <a:ext cx="5089606" cy="3931091"/>
          </a:xfrm>
          <a:custGeom>
            <a:avLst/>
            <a:gdLst>
              <a:gd name="connsiteX0" fmla="*/ 0 w 2035534"/>
              <a:gd name="connsiteY0" fmla="*/ 1709531 h 1709531"/>
              <a:gd name="connsiteX1" fmla="*/ 747423 w 2035534"/>
              <a:gd name="connsiteY1" fmla="*/ 1502797 h 1709531"/>
              <a:gd name="connsiteX2" fmla="*/ 1351722 w 2035534"/>
              <a:gd name="connsiteY2" fmla="*/ 1144988 h 1709531"/>
              <a:gd name="connsiteX3" fmla="*/ 1701579 w 2035534"/>
              <a:gd name="connsiteY3" fmla="*/ 755374 h 1709531"/>
              <a:gd name="connsiteX4" fmla="*/ 2035534 w 2035534"/>
              <a:gd name="connsiteY4" fmla="*/ 0 h 1709531"/>
              <a:gd name="connsiteX0" fmla="*/ 0 w 1740870"/>
              <a:gd name="connsiteY0" fmla="*/ 1637397 h 1637397"/>
              <a:gd name="connsiteX1" fmla="*/ 452759 w 1740870"/>
              <a:gd name="connsiteY1" fmla="*/ 1502797 h 1637397"/>
              <a:gd name="connsiteX2" fmla="*/ 1057058 w 1740870"/>
              <a:gd name="connsiteY2" fmla="*/ 1144988 h 1637397"/>
              <a:gd name="connsiteX3" fmla="*/ 1406915 w 1740870"/>
              <a:gd name="connsiteY3" fmla="*/ 755374 h 1637397"/>
              <a:gd name="connsiteX4" fmla="*/ 1740870 w 1740870"/>
              <a:gd name="connsiteY4" fmla="*/ 0 h 1637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40870" h="1637397">
                <a:moveTo>
                  <a:pt x="0" y="1637397"/>
                </a:moveTo>
                <a:cubicBezTo>
                  <a:pt x="261068" y="1581075"/>
                  <a:pt x="276583" y="1584865"/>
                  <a:pt x="452759" y="1502797"/>
                </a:cubicBezTo>
                <a:cubicBezTo>
                  <a:pt x="628935" y="1420729"/>
                  <a:pt x="898032" y="1269558"/>
                  <a:pt x="1057058" y="1144988"/>
                </a:cubicBezTo>
                <a:cubicBezTo>
                  <a:pt x="1216084" y="1020418"/>
                  <a:pt x="1292946" y="946205"/>
                  <a:pt x="1406915" y="755374"/>
                </a:cubicBezTo>
                <a:cubicBezTo>
                  <a:pt x="1520884" y="564543"/>
                  <a:pt x="1630877" y="282271"/>
                  <a:pt x="1740870" y="0"/>
                </a:cubicBezTo>
              </a:path>
            </a:pathLst>
          </a:custGeom>
          <a:ln w="3810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4218280" y="3339718"/>
            <a:ext cx="233371" cy="21324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237884" y="4154462"/>
                <a:ext cx="105017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7884" y="4154462"/>
                <a:ext cx="1050170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>
          <a:xfrm>
            <a:off x="5652120" y="2348880"/>
            <a:ext cx="67" cy="1800200"/>
          </a:xfrm>
          <a:prstGeom prst="straightConnector1">
            <a:avLst/>
          </a:prstGeom>
          <a:ln>
            <a:prstDash val="dash"/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707904" y="4154730"/>
            <a:ext cx="1865095" cy="1510"/>
          </a:xfrm>
          <a:prstGeom prst="straightConnector1">
            <a:avLst/>
          </a:prstGeom>
          <a:ln>
            <a:prstDash val="dash"/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2896512" y="1860037"/>
            <a:ext cx="3168611" cy="295936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573321" y="3077007"/>
                <a:ext cx="6092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18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3321" y="3077007"/>
                <a:ext cx="609277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699925" y="2461442"/>
                <a:ext cx="2120806" cy="23146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𝑔𝑟𝑎𝑑𝑖𝑒𝑛𝑡</m:t>
                      </m:r>
                    </m:oMath>
                  </m:oMathPara>
                </a14:m>
                <a:endParaRPr lang="en-GB" sz="3200" b="0" i="1" dirty="0" smtClean="0">
                  <a:latin typeface="Cambria Math" panose="02040503050406030204" pitchFamily="18" charset="0"/>
                </a:endParaRPr>
              </a:p>
              <a:p>
                <a:endParaRPr lang="en-GB" sz="10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20 −2 </m:t>
                          </m:r>
                        </m:num>
                        <m:den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3 −1</m:t>
                          </m:r>
                        </m:den>
                      </m:f>
                    </m:oMath>
                  </m:oMathPara>
                </a14:m>
                <a:endParaRPr lang="en-GB" sz="3200" b="0" i="1" dirty="0" smtClean="0">
                  <a:latin typeface="Cambria Math" panose="02040503050406030204" pitchFamily="18" charset="0"/>
                </a:endParaRPr>
              </a:p>
              <a:p>
                <a:endParaRPr lang="en-GB" sz="105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9925" y="2461442"/>
                <a:ext cx="2120806" cy="231467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251519" y="878088"/>
            <a:ext cx="53214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Gradient of the Tangent. </a:t>
            </a:r>
            <a:endParaRPr lang="en-GB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400328" y="4279068"/>
                <a:ext cx="83755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1,2 </m:t>
                          </m:r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0328" y="4279068"/>
                <a:ext cx="837555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705083" y="2145203"/>
                <a:ext cx="7200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3,20</m:t>
                          </m:r>
                        </m:e>
                      </m:d>
                    </m:oMath>
                  </m:oMathPara>
                </a14:m>
                <a:endParaRPr lang="en-GB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5083" y="2145203"/>
                <a:ext cx="72008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Oval 49"/>
          <p:cNvSpPr/>
          <p:nvPr/>
        </p:nvSpPr>
        <p:spPr>
          <a:xfrm>
            <a:off x="3561591" y="4093233"/>
            <a:ext cx="153758" cy="11169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/>
          <p:cNvSpPr/>
          <p:nvPr/>
        </p:nvSpPr>
        <p:spPr>
          <a:xfrm>
            <a:off x="5572999" y="2205886"/>
            <a:ext cx="153758" cy="111694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314354" y="4180183"/>
                <a:ext cx="1490921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32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2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32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354" y="4180183"/>
                <a:ext cx="1490921" cy="5959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899592" y="5427515"/>
                <a:ext cx="6768752" cy="11808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𝑔𝑟𝑎𝑑𝑖𝑒𝑛𝑡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 =</m:t>
                      </m:r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GB" sz="3600" b="0" i="0" smtClean="0">
                              <a:latin typeface="Cambria Math" panose="02040503050406030204" pitchFamily="18" charset="0"/>
                            </a:rPr>
                            <m:t>difference</m:t>
                          </m:r>
                          <m:r>
                            <a:rPr lang="en-GB" sz="36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GB" sz="3600" b="0" i="0" smtClean="0">
                              <a:latin typeface="Cambria Math" panose="02040503050406030204" pitchFamily="18" charset="0"/>
                            </a:rPr>
                            <m:t>in</m:t>
                          </m:r>
                          <m:r>
                            <a:rPr lang="en-GB" sz="36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GB" sz="3600" b="0" i="0" smtClean="0">
                              <a:latin typeface="Cambria Math" panose="02040503050406030204" pitchFamily="18" charset="0"/>
                            </a:rPr>
                            <m:t>difference</m:t>
                          </m:r>
                          <m:r>
                            <a:rPr lang="en-GB" sz="36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GB" sz="3600" b="0" i="0" smtClean="0">
                              <a:latin typeface="Cambria Math" panose="02040503050406030204" pitchFamily="18" charset="0"/>
                            </a:rPr>
                            <m:t>in</m:t>
                          </m:r>
                          <m:r>
                            <a:rPr lang="en-GB" sz="36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5427515"/>
                <a:ext cx="6768752" cy="118083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8044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8" grpId="0"/>
      <p:bldP spid="29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Differentiation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714405"/>
            <a:ext cx="91428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Differentiating is the process of taking </a:t>
            </a:r>
          </a:p>
          <a:p>
            <a:pPr algn="ctr"/>
            <a:r>
              <a:rPr lang="en-GB" sz="2800" dirty="0" smtClean="0"/>
              <a:t>the equation of the curve and </a:t>
            </a:r>
          </a:p>
          <a:p>
            <a:pPr algn="ctr"/>
            <a:r>
              <a:rPr lang="en-GB" sz="2800" dirty="0" smtClean="0"/>
              <a:t>coming up with a formula that calculates the gradient </a:t>
            </a:r>
          </a:p>
          <a:p>
            <a:pPr algn="ctr"/>
            <a:r>
              <a:rPr lang="en-GB" sz="2800" dirty="0" smtClean="0"/>
              <a:t>of the curve (at any given point).</a:t>
            </a:r>
            <a:endParaRPr lang="en-GB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/>
              <p:cNvSpPr/>
              <p:nvPr/>
            </p:nvSpPr>
            <p:spPr>
              <a:xfrm>
                <a:off x="3923928" y="2708920"/>
                <a:ext cx="1980222" cy="7847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4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4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4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4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2708920"/>
                <a:ext cx="1980222" cy="78476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707904" y="3861048"/>
                <a:ext cx="2365217" cy="12613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GB" sz="4000" b="0" i="0" smtClean="0">
                              <a:latin typeface="Cambria Math" panose="02040503050406030204" pitchFamily="18" charset="0"/>
                            </a:rPr>
                            <m:t>d</m:t>
                          </m:r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GB" sz="4000" b="0" i="0" smtClean="0">
                              <a:latin typeface="Cambria Math" panose="02040503050406030204" pitchFamily="18" charset="0"/>
                            </a:rPr>
                            <m:t>d</m:t>
                          </m:r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3861048"/>
                <a:ext cx="2365217" cy="12613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995936" y="5517232"/>
                <a:ext cx="3744416" cy="9954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4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GB" sz="4000" b="0" i="0" smtClean="0">
                            <a:latin typeface="Cambria Math" panose="02040503050406030204" pitchFamily="18" charset="0"/>
                          </a:rPr>
                          <m:t>d</m:t>
                        </m:r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GB" sz="4000" b="0" i="0" smtClean="0">
                            <a:latin typeface="Cambria Math" panose="02040503050406030204" pitchFamily="18" charset="0"/>
                          </a:rPr>
                          <m:t>d</m:t>
                        </m:r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=2(5.5</m:t>
                    </m:r>
                  </m:oMath>
                </a14:m>
                <a:r>
                  <a:rPr lang="en-GB" sz="4000" dirty="0" smtClean="0"/>
                  <a:t>) = 11</a:t>
                </a:r>
                <a:endParaRPr lang="en-GB" sz="40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5517232"/>
                <a:ext cx="3744416" cy="995401"/>
              </a:xfrm>
              <a:prstGeom prst="rect">
                <a:avLst/>
              </a:prstGeom>
              <a:blipFill>
                <a:blip r:embed="rId4"/>
                <a:stretch>
                  <a:fillRect r="-2606" b="-128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467544" y="5521226"/>
                <a:ext cx="2867218" cy="10772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3200" dirty="0" smtClean="0"/>
                  <a:t>Gradeint when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=5.5</m:t>
                    </m:r>
                  </m:oMath>
                </a14:m>
                <a:endParaRPr lang="en-GB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521226"/>
                <a:ext cx="2867218" cy="1077218"/>
              </a:xfrm>
              <a:prstGeom prst="rect">
                <a:avLst/>
              </a:prstGeom>
              <a:blipFill>
                <a:blip r:embed="rId5"/>
                <a:stretch>
                  <a:fillRect l="-1702" t="-7386" r="-44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7320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6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Differentiation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83690" y="1261770"/>
                <a:ext cx="1656185" cy="5384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)=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    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690" y="1261770"/>
                <a:ext cx="1656185" cy="53848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52923" y="2712578"/>
                <a:ext cx="148695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     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923" y="2712578"/>
                <a:ext cx="1486952" cy="400110"/>
              </a:xfrm>
              <a:prstGeom prst="rect">
                <a:avLst/>
              </a:prstGeom>
              <a:blipFill rotWithShape="0">
                <a:blip r:embed="rId4"/>
                <a:stretch>
                  <a:fillRect b="-60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70176" y="5391998"/>
                <a:ext cx="1286915" cy="6194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176" y="5391998"/>
                <a:ext cx="1286915" cy="6194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83690" y="4057162"/>
                <a:ext cx="1224896" cy="4761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690" y="4057162"/>
                <a:ext cx="1224896" cy="47615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H="1">
            <a:off x="4766416" y="1038410"/>
            <a:ext cx="21608" cy="5486934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2756981" y="5501675"/>
                <a:ext cx="1912638" cy="4070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GB" sz="2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2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GB" sz="2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2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sSup>
                        <m:sSupPr>
                          <m:ctrlPr>
                            <a:rPr lang="en-GB" sz="2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2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20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6981" y="5501675"/>
                <a:ext cx="1912638" cy="407099"/>
              </a:xfrm>
              <a:prstGeom prst="rect">
                <a:avLst/>
              </a:prstGeom>
              <a:blipFill rotWithShape="0">
                <a:blip r:embed="rId7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2908476" y="4057162"/>
                <a:ext cx="1320425" cy="6769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1" i="1">
                              <a:latin typeface="Cambria Math" panose="02040503050406030204" pitchFamily="18" charset="0"/>
                            </a:rPr>
                            <m:t>𝒅𝒚</m:t>
                          </m:r>
                        </m:num>
                        <m:den>
                          <m:r>
                            <a:rPr lang="en-GB" sz="2000" b="1" i="1"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  <m:r>
                        <a:rPr lang="en-GB" sz="20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1" i="1">
                          <a:latin typeface="Cambria Math" panose="02040503050406030204" pitchFamily="18" charset="0"/>
                        </a:rPr>
                        <m:t>𝟑</m:t>
                      </m:r>
                      <m:sSup>
                        <m:sSupPr>
                          <m:ctrlPr>
                            <a:rPr lang="en-GB" sz="2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20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2000" b="1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8476" y="4057162"/>
                <a:ext cx="1320425" cy="67691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2803000" y="2513201"/>
                <a:ext cx="1474314" cy="6769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𝒅𝒚</m:t>
                          </m:r>
                        </m:num>
                        <m:den>
                          <m:r>
                            <a:rPr lang="en-GB" sz="2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  <m:r>
                        <a:rPr lang="en-GB" sz="2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𝟏𝟐</m:t>
                      </m:r>
                      <m:sSup>
                        <m:sSupPr>
                          <m:ctrlPr>
                            <a:rPr lang="en-GB" sz="2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2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sup>
                      </m:sSup>
                    </m:oMath>
                  </m:oMathPara>
                </a14:m>
                <a:endParaRPr lang="en-GB" sz="20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3000" y="2513201"/>
                <a:ext cx="1474314" cy="67691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2699792" y="1196752"/>
                <a:ext cx="1760418" cy="6685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GB" sz="2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2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GB" sz="2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2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sSup>
                        <m:sSupPr>
                          <m:ctrlPr>
                            <a:rPr lang="en-GB" sz="2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2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20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GB" sz="20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20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1196752"/>
                <a:ext cx="1760418" cy="668516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030587" y="1327066"/>
                <a:ext cx="133681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   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0587" y="1327066"/>
                <a:ext cx="1336811" cy="369332"/>
              </a:xfrm>
              <a:prstGeom prst="rect">
                <a:avLst/>
              </a:prstGeom>
              <a:blipFill rotWithShape="0">
                <a:blip r:embed="rId11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120126" y="2574947"/>
                <a:ext cx="124727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p>
                      </m:sSup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0126" y="2574947"/>
                <a:ext cx="1247271" cy="369332"/>
              </a:xfrm>
              <a:prstGeom prst="rect">
                <a:avLst/>
              </a:prstGeom>
              <a:blipFill rotWithShape="0">
                <a:blip r:embed="rId12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803306" y="3904430"/>
                <a:ext cx="1496886" cy="7729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3306" y="3904430"/>
                <a:ext cx="1496886" cy="772904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803307" y="5508456"/>
                <a:ext cx="1770872" cy="449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)=</m:t>
                      </m:r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49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3307" y="5508456"/>
                <a:ext cx="1770872" cy="449995"/>
              </a:xfrm>
              <a:prstGeom prst="rect">
                <a:avLst/>
              </a:prstGeom>
              <a:blipFill>
                <a:blip r:embed="rId14"/>
                <a:stretch>
                  <a:fillRect b="-82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7097685" y="1180360"/>
                <a:ext cx="1207318" cy="6184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𝒅𝒚</m:t>
                          </m:r>
                        </m:num>
                        <m:den>
                          <m:r>
                            <a:rPr lang="en-GB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  <m:r>
                        <a:rPr lang="en-GB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𝟕</m:t>
                      </m:r>
                      <m:sSup>
                        <m:sSupPr>
                          <m:ctrlPr>
                            <a:rPr lang="en-GB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</m:sSup>
                    </m:oMath>
                  </m:oMathPara>
                </a14:m>
                <a:endParaRPr lang="en-GB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7685" y="1180360"/>
                <a:ext cx="1207318" cy="618439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7041807" y="2429661"/>
                <a:ext cx="1396473" cy="6184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GB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𝒅𝒚</m:t>
                          </m:r>
                        </m:num>
                        <m:den>
                          <m:r>
                            <a:rPr lang="en-GB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  <m:r>
                        <a:rPr lang="en-GB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𝟑𝟎</m:t>
                      </m:r>
                      <m:sSup>
                        <m:sSupPr>
                          <m:ctrlPr>
                            <a:rPr lang="en-GB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1807" y="2429661"/>
                <a:ext cx="1396473" cy="618439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7257270" y="3981662"/>
                <a:ext cx="1579215" cy="6184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𝒅𝒚</m:t>
                          </m:r>
                        </m:num>
                        <m:den>
                          <m:r>
                            <a:rPr lang="en-GB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  <m:r>
                        <a:rPr lang="en-GB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GB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sSup>
                        <m:sSupPr>
                          <m:ctrlPr>
                            <a:rPr lang="en-GB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num>
                            <m:den>
                              <m:r>
                                <a:rPr lang="en-GB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7270" y="3981662"/>
                <a:ext cx="1579215" cy="618439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7315747" y="5558790"/>
                <a:ext cx="146226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GB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GB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en-GB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𝟏𝟒</m:t>
                      </m:r>
                      <m:r>
                        <a:rPr lang="en-GB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747" y="5558790"/>
                <a:ext cx="1462260" cy="369332"/>
              </a:xfrm>
              <a:prstGeom prst="rect">
                <a:avLst/>
              </a:prstGeom>
              <a:blipFill>
                <a:blip r:embed="rId18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6103196" y="4071901"/>
                <a:ext cx="840038" cy="4938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3196" y="4071901"/>
                <a:ext cx="840038" cy="493853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6361909" y="5579948"/>
                <a:ext cx="84645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=7</m:t>
                      </m:r>
                      <m:sSup>
                        <m:sSupPr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1909" y="5579948"/>
                <a:ext cx="846450" cy="369332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/>
              <p:cNvSpPr/>
              <p:nvPr/>
            </p:nvSpPr>
            <p:spPr>
              <a:xfrm>
                <a:off x="1380203" y="5501675"/>
                <a:ext cx="91217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0203" y="5501675"/>
                <a:ext cx="912173" cy="400110"/>
              </a:xfrm>
              <a:prstGeom prst="rect">
                <a:avLst/>
              </a:prstGeom>
              <a:blipFill rotWithShape="0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1542115" y="4142403"/>
                <a:ext cx="77591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2115" y="4142403"/>
                <a:ext cx="775917" cy="400110"/>
              </a:xfrm>
              <a:prstGeom prst="rect">
                <a:avLst/>
              </a:prstGeom>
              <a:blipFill rotWithShape="0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7121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  <p:bldP spid="14" grpId="0"/>
      <p:bldP spid="17" grpId="0"/>
      <p:bldP spid="37" grpId="0"/>
      <p:bldP spid="38" grpId="0"/>
      <p:bldP spid="39" grpId="0"/>
      <p:bldP spid="40" grpId="0"/>
      <p:bldP spid="41" grpId="0"/>
      <p:bldP spid="43" grpId="0"/>
      <p:bldP spid="4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Differentiation – Multiple Terms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835696" y="1988840"/>
                <a:ext cx="5749593" cy="584774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Differentiate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1988840"/>
                <a:ext cx="5749593" cy="584774"/>
              </a:xfrm>
              <a:prstGeom prst="rect">
                <a:avLst/>
              </a:prstGeom>
              <a:blipFill>
                <a:blip r:embed="rId2"/>
                <a:stretch>
                  <a:fillRect b="-1750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59353" y="3016469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differentiate </a:t>
            </a:r>
            <a:r>
              <a:rPr lang="en-GB" sz="2400" b="1" dirty="0"/>
              <a:t>each term individually 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574771" y="4235945"/>
                <a:ext cx="3405502" cy="1027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4771" y="4235945"/>
                <a:ext cx="3405502" cy="10273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rrow: Down 12"/>
          <p:cNvSpPr/>
          <p:nvPr/>
        </p:nvSpPr>
        <p:spPr>
          <a:xfrm>
            <a:off x="5277522" y="2889495"/>
            <a:ext cx="141517" cy="922796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Arrow: Down 13"/>
          <p:cNvSpPr/>
          <p:nvPr/>
        </p:nvSpPr>
        <p:spPr>
          <a:xfrm>
            <a:off x="6185830" y="2870294"/>
            <a:ext cx="141517" cy="922796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Arrow: Down 14"/>
          <p:cNvSpPr/>
          <p:nvPr/>
        </p:nvSpPr>
        <p:spPr>
          <a:xfrm>
            <a:off x="7108322" y="2889495"/>
            <a:ext cx="141517" cy="922796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899592" y="891721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Dealing with multiple terms.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845835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3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Differentiation </a:t>
              </a:r>
              <a:r>
                <a:rPr lang="en-GB" sz="3200" dirty="0" smtClean="0"/>
                <a:t>- Multiple </a:t>
              </a:r>
              <a:r>
                <a:rPr lang="en-GB" sz="3200" dirty="0"/>
                <a:t>Terms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360161" y="982806"/>
                <a:ext cx="249175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0161" y="982806"/>
                <a:ext cx="2491758" cy="52322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360161" y="2054090"/>
                <a:ext cx="218869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=4−9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0161" y="2054090"/>
                <a:ext cx="2188693" cy="5232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360161" y="3302092"/>
                <a:ext cx="197266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=5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0161" y="3302092"/>
                <a:ext cx="1972669" cy="52322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360161" y="4568272"/>
                <a:ext cx="306782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GB" sz="2800" dirty="0" smtClean="0"/>
                  <a:t>+ 3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2800" dirty="0" smtClean="0"/>
                  <a:t> 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0161" y="4568272"/>
                <a:ext cx="3067823" cy="523220"/>
              </a:xfrm>
              <a:prstGeom prst="rect">
                <a:avLst/>
              </a:prstGeom>
              <a:blipFill>
                <a:blip r:embed="rId5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259632" y="5814877"/>
                <a:ext cx="298078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=6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−3+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𝑝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5814877"/>
                <a:ext cx="2980781" cy="52322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4932040" y="796919"/>
                <a:ext cx="2242922" cy="9107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𝒅𝒚</m:t>
                          </m:r>
                        </m:num>
                        <m:den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796919"/>
                <a:ext cx="2242922" cy="91076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5008173" y="1968019"/>
                <a:ext cx="2255361" cy="9107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𝒅𝒚</m:t>
                          </m:r>
                        </m:num>
                        <m:den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𝟐𝟕</m:t>
                      </m:r>
                      <m:sSup>
                        <m:sSupPr>
                          <m:ctrlP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8173" y="1968019"/>
                <a:ext cx="2255361" cy="91076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4990645" y="3195735"/>
                <a:ext cx="1394100" cy="9107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𝒅𝒚</m:t>
                          </m:r>
                        </m:num>
                        <m:den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0645" y="3195735"/>
                <a:ext cx="1394100" cy="91076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5008173" y="4401798"/>
                <a:ext cx="3392339" cy="9107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𝒅𝒚</m:t>
                          </m:r>
                        </m:num>
                        <m:den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8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1" i="1" smtClean="0">
                              <a:latin typeface="Cambria Math" panose="02040503050406030204" pitchFamily="18" charset="0"/>
                            </a:rPr>
                            <m:t>𝟑𝟐</m:t>
                          </m:r>
                          <m:r>
                            <a:rPr lang="en-GB" sz="28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28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m:rPr>
                          <m:nor/>
                        </m:rPr>
                        <a:rPr lang="en-GB" sz="2800" b="1" dirty="0"/>
                        <m:t>+ </m:t>
                      </m:r>
                      <m:r>
                        <a:rPr lang="en-GB" sz="2800" b="1" i="1" dirty="0" smtClean="0">
                          <a:latin typeface="Cambria Math" panose="02040503050406030204" pitchFamily="18" charset="0"/>
                        </a:rPr>
                        <m:t>𝟗</m:t>
                      </m:r>
                      <m:sSup>
                        <m:sSupPr>
                          <m:ctrlPr>
                            <a:rPr lang="en-GB" sz="28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m:rPr>
                          <m:nor/>
                        </m:rPr>
                        <a:rPr lang="en-GB" sz="2800" b="1" dirty="0"/>
                        <m:t> + 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8173" y="4401798"/>
                <a:ext cx="3392339" cy="91076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987561" y="5629514"/>
                <a:ext cx="2465740" cy="9107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𝒅𝒚</m:t>
                          </m:r>
                        </m:num>
                        <m:den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𝒑𝒙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7561" y="5629514"/>
                <a:ext cx="2465740" cy="91076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820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36938</TotalTime>
  <Words>467</Words>
  <Application>Microsoft Office PowerPoint</Application>
  <PresentationFormat>On-screen Show (4:3)</PresentationFormat>
  <Paragraphs>185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1362</cp:revision>
  <dcterms:created xsi:type="dcterms:W3CDTF">2013-02-28T07:36:55Z</dcterms:created>
  <dcterms:modified xsi:type="dcterms:W3CDTF">2020-08-07T15:10:25Z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c1703a4-cc6f-4025-8438-815d9f7bd05c_Enabled">
    <vt:lpwstr>True</vt:lpwstr>
  </property>
  <property fmtid="{D5CDD505-2E9C-101B-9397-08002B2CF9AE}" pid="3" name="MSIP_Label_2c1703a4-cc6f-4025-8438-815d9f7bd05c_SiteId">
    <vt:lpwstr>d2b3a7dc-d57e-417f-90ad-149b872e9aa1</vt:lpwstr>
  </property>
  <property fmtid="{D5CDD505-2E9C-101B-9397-08002B2CF9AE}" pid="4" name="MSIP_Label_2c1703a4-cc6f-4025-8438-815d9f7bd05c_Owner">
    <vt:lpwstr>r.lawton_jcd@gemsedu.com</vt:lpwstr>
  </property>
  <property fmtid="{D5CDD505-2E9C-101B-9397-08002B2CF9AE}" pid="5" name="MSIP_Label_2c1703a4-cc6f-4025-8438-815d9f7bd05c_SetDate">
    <vt:lpwstr>2020-08-07T07:25:37.1465412Z</vt:lpwstr>
  </property>
  <property fmtid="{D5CDD505-2E9C-101B-9397-08002B2CF9AE}" pid="6" name="MSIP_Label_2c1703a4-cc6f-4025-8438-815d9f7bd05c_Name">
    <vt:lpwstr>Internal</vt:lpwstr>
  </property>
  <property fmtid="{D5CDD505-2E9C-101B-9397-08002B2CF9AE}" pid="7" name="MSIP_Label_2c1703a4-cc6f-4025-8438-815d9f7bd05c_Application">
    <vt:lpwstr>Microsoft Azure Information Protection</vt:lpwstr>
  </property>
  <property fmtid="{D5CDD505-2E9C-101B-9397-08002B2CF9AE}" pid="8" name="MSIP_Label_2c1703a4-cc6f-4025-8438-815d9f7bd05c_ActionId">
    <vt:lpwstr>3ae619b8-d7de-451f-9bb0-f5e064f0af05</vt:lpwstr>
  </property>
  <property fmtid="{D5CDD505-2E9C-101B-9397-08002B2CF9AE}" pid="9" name="MSIP_Label_2c1703a4-cc6f-4025-8438-815d9f7bd05c_Extended_MSFT_Method">
    <vt:lpwstr>Automatic</vt:lpwstr>
  </property>
  <property fmtid="{D5CDD505-2E9C-101B-9397-08002B2CF9AE}" pid="10" name="Sensitivity">
    <vt:lpwstr>Internal</vt:lpwstr>
  </property>
</Properties>
</file>