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553" r:id="rId2"/>
    <p:sldId id="552" r:id="rId3"/>
    <p:sldId id="550" r:id="rId4"/>
    <p:sldId id="537" r:id="rId5"/>
    <p:sldId id="551" r:id="rId6"/>
    <p:sldId id="538" r:id="rId7"/>
    <p:sldId id="55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6" autoAdjust="0"/>
    <p:restoredTop sz="88534" autoAdjust="0"/>
  </p:normalViewPr>
  <p:slideViewPr>
    <p:cSldViewPr>
      <p:cViewPr varScale="1">
        <p:scale>
          <a:sx n="69" d="100"/>
          <a:sy n="69" d="100"/>
        </p:scale>
        <p:origin x="1428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9.png"/><Relationship Id="rId7" Type="http://schemas.openxmlformats.org/officeDocument/2006/relationships/image" Target="../media/image17.png"/><Relationship Id="rId1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8.png"/><Relationship Id="rId10" Type="http://schemas.openxmlformats.org/officeDocument/2006/relationships/image" Target="../media/image5.png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Applied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1175489"/>
            <a:ext cx="914285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/>
              <a:t>Variable Acceleration</a:t>
            </a:r>
          </a:p>
          <a:p>
            <a:pPr algn="ctr"/>
            <a:r>
              <a:rPr lang="en-GB" sz="6000" b="1" dirty="0" smtClean="0"/>
              <a:t>-</a:t>
            </a:r>
            <a:r>
              <a:rPr lang="en-GB" sz="6000" dirty="0" smtClean="0"/>
              <a:t> </a:t>
            </a:r>
            <a:r>
              <a:rPr lang="en-GB" sz="7200" dirty="0" smtClean="0"/>
              <a:t>Using Differentiation</a:t>
            </a:r>
          </a:p>
          <a:p>
            <a:pPr marL="857250" indent="-857250" algn="ctr">
              <a:buFontTx/>
              <a:buChar char="-"/>
            </a:pPr>
            <a:endParaRPr lang="en-GB" sz="3600" dirty="0" smtClean="0"/>
          </a:p>
          <a:p>
            <a:pPr algn="ctr"/>
            <a:r>
              <a:rPr lang="en-GB" sz="7200" dirty="0" smtClean="0"/>
              <a:t>Chapter 11</a:t>
            </a:r>
            <a:endParaRPr lang="en-GB" sz="7200" dirty="0"/>
          </a:p>
          <a:p>
            <a:pPr algn="ctr"/>
            <a:r>
              <a:rPr lang="en-GB" sz="7200" dirty="0" smtClean="0"/>
              <a:t>(Part 2 of 4)</a:t>
            </a:r>
          </a:p>
        </p:txBody>
      </p:sp>
    </p:spTree>
    <p:extLst>
      <p:ext uri="{BB962C8B-B14F-4D97-AF65-F5344CB8AC3E}">
        <p14:creationId xmlns:p14="http://schemas.microsoft.com/office/powerpoint/2010/main" val="8274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2FB8003-1D4F-40CE-93C9-8E90EE965EF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AE116DB-3CD0-4C61-80B9-DE967D74325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Variable Acceleration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640B3DC-ECB5-44A0-9634-D5D84E41C66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966825"/>
            <a:ext cx="7736495" cy="4102964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 flipV="1">
            <a:off x="3825681" y="2013842"/>
            <a:ext cx="2232248" cy="2160240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784636" y="4541431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t</a:t>
            </a:r>
            <a:endParaRPr lang="en-GB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096004" y="716597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342197" y="5822719"/>
                <a:ext cx="2592288" cy="858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𝑐h𝑎𝑛𝑔𝑒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𝑑𝑖𝑠𝑡𝑎𝑛𝑐𝑒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𝑐h𝑎𝑛𝑔𝑒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𝑡𝑖𝑚𝑒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2197" y="5822719"/>
                <a:ext cx="2592288" cy="858377"/>
              </a:xfrm>
              <a:prstGeom prst="rect">
                <a:avLst/>
              </a:prstGeom>
              <a:blipFill>
                <a:blip r:embed="rId3"/>
                <a:stretch>
                  <a:fillRect r="-58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6588224" y="5996870"/>
            <a:ext cx="1267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00FF"/>
                </a:solidFill>
              </a:rPr>
              <a:t>velocity</a:t>
            </a:r>
            <a:endParaRPr lang="en-GB" sz="2400" b="1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93622" y="5886008"/>
            <a:ext cx="1512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0000FF"/>
                </a:solidFill>
              </a:rPr>
              <a:t>Gradient of the tangent</a:t>
            </a:r>
            <a:endParaRPr lang="en-GB" sz="2000" b="1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52678" y="5952473"/>
            <a:ext cx="489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=</a:t>
            </a:r>
            <a:endParaRPr lang="en-GB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6114758" y="5935316"/>
            <a:ext cx="489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=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 rot="16200000">
            <a:off x="-11171" y="2465698"/>
            <a:ext cx="228219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displacement</a:t>
            </a:r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5064651"/>
            <a:ext cx="8244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What does the gradient of the tangent tell you?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700865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0"/>
      <p:bldP spid="14" grpId="0"/>
      <p:bldP spid="16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2FB8003-1D4F-40CE-93C9-8E90EE965EF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AE116DB-3CD0-4C61-80B9-DE967D74325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Variable Acceleration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640B3DC-ECB5-44A0-9634-D5D84E41C66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960017"/>
            <a:ext cx="7736495" cy="4102964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 flipV="1">
            <a:off x="3832308" y="1995386"/>
            <a:ext cx="2232248" cy="21602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784636" y="4534623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t</a:t>
            </a:r>
            <a:endParaRPr lang="en-GB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096004" y="709789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v</a:t>
            </a:r>
            <a:endParaRPr lang="en-GB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602832" y="5805264"/>
                <a:ext cx="2592288" cy="858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𝑐h𝑎𝑛𝑔𝑒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𝑣𝑒𝑙𝑜𝑐𝑖𝑡𝑦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𝑐h𝑎𝑛𝑔𝑒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𝑡𝑖𝑚𝑒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2832" y="5805264"/>
                <a:ext cx="2592288" cy="858377"/>
              </a:xfrm>
              <a:prstGeom prst="rect">
                <a:avLst/>
              </a:prstGeom>
              <a:blipFill>
                <a:blip r:embed="rId3"/>
                <a:stretch>
                  <a:fillRect r="-30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601862" y="5792447"/>
                <a:ext cx="886814" cy="793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1862" y="5792447"/>
                <a:ext cx="886814" cy="7935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6854733" y="595838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acceleration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4607" y="5913546"/>
            <a:ext cx="1512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FF0000"/>
                </a:solidFill>
              </a:rPr>
              <a:t>Gradient of the tangent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13313" y="5935018"/>
            <a:ext cx="489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=</a:t>
            </a:r>
            <a:endParaRPr lang="en-GB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5272772" y="5896834"/>
            <a:ext cx="489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=</a:t>
            </a:r>
            <a:endParaRPr lang="en-GB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6365214" y="5899426"/>
            <a:ext cx="489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=</a:t>
            </a:r>
            <a:endParaRPr lang="en-GB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539552" y="5064651"/>
            <a:ext cx="8244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What does the gradient of the tangent tell you?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54616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18" grpId="0"/>
      <p:bldP spid="14" grpId="0"/>
      <p:bldP spid="16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D82946B-B339-4295-A2FA-3C2720374019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FE7904C-9B77-42B6-9950-18B7F28DBBB2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Variable </a:t>
              </a:r>
              <a:r>
                <a:rPr lang="en-GB" sz="3200" dirty="0" smtClean="0"/>
                <a:t>Acceleration - </a:t>
              </a:r>
              <a:r>
                <a:rPr lang="en-GB" sz="3200" dirty="0" smtClean="0">
                  <a:latin typeface="+mj-lt"/>
                </a:rPr>
                <a:t>Using Calculus 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8468510-6B8F-4C09-971F-16162C6EFF84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B6D48A69-0D1D-44D8-8B51-8C756C8BF037}"/>
              </a:ext>
            </a:extLst>
          </p:cNvPr>
          <p:cNvSpPr/>
          <p:nvPr/>
        </p:nvSpPr>
        <p:spPr>
          <a:xfrm>
            <a:off x="6370491" y="2128649"/>
            <a:ext cx="432048" cy="1245096"/>
          </a:xfrm>
          <a:custGeom>
            <a:avLst/>
            <a:gdLst>
              <a:gd name="connsiteX0" fmla="*/ 0 w 109690"/>
              <a:gd name="connsiteY0" fmla="*/ 0 h 381000"/>
              <a:gd name="connsiteX1" fmla="*/ 109538 w 109690"/>
              <a:gd name="connsiteY1" fmla="*/ 185738 h 381000"/>
              <a:gd name="connsiteX2" fmla="*/ 19050 w 109690"/>
              <a:gd name="connsiteY2" fmla="*/ 38100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690" h="381000">
                <a:moveTo>
                  <a:pt x="0" y="0"/>
                </a:moveTo>
                <a:cubicBezTo>
                  <a:pt x="53181" y="61119"/>
                  <a:pt x="106363" y="122238"/>
                  <a:pt x="109538" y="185738"/>
                </a:cubicBezTo>
                <a:cubicBezTo>
                  <a:pt x="112713" y="249238"/>
                  <a:pt x="65881" y="315119"/>
                  <a:pt x="19050" y="381000"/>
                </a:cubicBezTo>
              </a:path>
            </a:pathLst>
          </a:custGeom>
          <a:noFill/>
          <a:ln w="762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64E20219-6101-45D3-BFE5-641D5171DFDC}"/>
              </a:ext>
            </a:extLst>
          </p:cNvPr>
          <p:cNvSpPr/>
          <p:nvPr/>
        </p:nvSpPr>
        <p:spPr>
          <a:xfrm rot="10800000">
            <a:off x="2352832" y="2137644"/>
            <a:ext cx="432048" cy="1245096"/>
          </a:xfrm>
          <a:custGeom>
            <a:avLst/>
            <a:gdLst>
              <a:gd name="connsiteX0" fmla="*/ 0 w 109690"/>
              <a:gd name="connsiteY0" fmla="*/ 0 h 381000"/>
              <a:gd name="connsiteX1" fmla="*/ 109538 w 109690"/>
              <a:gd name="connsiteY1" fmla="*/ 185738 h 381000"/>
              <a:gd name="connsiteX2" fmla="*/ 19050 w 109690"/>
              <a:gd name="connsiteY2" fmla="*/ 38100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690" h="381000">
                <a:moveTo>
                  <a:pt x="0" y="0"/>
                </a:moveTo>
                <a:cubicBezTo>
                  <a:pt x="53181" y="61119"/>
                  <a:pt x="106363" y="122238"/>
                  <a:pt x="109538" y="185738"/>
                </a:cubicBezTo>
                <a:cubicBezTo>
                  <a:pt x="112713" y="249238"/>
                  <a:pt x="65881" y="315119"/>
                  <a:pt x="19050" y="381000"/>
                </a:cubicBezTo>
              </a:path>
            </a:pathLst>
          </a:custGeom>
          <a:noFill/>
          <a:ln w="76200">
            <a:solidFill>
              <a:srgbClr val="0000FF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53778" y="1365233"/>
            <a:ext cx="4177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Displacement (</a:t>
            </a:r>
            <a:r>
              <a:rPr lang="en-GB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4400" dirty="0" smtClean="0"/>
              <a:t>) </a:t>
            </a:r>
            <a:endParaRPr lang="en-GB" sz="4400" dirty="0"/>
          </a:p>
        </p:txBody>
      </p:sp>
      <p:sp>
        <p:nvSpPr>
          <p:cNvPr id="27" name="TextBox 26"/>
          <p:cNvSpPr txBox="1"/>
          <p:nvPr/>
        </p:nvSpPr>
        <p:spPr>
          <a:xfrm>
            <a:off x="2770089" y="3323217"/>
            <a:ext cx="37444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Velocity (</a:t>
            </a:r>
            <a:r>
              <a:rPr lang="en-GB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4400" dirty="0" smtClean="0"/>
              <a:t>) </a:t>
            </a:r>
            <a:endParaRPr lang="en-GB" sz="4400" dirty="0"/>
          </a:p>
        </p:txBody>
      </p:sp>
      <p:sp>
        <p:nvSpPr>
          <p:cNvPr id="28" name="TextBox 27"/>
          <p:cNvSpPr txBox="1"/>
          <p:nvPr/>
        </p:nvSpPr>
        <p:spPr>
          <a:xfrm>
            <a:off x="2672393" y="5113588"/>
            <a:ext cx="38901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Acceleration (</a:t>
            </a:r>
            <a:r>
              <a:rPr lang="en-GB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4400" dirty="0" smtClean="0"/>
              <a:t>) </a:t>
            </a:r>
            <a:endParaRPr lang="en-GB" sz="4400" dirty="0"/>
          </a:p>
        </p:txBody>
      </p:sp>
      <p:sp>
        <p:nvSpPr>
          <p:cNvPr id="29" name="Freeform: Shape 20">
            <a:extLst>
              <a:ext uri="{FF2B5EF4-FFF2-40B4-BE49-F238E27FC236}">
                <a16:creationId xmlns:a16="http://schemas.microsoft.com/office/drawing/2014/main" id="{64E20219-6101-45D3-BFE5-641D5171DFDC}"/>
              </a:ext>
            </a:extLst>
          </p:cNvPr>
          <p:cNvSpPr/>
          <p:nvPr/>
        </p:nvSpPr>
        <p:spPr>
          <a:xfrm rot="10800000">
            <a:off x="2397001" y="3980575"/>
            <a:ext cx="432048" cy="1245096"/>
          </a:xfrm>
          <a:custGeom>
            <a:avLst/>
            <a:gdLst>
              <a:gd name="connsiteX0" fmla="*/ 0 w 109690"/>
              <a:gd name="connsiteY0" fmla="*/ 0 h 381000"/>
              <a:gd name="connsiteX1" fmla="*/ 109538 w 109690"/>
              <a:gd name="connsiteY1" fmla="*/ 185738 h 381000"/>
              <a:gd name="connsiteX2" fmla="*/ 19050 w 109690"/>
              <a:gd name="connsiteY2" fmla="*/ 38100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690" h="381000">
                <a:moveTo>
                  <a:pt x="0" y="0"/>
                </a:moveTo>
                <a:cubicBezTo>
                  <a:pt x="53181" y="61119"/>
                  <a:pt x="106363" y="122238"/>
                  <a:pt x="109538" y="185738"/>
                </a:cubicBezTo>
                <a:cubicBezTo>
                  <a:pt x="112713" y="249238"/>
                  <a:pt x="65881" y="315119"/>
                  <a:pt x="19050" y="381000"/>
                </a:cubicBezTo>
              </a:path>
            </a:pathLst>
          </a:custGeom>
          <a:noFill/>
          <a:ln w="76200">
            <a:solidFill>
              <a:srgbClr val="0000FF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0" name="Freeform: Shape 16">
            <a:extLst>
              <a:ext uri="{FF2B5EF4-FFF2-40B4-BE49-F238E27FC236}">
                <a16:creationId xmlns:a16="http://schemas.microsoft.com/office/drawing/2014/main" id="{B6D48A69-0D1D-44D8-8B51-8C756C8BF037}"/>
              </a:ext>
            </a:extLst>
          </p:cNvPr>
          <p:cNvSpPr/>
          <p:nvPr/>
        </p:nvSpPr>
        <p:spPr>
          <a:xfrm>
            <a:off x="6370491" y="3980575"/>
            <a:ext cx="432048" cy="1245096"/>
          </a:xfrm>
          <a:custGeom>
            <a:avLst/>
            <a:gdLst>
              <a:gd name="connsiteX0" fmla="*/ 0 w 109690"/>
              <a:gd name="connsiteY0" fmla="*/ 0 h 381000"/>
              <a:gd name="connsiteX1" fmla="*/ 109538 w 109690"/>
              <a:gd name="connsiteY1" fmla="*/ 185738 h 381000"/>
              <a:gd name="connsiteX2" fmla="*/ 19050 w 109690"/>
              <a:gd name="connsiteY2" fmla="*/ 38100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690" h="381000">
                <a:moveTo>
                  <a:pt x="0" y="0"/>
                </a:moveTo>
                <a:cubicBezTo>
                  <a:pt x="53181" y="61119"/>
                  <a:pt x="106363" y="122238"/>
                  <a:pt x="109538" y="185738"/>
                </a:cubicBezTo>
                <a:cubicBezTo>
                  <a:pt x="112713" y="249238"/>
                  <a:pt x="65881" y="315119"/>
                  <a:pt x="19050" y="381000"/>
                </a:cubicBezTo>
              </a:path>
            </a:pathLst>
          </a:custGeom>
          <a:noFill/>
          <a:ln w="762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51520" y="2407870"/>
            <a:ext cx="20145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differentiate</a:t>
            </a:r>
            <a:endParaRPr lang="en-GB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251520" y="4280078"/>
            <a:ext cx="20145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differentiate</a:t>
            </a:r>
            <a:endParaRPr lang="en-GB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7018562" y="2529359"/>
            <a:ext cx="18739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integration</a:t>
            </a:r>
            <a:endParaRPr lang="en-GB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7018562" y="4392672"/>
            <a:ext cx="18019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integration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93811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D82946B-B339-4295-A2FA-3C2720374019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FE7904C-9B77-42B6-9950-18B7F28DBBB2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Variable </a:t>
              </a:r>
              <a:r>
                <a:rPr lang="en-GB" sz="3200" dirty="0" smtClean="0"/>
                <a:t>Acceleration - </a:t>
              </a:r>
              <a:r>
                <a:rPr lang="en-GB" sz="3200" dirty="0" smtClean="0">
                  <a:latin typeface="+mj-lt"/>
                </a:rPr>
                <a:t>Using </a:t>
              </a:r>
              <a:r>
                <a:rPr lang="en-GB" sz="3200" dirty="0">
                  <a:latin typeface="+mj-lt"/>
                </a:rPr>
                <a:t>d</a:t>
              </a:r>
              <a:r>
                <a:rPr lang="en-GB" sz="3200" dirty="0" smtClean="0">
                  <a:latin typeface="+mj-lt"/>
                </a:rPr>
                <a:t>ifferentiation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8468510-6B8F-4C09-971F-16162C6EFF84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197958C-F287-47C4-B2EC-0C0EB0758AB8}"/>
              </a:ext>
            </a:extLst>
          </p:cNvPr>
          <p:cNvSpPr/>
          <p:nvPr/>
        </p:nvSpPr>
        <p:spPr>
          <a:xfrm>
            <a:off x="8172450" y="3380658"/>
            <a:ext cx="109690" cy="381000"/>
          </a:xfrm>
          <a:custGeom>
            <a:avLst/>
            <a:gdLst>
              <a:gd name="connsiteX0" fmla="*/ 0 w 109690"/>
              <a:gd name="connsiteY0" fmla="*/ 0 h 381000"/>
              <a:gd name="connsiteX1" fmla="*/ 109538 w 109690"/>
              <a:gd name="connsiteY1" fmla="*/ 185738 h 381000"/>
              <a:gd name="connsiteX2" fmla="*/ 19050 w 109690"/>
              <a:gd name="connsiteY2" fmla="*/ 38100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690" h="381000">
                <a:moveTo>
                  <a:pt x="0" y="0"/>
                </a:moveTo>
                <a:cubicBezTo>
                  <a:pt x="53181" y="61119"/>
                  <a:pt x="106363" y="122238"/>
                  <a:pt x="109538" y="185738"/>
                </a:cubicBezTo>
                <a:cubicBezTo>
                  <a:pt x="112713" y="249238"/>
                  <a:pt x="65881" y="315119"/>
                  <a:pt x="19050" y="381000"/>
                </a:cubicBezTo>
              </a:path>
            </a:pathLst>
          </a:custGeom>
          <a:noFill/>
          <a:ln>
            <a:solidFill>
              <a:schemeClr val="bg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64E20219-6101-45D3-BFE5-641D5171DFDC}"/>
              </a:ext>
            </a:extLst>
          </p:cNvPr>
          <p:cNvSpPr/>
          <p:nvPr/>
        </p:nvSpPr>
        <p:spPr>
          <a:xfrm rot="10800000">
            <a:off x="7815981" y="3386627"/>
            <a:ext cx="109690" cy="381000"/>
          </a:xfrm>
          <a:custGeom>
            <a:avLst/>
            <a:gdLst>
              <a:gd name="connsiteX0" fmla="*/ 0 w 109690"/>
              <a:gd name="connsiteY0" fmla="*/ 0 h 381000"/>
              <a:gd name="connsiteX1" fmla="*/ 109538 w 109690"/>
              <a:gd name="connsiteY1" fmla="*/ 185738 h 381000"/>
              <a:gd name="connsiteX2" fmla="*/ 19050 w 109690"/>
              <a:gd name="connsiteY2" fmla="*/ 38100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690" h="381000">
                <a:moveTo>
                  <a:pt x="0" y="0"/>
                </a:moveTo>
                <a:cubicBezTo>
                  <a:pt x="53181" y="61119"/>
                  <a:pt x="106363" y="122238"/>
                  <a:pt x="109538" y="185738"/>
                </a:cubicBezTo>
                <a:cubicBezTo>
                  <a:pt x="112713" y="249238"/>
                  <a:pt x="65881" y="315119"/>
                  <a:pt x="19050" y="381000"/>
                </a:cubicBezTo>
              </a:path>
            </a:pathLst>
          </a:custGeom>
          <a:noFill/>
          <a:ln>
            <a:solidFill>
              <a:schemeClr val="bg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7822F1B-9ABD-49C5-96A4-23C17EFDB025}"/>
                  </a:ext>
                </a:extLst>
              </p:cNvPr>
              <p:cNvSpPr txBox="1"/>
              <p:nvPr/>
            </p:nvSpPr>
            <p:spPr>
              <a:xfrm>
                <a:off x="8277989" y="3401438"/>
                <a:ext cx="322308" cy="3260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7822F1B-9ABD-49C5-96A4-23C17EFDB0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7989" y="3401438"/>
                <a:ext cx="322308" cy="32605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8774A99-2752-45C5-8380-0FBAEFA179BD}"/>
                  </a:ext>
                </a:extLst>
              </p:cNvPr>
              <p:cNvSpPr txBox="1"/>
              <p:nvPr/>
            </p:nvSpPr>
            <p:spPr>
              <a:xfrm>
                <a:off x="7367349" y="3445784"/>
                <a:ext cx="322308" cy="2200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∫</m:t>
                      </m:r>
                      <m:r>
                        <a:rPr lang="en-GB" sz="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8774A99-2752-45C5-8380-0FBAEFA179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7349" y="3445784"/>
                <a:ext cx="322308" cy="220060"/>
              </a:xfrm>
              <a:prstGeom prst="rect">
                <a:avLst/>
              </a:prstGeom>
              <a:blipFill>
                <a:blip r:embed="rId8"/>
                <a:stretch>
                  <a:fillRect r="-25000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9809E8B-C46C-462D-8DAB-12C8B5347404}"/>
                  </a:ext>
                </a:extLst>
              </p:cNvPr>
              <p:cNvSpPr txBox="1"/>
              <p:nvPr/>
            </p:nvSpPr>
            <p:spPr>
              <a:xfrm>
                <a:off x="387417" y="693546"/>
                <a:ext cx="8368022" cy="230832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A </a:t>
                </a:r>
                <a:r>
                  <a:rPr lang="en-GB" sz="2400" dirty="0"/>
                  <a:t>particle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400" dirty="0"/>
                  <a:t> is moving on the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/>
                  <a:t>-axis. At time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400" dirty="0"/>
                  <a:t> seconds, the displacement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/>
                  <a:t> metres from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2400" dirty="0"/>
                  <a:t> is given by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−32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+14</m:t>
                    </m:r>
                  </m:oMath>
                </a14:m>
                <a:r>
                  <a:rPr lang="en-GB" sz="2400" dirty="0"/>
                  <a:t>. </a:t>
                </a:r>
                <a:endParaRPr lang="en-GB" sz="2400" dirty="0" smtClean="0"/>
              </a:p>
              <a:p>
                <a:r>
                  <a:rPr lang="en-GB" sz="2400" dirty="0" smtClean="0"/>
                  <a:t>Find</a:t>
                </a:r>
                <a:r>
                  <a:rPr lang="en-GB" sz="2400" dirty="0"/>
                  <a:t>:</a:t>
                </a:r>
              </a:p>
              <a:p>
                <a:pPr marL="342900" indent="-342900">
                  <a:buAutoNum type="alphaLcParenBoth"/>
                </a:pPr>
                <a:r>
                  <a:rPr lang="en-GB" sz="2400" dirty="0"/>
                  <a:t>the velocity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400" dirty="0"/>
                  <a:t> when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2400" dirty="0"/>
              </a:p>
              <a:p>
                <a:pPr marL="342900" indent="-342900">
                  <a:buAutoNum type="alphaLcParenBoth"/>
                </a:pPr>
                <a:r>
                  <a:rPr lang="en-GB" sz="2400" dirty="0"/>
                  <a:t>The value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400" dirty="0"/>
                  <a:t> when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400" dirty="0"/>
                  <a:t> is instantaneously at rest</a:t>
                </a:r>
              </a:p>
              <a:p>
                <a:pPr marL="342900" indent="-342900">
                  <a:buAutoNum type="alphaLcParenBoth"/>
                </a:pPr>
                <a:r>
                  <a:rPr lang="en-GB" sz="2400" dirty="0"/>
                  <a:t>The acceleration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400" dirty="0"/>
                  <a:t> when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=1.5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49809E8B-C46C-462D-8DAB-12C8B53474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417" y="693546"/>
                <a:ext cx="8368022" cy="2308324"/>
              </a:xfrm>
              <a:prstGeom prst="rect">
                <a:avLst/>
              </a:prstGeom>
              <a:blipFill rotWithShape="0">
                <a:blip r:embed="rId9"/>
                <a:stretch>
                  <a:fillRect b="-122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E9285AF-7DDE-426B-B919-B70332737ACA}"/>
                  </a:ext>
                </a:extLst>
              </p:cNvPr>
              <p:cNvSpPr txBox="1"/>
              <p:nvPr/>
            </p:nvSpPr>
            <p:spPr>
              <a:xfrm>
                <a:off x="896633" y="5469031"/>
                <a:ext cx="289019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−32=0</m:t>
                      </m:r>
                    </m:oMath>
                  </m:oMathPara>
                </a14:m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GB" sz="2400" b="1" dirty="0" smtClean="0"/>
                  <a:t> secs</a:t>
                </a:r>
                <a:endParaRPr lang="en-GB" sz="2400" b="1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E9285AF-7DDE-426B-B919-B70332737A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633" y="5469031"/>
                <a:ext cx="2890192" cy="1200329"/>
              </a:xfrm>
              <a:prstGeom prst="rect">
                <a:avLst/>
              </a:prstGeom>
              <a:blipFill>
                <a:blip r:embed="rId10"/>
                <a:stretch>
                  <a:fillRect l="-422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EC3A3C88-93CA-48C1-90C3-2EC77422A839}"/>
                  </a:ext>
                </a:extLst>
              </p:cNvPr>
              <p:cNvSpPr/>
              <p:nvPr/>
            </p:nvSpPr>
            <p:spPr>
              <a:xfrm>
                <a:off x="5376356" y="4896198"/>
                <a:ext cx="3506519" cy="19015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</a:rPr>
                        <m:t>=12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 smtClean="0"/>
              </a:p>
              <a:p>
                <a:endParaRPr lang="en-GB" sz="2400" dirty="0"/>
              </a:p>
              <a:p>
                <a:r>
                  <a:rPr lang="en-GB" sz="2400" dirty="0"/>
                  <a:t>When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=1.5</m:t>
                    </m:r>
                  </m:oMath>
                </a14:m>
                <a:r>
                  <a:rPr lang="en-GB" sz="2400" dirty="0"/>
                  <a:t>, </a:t>
                </a: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=12</m:t>
                    </m:r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1.5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GB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>
                        <a:latin typeface="Cambria Math" panose="02040503050406030204" pitchFamily="18" charset="0"/>
                      </a:rPr>
                      <m:t>𝟐𝟕</m:t>
                    </m:r>
                  </m:oMath>
                </a14:m>
                <a:r>
                  <a:rPr lang="en-GB" sz="2400" b="1" dirty="0" smtClean="0">
                    <a:solidFill>
                      <a:prstClr val="black"/>
                    </a:solidFill>
                  </a:rPr>
                  <a:t> ms</a:t>
                </a:r>
                <a:r>
                  <a:rPr lang="en-GB" sz="2400" b="1" baseline="30000" dirty="0" smtClean="0">
                    <a:solidFill>
                      <a:prstClr val="black"/>
                    </a:solidFill>
                  </a:rPr>
                  <a:t>-2</a:t>
                </a:r>
                <a:endParaRPr lang="en-GB" sz="2400" b="1" dirty="0"/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EC3A3C88-93CA-48C1-90C3-2EC77422A8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6356" y="4896198"/>
                <a:ext cx="3506519" cy="1901546"/>
              </a:xfrm>
              <a:prstGeom prst="rect">
                <a:avLst/>
              </a:prstGeom>
              <a:blipFill rotWithShape="0">
                <a:blip r:embed="rId11"/>
                <a:stretch>
                  <a:fillRect l="-2783"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>
            <a:extLst>
              <a:ext uri="{FF2B5EF4-FFF2-40B4-BE49-F238E27FC236}">
                <a16:creationId xmlns:a16="http://schemas.microsoft.com/office/drawing/2014/main" id="{A8048E89-F411-476D-B85E-847D8B1D9028}"/>
              </a:ext>
            </a:extLst>
          </p:cNvPr>
          <p:cNvSpPr/>
          <p:nvPr/>
        </p:nvSpPr>
        <p:spPr>
          <a:xfrm>
            <a:off x="387417" y="3466796"/>
            <a:ext cx="23078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B247ACA-BA3D-4FBB-840F-D03B35F440AB}"/>
              </a:ext>
            </a:extLst>
          </p:cNvPr>
          <p:cNvSpPr/>
          <p:nvPr/>
        </p:nvSpPr>
        <p:spPr>
          <a:xfrm>
            <a:off x="385050" y="5582046"/>
            <a:ext cx="23078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F026B26-1F85-4F90-B70B-839A51869988}"/>
              </a:ext>
            </a:extLst>
          </p:cNvPr>
          <p:cNvSpPr/>
          <p:nvPr/>
        </p:nvSpPr>
        <p:spPr>
          <a:xfrm>
            <a:off x="4934554" y="5264822"/>
            <a:ext cx="23078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73074" y="3183638"/>
                <a:ext cx="3770934" cy="19015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2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−32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  <a:p>
                <a:pPr lvl="0"/>
                <a:endParaRPr lang="en-GB" sz="2400" dirty="0" smtClean="0">
                  <a:solidFill>
                    <a:prstClr val="black"/>
                  </a:solidFill>
                </a:endParaRPr>
              </a:p>
              <a:p>
                <a:pPr lvl="0"/>
                <a:r>
                  <a:rPr lang="en-GB" sz="2400" dirty="0" smtClean="0">
                    <a:solidFill>
                      <a:prstClr val="black"/>
                    </a:solidFill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=3, </m:t>
                    </m:r>
                  </m:oMath>
                </a14:m>
                <a:endParaRPr lang="en-GB" sz="2400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=4</m:t>
                    </m:r>
                    <m:d>
                      <m:dPr>
                        <m:ctrlP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GB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d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−32=</m:t>
                    </m:r>
                    <m:r>
                      <a:rPr lang="en-GB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𝟕𝟔</m:t>
                    </m:r>
                  </m:oMath>
                </a14:m>
                <a:r>
                  <a:rPr lang="en-GB" sz="2400" b="1" dirty="0">
                    <a:solidFill>
                      <a:prstClr val="black"/>
                    </a:solidFill>
                  </a:rPr>
                  <a:t> </a:t>
                </a:r>
                <a:r>
                  <a:rPr lang="en-GB" sz="2400" b="1" dirty="0" smtClean="0">
                    <a:solidFill>
                      <a:prstClr val="black"/>
                    </a:solidFill>
                  </a:rPr>
                  <a:t>ms</a:t>
                </a:r>
                <a:r>
                  <a:rPr lang="en-GB" sz="2400" b="1" baseline="30000" dirty="0" smtClean="0">
                    <a:solidFill>
                      <a:prstClr val="black"/>
                    </a:solidFill>
                  </a:rPr>
                  <a:t>-1</a:t>
                </a:r>
                <a:endParaRPr lang="en-GB" sz="2400" b="1" baseline="30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074" y="3183638"/>
                <a:ext cx="3770934" cy="1901546"/>
              </a:xfrm>
              <a:prstGeom prst="rect">
                <a:avLst/>
              </a:prstGeom>
              <a:blipFill>
                <a:blip r:embed="rId12"/>
                <a:stretch>
                  <a:fillRect l="-2423" b="-80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742391" y="2977511"/>
            <a:ext cx="3196207" cy="207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13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D82946B-B339-4295-A2FA-3C2720374019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FE7904C-9B77-42B6-9950-18B7F28DBBB2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Variable Acceleration - Using </a:t>
              </a:r>
              <a:r>
                <a:rPr lang="en-GB" sz="3200" dirty="0" smtClean="0"/>
                <a:t>differentiation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8468510-6B8F-4C09-971F-16162C6EFF84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9809E8B-C46C-462D-8DAB-12C8B5347404}"/>
                  </a:ext>
                </a:extLst>
              </p:cNvPr>
              <p:cNvSpPr txBox="1"/>
              <p:nvPr/>
            </p:nvSpPr>
            <p:spPr>
              <a:xfrm>
                <a:off x="628515" y="743371"/>
                <a:ext cx="7848872" cy="209198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Pudding the Cat’s displacement from a house, in metres,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+36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400" dirty="0" smtClean="0"/>
                  <a:t> where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400" dirty="0" smtClean="0"/>
                  <a:t> is in seconds.</a:t>
                </a:r>
              </a:p>
              <a:p>
                <a:r>
                  <a:rPr lang="en-GB" sz="2400" dirty="0" smtClean="0"/>
                  <a:t>(a) Determine the velocity of the cat when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2400" dirty="0" smtClean="0"/>
                  <a:t>.</a:t>
                </a:r>
              </a:p>
              <a:p>
                <a:r>
                  <a:rPr lang="en-GB" sz="2400" dirty="0" smtClean="0"/>
                  <a:t>(b) At what time will the cat be instantaneously at rest?</a:t>
                </a:r>
              </a:p>
              <a:p>
                <a:r>
                  <a:rPr lang="en-GB" sz="2400" dirty="0" smtClean="0"/>
                  <a:t>(c) What is the cat’s acceleration after 5 seconds?</a:t>
                </a:r>
                <a:endParaRPr lang="en-GB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9809E8B-C46C-462D-8DAB-12C8B53474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515" y="743371"/>
                <a:ext cx="7848872" cy="2091983"/>
              </a:xfrm>
              <a:prstGeom prst="rect">
                <a:avLst/>
              </a:prstGeom>
              <a:blipFill>
                <a:blip r:embed="rId2"/>
                <a:stretch>
                  <a:fillRect b="-161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082571" y="5517232"/>
                <a:ext cx="317911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sz="2400" dirty="0" smtClean="0"/>
              </a:p>
              <a:p>
                <a:r>
                  <a:rPr lang="en-GB" sz="2400" dirty="0" smtClean="0"/>
                  <a:t>When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2400" dirty="0" smtClean="0"/>
                  <a:t>, </a:t>
                </a:r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=30−3=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𝟐𝟕</m:t>
                    </m:r>
                  </m:oMath>
                </a14:m>
                <a:r>
                  <a:rPr lang="en-GB" sz="2400" b="1" dirty="0" smtClean="0"/>
                  <a:t> ms</a:t>
                </a:r>
                <a:r>
                  <a:rPr lang="en-GB" sz="2400" b="1" baseline="30000" dirty="0" smtClean="0"/>
                  <a:t>-2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2571" y="5517232"/>
                <a:ext cx="3179112" cy="1200329"/>
              </a:xfrm>
              <a:prstGeom prst="rect">
                <a:avLst/>
              </a:prstGeom>
              <a:blipFill rotWithShape="0">
                <a:blip r:embed="rId3"/>
                <a:stretch>
                  <a:fillRect l="-3071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A8048E89-F411-476D-B85E-847D8B1D9028}"/>
              </a:ext>
            </a:extLst>
          </p:cNvPr>
          <p:cNvSpPr/>
          <p:nvPr/>
        </p:nvSpPr>
        <p:spPr>
          <a:xfrm>
            <a:off x="490270" y="3239163"/>
            <a:ext cx="23078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8048E89-F411-476D-B85E-847D8B1D9028}"/>
              </a:ext>
            </a:extLst>
          </p:cNvPr>
          <p:cNvSpPr/>
          <p:nvPr/>
        </p:nvSpPr>
        <p:spPr>
          <a:xfrm>
            <a:off x="4526996" y="3347175"/>
            <a:ext cx="23078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8048E89-F411-476D-B85E-847D8B1D9028}"/>
              </a:ext>
            </a:extLst>
          </p:cNvPr>
          <p:cNvSpPr/>
          <p:nvPr/>
        </p:nvSpPr>
        <p:spPr>
          <a:xfrm>
            <a:off x="4545319" y="5722817"/>
            <a:ext cx="23078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27584" y="2979598"/>
                <a:ext cx="3261570" cy="29997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+36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r>
                  <a:rPr lang="en-GB" sz="24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24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:endParaRPr lang="en-GB" sz="2400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+36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  <a:p>
                <a:pPr lvl="0"/>
                <a:endParaRPr lang="en-GB" sz="2400" dirty="0" smtClean="0">
                  <a:solidFill>
                    <a:prstClr val="black"/>
                  </a:solidFill>
                </a:endParaRPr>
              </a:p>
              <a:p>
                <a:pPr lvl="0"/>
                <a:r>
                  <a:rPr lang="en-GB" sz="2400" dirty="0" smtClean="0">
                    <a:solidFill>
                      <a:prstClr val="black"/>
                    </a:solidFill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</a:t>
                </a:r>
                <a:endParaRPr lang="en-GB" sz="2400" dirty="0" smtClean="0">
                  <a:solidFill>
                    <a:prstClr val="black"/>
                  </a:solidFill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+36</m:t>
                      </m:r>
                    </m:oMath>
                  </m:oMathPara>
                </a14:m>
                <a:endParaRPr lang="en-GB" sz="2400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GB" sz="24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𝟒𝟐</m:t>
                    </m:r>
                  </m:oMath>
                </a14:m>
                <a:r>
                  <a:rPr lang="en-GB" sz="2400" b="1" dirty="0">
                    <a:solidFill>
                      <a:prstClr val="black"/>
                    </a:solidFill>
                  </a:rPr>
                  <a:t> ms</a:t>
                </a:r>
                <a:r>
                  <a:rPr lang="en-GB" sz="2400" b="1" baseline="30000" dirty="0">
                    <a:solidFill>
                      <a:prstClr val="black"/>
                    </a:solidFill>
                  </a:rPr>
                  <a:t>-1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979598"/>
                <a:ext cx="3261570" cy="2999796"/>
              </a:xfrm>
              <a:prstGeom prst="rect">
                <a:avLst/>
              </a:prstGeom>
              <a:blipFill rotWithShape="0">
                <a:blip r:embed="rId4"/>
                <a:stretch>
                  <a:fillRect l="-2991" b="-36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860032" y="3239163"/>
                <a:ext cx="2575333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2400" dirty="0" smtClean="0">
                    <a:solidFill>
                      <a:prstClr val="black"/>
                    </a:solidFill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, </a:t>
                </a:r>
                <a:endParaRPr lang="en-GB" sz="2400" dirty="0" smtClean="0">
                  <a:solidFill>
                    <a:prstClr val="black"/>
                  </a:solidFill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+36=0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+12=0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r>
                  <a:rPr lang="en-GB" sz="2400" dirty="0">
                    <a:solidFill>
                      <a:prstClr val="black"/>
                    </a:solidFill>
                  </a:rPr>
                  <a:t/>
                </a:r>
                <a:br>
                  <a:rPr lang="en-GB" sz="2400" dirty="0">
                    <a:solidFill>
                      <a:prstClr val="black"/>
                    </a:solidFill>
                  </a:rPr>
                </a:br>
                <a14:m>
                  <m:oMath xmlns:m="http://schemas.openxmlformats.org/officeDocument/2006/math">
                    <m:r>
                      <a:rPr lang="en-GB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GB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GB" sz="2400" b="1" dirty="0">
                    <a:solidFill>
                      <a:prstClr val="black"/>
                    </a:solidFill>
                  </a:rPr>
                  <a:t> s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3239163"/>
                <a:ext cx="2575333" cy="1938992"/>
              </a:xfrm>
              <a:prstGeom prst="rect">
                <a:avLst/>
              </a:prstGeom>
              <a:blipFill rotWithShape="0">
                <a:blip r:embed="rId5"/>
                <a:stretch>
                  <a:fillRect t="-2516" r="-709" b="-62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063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11B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1</a:t>
            </a:r>
          </a:p>
          <a:p>
            <a:r>
              <a:rPr lang="en-GB" sz="2400" dirty="0"/>
              <a:t>Page 185-186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Q2-3</a:t>
            </a:r>
            <a:endParaRPr lang="en-US" sz="2400" dirty="0"/>
          </a:p>
          <a:p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 </a:t>
            </a:r>
            <a:r>
              <a:rPr lang="en-US" sz="2400" dirty="0"/>
              <a:t>					</a:t>
            </a:r>
            <a:r>
              <a:rPr lang="en-US" sz="2400" dirty="0" smtClean="0"/>
              <a:t>Q4-6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76017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26605</TotalTime>
  <Words>192</Words>
  <Application>Microsoft Office PowerPoint</Application>
  <PresentationFormat>On-screen Show (4:3)</PresentationFormat>
  <Paragraphs>85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895</cp:revision>
  <dcterms:created xsi:type="dcterms:W3CDTF">2013-02-28T07:36:55Z</dcterms:created>
  <dcterms:modified xsi:type="dcterms:W3CDTF">2019-09-17T04:18:45Z</dcterms:modified>
</cp:coreProperties>
</file>