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633" r:id="rId2"/>
    <p:sldId id="670" r:id="rId3"/>
    <p:sldId id="671" r:id="rId4"/>
    <p:sldId id="655" r:id="rId5"/>
    <p:sldId id="659" r:id="rId6"/>
    <p:sldId id="668" r:id="rId7"/>
    <p:sldId id="658" r:id="rId8"/>
    <p:sldId id="657" r:id="rId9"/>
    <p:sldId id="6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00.png"/><Relationship Id="rId7" Type="http://schemas.openxmlformats.org/officeDocument/2006/relationships/image" Target="../media/image14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</a:t>
              </a:r>
              <a:r>
                <a:rPr lang="en-GB" sz="3200" dirty="0" smtClean="0"/>
                <a:t>1 </a:t>
              </a:r>
              <a:r>
                <a:rPr lang="en-GB" sz="3200" dirty="0"/>
                <a:t>Applied Mathematics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1484784"/>
            <a:ext cx="9142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Statistical Distributions</a:t>
            </a:r>
          </a:p>
          <a:p>
            <a:pPr algn="ctr"/>
            <a:r>
              <a:rPr lang="en-GB" sz="6600" dirty="0" smtClean="0"/>
              <a:t>- Probability Distributions</a:t>
            </a:r>
            <a:endParaRPr lang="en-GB" sz="6600" dirty="0"/>
          </a:p>
        </p:txBody>
      </p:sp>
      <p:sp>
        <p:nvSpPr>
          <p:cNvPr id="25" name="TextBox 24"/>
          <p:cNvSpPr txBox="1"/>
          <p:nvPr/>
        </p:nvSpPr>
        <p:spPr>
          <a:xfrm>
            <a:off x="-4693" y="3951483"/>
            <a:ext cx="9142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/>
              <a:t>Chapter 6 (Part 1)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8615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12262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Notation you need to know: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321358" y="1557297"/>
                <a:ext cx="4572000" cy="11079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6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66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6600" b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358" y="1557297"/>
                <a:ext cx="4572000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>
            <a:off x="2411760" y="2492896"/>
            <a:ext cx="576064" cy="602876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139952" y="2533899"/>
            <a:ext cx="216024" cy="561873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724128" y="2492896"/>
            <a:ext cx="720080" cy="720080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5576" y="2998530"/>
            <a:ext cx="180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Probability</a:t>
            </a: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3484397" y="3095772"/>
            <a:ext cx="1663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Outcome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5554944" y="3212976"/>
            <a:ext cx="3121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Required Outcome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6389584" y="4383342"/>
                <a:ext cx="1224136" cy="1532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6600" b="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6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6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66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584" y="4383342"/>
                <a:ext cx="1224136" cy="1532856"/>
              </a:xfrm>
              <a:prstGeom prst="rect">
                <a:avLst/>
              </a:prstGeom>
              <a:blipFill>
                <a:blip r:embed="rId3"/>
                <a:stretch>
                  <a:fillRect l="-33831" b="-15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131840" y="4641939"/>
                <a:ext cx="32403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6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6000" i="1">
                              <a:latin typeface="Cambria Math" panose="02040503050406030204" pitchFamily="18" charset="0"/>
                            </a:rPr>
                            <m:t>=5</m:t>
                          </m:r>
                        </m:e>
                      </m:d>
                    </m:oMath>
                  </m:oMathPara>
                </a14:m>
                <a:endParaRPr lang="en-GB" sz="6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4641939"/>
                <a:ext cx="3240360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di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65104"/>
            <a:ext cx="1931722" cy="186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00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980728"/>
            <a:ext cx="91428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 probability distribution gives the probability of </a:t>
            </a:r>
          </a:p>
          <a:p>
            <a:pPr algn="ctr"/>
            <a:r>
              <a:rPr lang="en-GB" sz="3200" dirty="0" smtClean="0"/>
              <a:t>any possible outcome of an event. 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144" y="2564904"/>
            <a:ext cx="91428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There are a number of way you can present </a:t>
            </a:r>
          </a:p>
          <a:p>
            <a:pPr algn="ctr"/>
            <a:r>
              <a:rPr lang="en-GB" sz="3200" dirty="0" smtClean="0"/>
              <a:t>a probability distribution</a:t>
            </a:r>
            <a:r>
              <a:rPr lang="en-GB" sz="3200" dirty="0"/>
              <a:t>.</a:t>
            </a:r>
            <a:endParaRPr lang="en-GB" sz="3200" dirty="0" smtClean="0"/>
          </a:p>
          <a:p>
            <a:pPr algn="ctr"/>
            <a:endParaRPr lang="en-GB" sz="4000" dirty="0"/>
          </a:p>
          <a:p>
            <a:pPr marL="457200" indent="-457200" algn="ctr">
              <a:buFontTx/>
              <a:buChar char="-"/>
            </a:pPr>
            <a:r>
              <a:rPr lang="en-GB" sz="4000" dirty="0"/>
              <a:t>a</a:t>
            </a:r>
            <a:r>
              <a:rPr lang="en-GB" sz="4000" dirty="0" smtClean="0"/>
              <a:t>s a table</a:t>
            </a:r>
          </a:p>
          <a:p>
            <a:pPr marL="457200" indent="-457200" algn="ctr">
              <a:buFontTx/>
              <a:buChar char="-"/>
            </a:pPr>
            <a:r>
              <a:rPr lang="en-GB" sz="4000" dirty="0"/>
              <a:t>a</a:t>
            </a:r>
            <a:r>
              <a:rPr lang="en-GB" sz="4000" dirty="0" smtClean="0"/>
              <a:t>s a diagram</a:t>
            </a:r>
          </a:p>
          <a:p>
            <a:pPr marL="457200" indent="-457200" algn="ctr">
              <a:buFontTx/>
              <a:buChar char="-"/>
            </a:pPr>
            <a:r>
              <a:rPr lang="en-GB" sz="4000" dirty="0"/>
              <a:t>a</a:t>
            </a:r>
            <a:r>
              <a:rPr lang="en-GB" sz="4000" dirty="0" smtClean="0"/>
              <a:t>s a function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7061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073207"/>
                  </p:ext>
                </p:extLst>
              </p:nvPr>
            </p:nvGraphicFramePr>
            <p:xfrm>
              <a:off x="1619672" y="2708920"/>
              <a:ext cx="5989222" cy="1524000"/>
            </p:xfrm>
            <a:graphic>
              <a:graphicData uri="http://schemas.openxmlformats.org/drawingml/2006/table">
                <a:tbl>
                  <a:tblPr firstCol="1" bandRow="1">
                    <a:tableStyleId>{93296810-A885-4BE3-A3E7-6D5BEEA58F35}</a:tableStyleId>
                  </a:tblPr>
                  <a:tblGrid>
                    <a:gridCol w="15076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4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4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4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GB" sz="44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4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44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44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 smtClean="0"/>
                            <a:t>0.3</a:t>
                          </a:r>
                          <a:endParaRPr lang="en-GB" sz="4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073207"/>
                  </p:ext>
                </p:extLst>
              </p:nvPr>
            </p:nvGraphicFramePr>
            <p:xfrm>
              <a:off x="1619672" y="2708920"/>
              <a:ext cx="5989222" cy="1524000"/>
            </p:xfrm>
            <a:graphic>
              <a:graphicData uri="http://schemas.openxmlformats.org/drawingml/2006/table">
                <a:tbl>
                  <a:tblPr firstCol="1" bandRow="1">
                    <a:tableStyleId>{93296810-A885-4BE3-A3E7-6D5BEEA58F35}</a:tableStyleId>
                  </a:tblPr>
                  <a:tblGrid>
                    <a:gridCol w="15076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20386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" t="-15873" r="-297581" b="-136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3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6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3" t="-116800" r="-297581" b="-376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 smtClean="0"/>
                            <a:t>0.3</a:t>
                          </a:r>
                          <a:endParaRPr lang="en-GB" sz="4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4400" dirty="0"/>
                            <a:t>0.4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TextBox 12"/>
          <p:cNvSpPr txBox="1"/>
          <p:nvPr/>
        </p:nvSpPr>
        <p:spPr>
          <a:xfrm>
            <a:off x="464388" y="1242465"/>
            <a:ext cx="1887924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As a table:</a:t>
            </a:r>
          </a:p>
        </p:txBody>
      </p:sp>
    </p:spTree>
    <p:extLst>
      <p:ext uri="{BB962C8B-B14F-4D97-AF65-F5344CB8AC3E}">
        <p14:creationId xmlns:p14="http://schemas.microsoft.com/office/powerpoint/2010/main" val="6768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Probability 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628800"/>
            <a:ext cx="6552728" cy="5012223"/>
          </a:xfrm>
          <a:prstGeom prst="rect">
            <a:avLst/>
          </a:prstGeom>
        </p:spPr>
      </p:pic>
      <p:pic>
        <p:nvPicPr>
          <p:cNvPr id="46" name="Picture 2" descr="board, dice, games, package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44824"/>
            <a:ext cx="1757884" cy="1757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918346"/>
            <a:ext cx="2232248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As a </a:t>
            </a:r>
            <a:r>
              <a:rPr lang="en-GB" sz="2800" dirty="0" smtClean="0"/>
              <a:t>diagram: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3247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451828" y="1055636"/>
            <a:ext cx="2304256" cy="5232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As a function: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67744" y="2227435"/>
            <a:ext cx="5544616" cy="1912597"/>
            <a:chOff x="1475657" y="1861348"/>
            <a:chExt cx="4638812" cy="19125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475657" y="1861348"/>
                  <a:ext cx="4536504" cy="1465401"/>
                </a:xfrm>
                <a:prstGeom prst="rect">
                  <a:avLst/>
                </a:prstGeom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en-GB" sz="4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GB" sz="40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0.1, </m:t>
                                </m:r>
                              </m:e>
                              <m:e>
                                <m:r>
                                  <a:rPr lang="en-GB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GB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4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=1,2,3,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en-GB" sz="4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7" y="1861348"/>
                  <a:ext cx="4536504" cy="146540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4283968" y="1927285"/>
                  <a:ext cx="1830501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i="1" smtClean="0">
                            <a:latin typeface="Cambria Math" panose="02040503050406030204" pitchFamily="18" charset="0"/>
                          </a:rPr>
                          <m:t>=1, 2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3968" y="1927285"/>
                  <a:ext cx="1830501" cy="64633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147319" y="1927285"/>
              <a:ext cx="72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0.1</a:t>
              </a:r>
              <a:endParaRPr lang="en-GB" sz="3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27398" y="2573616"/>
              <a:ext cx="72008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600" dirty="0" smtClean="0"/>
                <a:t>0.4</a:t>
              </a:r>
              <a:endParaRPr lang="en-GB" sz="3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4268674" y="2594746"/>
                  <a:ext cx="1830501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360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i="1" smtClean="0">
                            <a:latin typeface="Cambria Math" panose="02040503050406030204" pitchFamily="18" charset="0"/>
                          </a:rPr>
                          <m:t>=3, 4</m:t>
                        </m:r>
                      </m:oMath>
                    </m:oMathPara>
                  </a14:m>
                  <a:endParaRPr lang="en-GB" sz="36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8674" y="2594746"/>
                  <a:ext cx="1830501" cy="64633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4502" y="4077072"/>
            <a:ext cx="5600297" cy="231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255983"/>
                  </p:ext>
                </p:extLst>
              </p:nvPr>
            </p:nvGraphicFramePr>
            <p:xfrm>
              <a:off x="1258277" y="819669"/>
              <a:ext cx="6447281" cy="1158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70267">
                      <a:extLst>
                        <a:ext uri="{9D8B030D-6E8A-4147-A177-3AD203B41FA5}">
                          <a16:colId xmlns:a16="http://schemas.microsoft.com/office/drawing/2014/main" val="2318039639"/>
                        </a:ext>
                      </a:extLst>
                    </a:gridCol>
                    <a:gridCol w="1491483">
                      <a:extLst>
                        <a:ext uri="{9D8B030D-6E8A-4147-A177-3AD203B41FA5}">
                          <a16:colId xmlns:a16="http://schemas.microsoft.com/office/drawing/2014/main" val="4164613616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28846749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3618708830"/>
                        </a:ext>
                      </a:extLst>
                    </a:gridCol>
                    <a:gridCol w="1421235">
                      <a:extLst>
                        <a:ext uri="{9D8B030D-6E8A-4147-A177-3AD203B41FA5}">
                          <a16:colId xmlns:a16="http://schemas.microsoft.com/office/drawing/2014/main" val="16622773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𝑿</m:t>
                                </m:r>
                              </m:oMath>
                            </m:oMathPara>
                          </a14:m>
                          <a:endParaRPr lang="en-GB" sz="3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2333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32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2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0.4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3386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255983"/>
                  </p:ext>
                </p:extLst>
              </p:nvPr>
            </p:nvGraphicFramePr>
            <p:xfrm>
              <a:off x="1258277" y="819669"/>
              <a:ext cx="6447281" cy="11582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70267">
                      <a:extLst>
                        <a:ext uri="{9D8B030D-6E8A-4147-A177-3AD203B41FA5}">
                          <a16:colId xmlns:a16="http://schemas.microsoft.com/office/drawing/2014/main" val="2318039639"/>
                        </a:ext>
                      </a:extLst>
                    </a:gridCol>
                    <a:gridCol w="1491483">
                      <a:extLst>
                        <a:ext uri="{9D8B030D-6E8A-4147-A177-3AD203B41FA5}">
                          <a16:colId xmlns:a16="http://schemas.microsoft.com/office/drawing/2014/main" val="4164613616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28846749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3618708830"/>
                        </a:ext>
                      </a:extLst>
                    </a:gridCol>
                    <a:gridCol w="1421235">
                      <a:extLst>
                        <a:ext uri="{9D8B030D-6E8A-4147-A177-3AD203B41FA5}">
                          <a16:colId xmlns:a16="http://schemas.microsoft.com/office/drawing/2014/main" val="1662277368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9" t="-1042" r="-641958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776" t="-1042" r="-274694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2889" t="-1042" r="-199111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88263" t="-1042" r="-110329" b="-1010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4936" t="-1042" r="-858" b="-1010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2333036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9" t="-102105" r="-641958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776" t="-102105" r="-274694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72889" t="-102105" r="-199111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88263" t="-102105" r="-110329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54936" t="-102105" r="-858" b="-2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3867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52447" y="5446965"/>
                <a:ext cx="679665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≥2.5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447" y="5446965"/>
                <a:ext cx="6796654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85428" y="3755615"/>
                <a:ext cx="4572000" cy="6463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2≤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&lt;4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36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36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428" y="3755615"/>
                <a:ext cx="4572000" cy="6463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0" y="2200089"/>
                <a:ext cx="9144000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&gt;3</m:t>
                          </m:r>
                        </m:e>
                      </m:d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36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3600" b="1" i="1" dirty="0">
                    <a:solidFill>
                      <a:prstClr val="black"/>
                    </a:solidFill>
                    <a:latin typeface="Cambria Math" panose="02040503050406030204" pitchFamily="18" charset="0"/>
                  </a:rPr>
                </a:br>
                <a:endParaRPr lang="en-GB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00089"/>
                <a:ext cx="9144000" cy="6463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846434" y="2846484"/>
                <a:ext cx="360868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6434" y="2846484"/>
                <a:ext cx="360868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880334" y="4401946"/>
                <a:ext cx="3608680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334" y="4401946"/>
                <a:ext cx="3608680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411760" y="6093232"/>
                <a:ext cx="488146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6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6093232"/>
                <a:ext cx="4881465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5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Probability </a:t>
              </a:r>
              <a:r>
                <a:rPr lang="en-GB" sz="3200" dirty="0" smtClean="0"/>
                <a:t>Distributions – 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757906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592" y="4602738"/>
                <a:ext cx="7200800" cy="2002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3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602738"/>
                <a:ext cx="7200800" cy="20024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1887926"/>
                  </p:ext>
                </p:extLst>
              </p:nvPr>
            </p:nvGraphicFramePr>
            <p:xfrm>
              <a:off x="683568" y="3140968"/>
              <a:ext cx="7632848" cy="14617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49923">
                      <a:extLst>
                        <a:ext uri="{9D8B030D-6E8A-4147-A177-3AD203B41FA5}">
                          <a16:colId xmlns:a16="http://schemas.microsoft.com/office/drawing/2014/main" val="2318039639"/>
                        </a:ext>
                      </a:extLst>
                    </a:gridCol>
                    <a:gridCol w="2334447">
                      <a:extLst>
                        <a:ext uri="{9D8B030D-6E8A-4147-A177-3AD203B41FA5}">
                          <a16:colId xmlns:a16="http://schemas.microsoft.com/office/drawing/2014/main" val="4164613616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128846749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3618708830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166227736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8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92333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2800" b="1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8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1−−1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=4</m:t>
                                </m:r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13386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91887926"/>
                  </p:ext>
                </p:extLst>
              </p:nvPr>
            </p:nvGraphicFramePr>
            <p:xfrm>
              <a:off x="683568" y="3140968"/>
              <a:ext cx="7632848" cy="14617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49923">
                      <a:extLst>
                        <a:ext uri="{9D8B030D-6E8A-4147-A177-3AD203B41FA5}">
                          <a16:colId xmlns:a16="http://schemas.microsoft.com/office/drawing/2014/main" val="2318039639"/>
                        </a:ext>
                      </a:extLst>
                    </a:gridCol>
                    <a:gridCol w="2334447">
                      <a:extLst>
                        <a:ext uri="{9D8B030D-6E8A-4147-A177-3AD203B41FA5}">
                          <a16:colId xmlns:a16="http://schemas.microsoft.com/office/drawing/2014/main" val="4164613616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128846749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3618708830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166227736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4" t="-1176" r="-796429" b="-18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6815" t="-1176" r="-191123" b="-18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5638" t="-1176" r="-201235" b="-18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14344" t="-1176" r="-100410" b="-18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16049" t="-1176" r="-823" b="-1858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92333036"/>
                      </a:ext>
                    </a:extLst>
                  </a:tr>
                  <a:tr h="9436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4" t="-55128" r="-796429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6815" t="-55128" r="-191123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15638" t="-55128" r="-201235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14344" t="-55128" r="-100410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16049" t="-55128" r="-823" b="-12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133867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1611408"/>
                  </p:ext>
                </p:extLst>
              </p:nvPr>
            </p:nvGraphicFramePr>
            <p:xfrm>
              <a:off x="1533491" y="3659128"/>
              <a:ext cx="6782925" cy="9436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34447">
                      <a:extLst>
                        <a:ext uri="{9D8B030D-6E8A-4147-A177-3AD203B41FA5}">
                          <a16:colId xmlns:a16="http://schemas.microsoft.com/office/drawing/2014/main" val="2734335403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338447341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125172503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91693885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</a:rPr>
                                          <m:t>1−−1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31869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1611408"/>
                  </p:ext>
                </p:extLst>
              </p:nvPr>
            </p:nvGraphicFramePr>
            <p:xfrm>
              <a:off x="1533491" y="3659128"/>
              <a:ext cx="6782925" cy="94361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34447">
                      <a:extLst>
                        <a:ext uri="{9D8B030D-6E8A-4147-A177-3AD203B41FA5}">
                          <a16:colId xmlns:a16="http://schemas.microsoft.com/office/drawing/2014/main" val="2734335403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338447341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125172503"/>
                        </a:ext>
                      </a:extLst>
                    </a:gridCol>
                    <a:gridCol w="1482826">
                      <a:extLst>
                        <a:ext uri="{9D8B030D-6E8A-4147-A177-3AD203B41FA5}">
                          <a16:colId xmlns:a16="http://schemas.microsoft.com/office/drawing/2014/main" val="2916938856"/>
                        </a:ext>
                      </a:extLst>
                    </a:gridCol>
                  </a:tblGrid>
                  <a:tr h="94361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61" t="-641" r="-191384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57377" t="-641" r="-200410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58436" t="-641" r="-101235" b="-12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56967" t="-641" r="-820" b="-128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5318692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438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6A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86-88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Q1-4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Q7-10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Q11-13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58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26665</TotalTime>
  <Words>221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885</cp:revision>
  <dcterms:created xsi:type="dcterms:W3CDTF">2013-02-28T07:36:55Z</dcterms:created>
  <dcterms:modified xsi:type="dcterms:W3CDTF">2019-09-17T03:51:39Z</dcterms:modified>
</cp:coreProperties>
</file>