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0" r:id="rId3"/>
    <p:sldId id="264" r:id="rId4"/>
    <p:sldId id="263" r:id="rId5"/>
    <p:sldId id="265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62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86"/>
    <p:restoredTop sz="94421"/>
  </p:normalViewPr>
  <p:slideViewPr>
    <p:cSldViewPr snapToGrid="0" snapToObjects="1">
      <p:cViewPr varScale="1">
        <p:scale>
          <a:sx n="43" d="100"/>
          <a:sy n="43" d="100"/>
        </p:scale>
        <p:origin x="58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13" Type="http://schemas.openxmlformats.org/officeDocument/2006/relationships/image" Target="../media/image53.png"/><Relationship Id="rId18" Type="http://schemas.openxmlformats.org/officeDocument/2006/relationships/image" Target="../media/image58.png"/><Relationship Id="rId3" Type="http://schemas.openxmlformats.org/officeDocument/2006/relationships/image" Target="../media/image43.png"/><Relationship Id="rId21" Type="http://schemas.openxmlformats.org/officeDocument/2006/relationships/image" Target="../media/image20.png"/><Relationship Id="rId7" Type="http://schemas.openxmlformats.org/officeDocument/2006/relationships/image" Target="../media/image47.png"/><Relationship Id="rId12" Type="http://schemas.openxmlformats.org/officeDocument/2006/relationships/image" Target="../media/image52.png"/><Relationship Id="rId17" Type="http://schemas.openxmlformats.org/officeDocument/2006/relationships/image" Target="../media/image57.png"/><Relationship Id="rId2" Type="http://schemas.openxmlformats.org/officeDocument/2006/relationships/image" Target="../media/image42.png"/><Relationship Id="rId16" Type="http://schemas.openxmlformats.org/officeDocument/2006/relationships/image" Target="../media/image56.png"/><Relationship Id="rId20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11" Type="http://schemas.openxmlformats.org/officeDocument/2006/relationships/image" Target="../media/image51.png"/><Relationship Id="rId5" Type="http://schemas.openxmlformats.org/officeDocument/2006/relationships/image" Target="../media/image45.png"/><Relationship Id="rId15" Type="http://schemas.openxmlformats.org/officeDocument/2006/relationships/image" Target="../media/image55.png"/><Relationship Id="rId10" Type="http://schemas.openxmlformats.org/officeDocument/2006/relationships/image" Target="../media/image50.png"/><Relationship Id="rId19" Type="http://schemas.openxmlformats.org/officeDocument/2006/relationships/image" Target="../media/image27.png"/><Relationship Id="rId4" Type="http://schemas.openxmlformats.org/officeDocument/2006/relationships/image" Target="../media/image44.png"/><Relationship Id="rId9" Type="http://schemas.openxmlformats.org/officeDocument/2006/relationships/image" Target="../media/image49.png"/><Relationship Id="rId14" Type="http://schemas.openxmlformats.org/officeDocument/2006/relationships/image" Target="../media/image5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3" Type="http://schemas.openxmlformats.org/officeDocument/2006/relationships/image" Target="../media/image60.png"/><Relationship Id="rId7" Type="http://schemas.openxmlformats.org/officeDocument/2006/relationships/image" Target="../media/image64.png"/><Relationship Id="rId12" Type="http://schemas.openxmlformats.org/officeDocument/2006/relationships/image" Target="../media/image2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png"/><Relationship Id="rId11" Type="http://schemas.openxmlformats.org/officeDocument/2006/relationships/image" Target="../media/image17.png"/><Relationship Id="rId5" Type="http://schemas.openxmlformats.org/officeDocument/2006/relationships/image" Target="../media/image62.png"/><Relationship Id="rId10" Type="http://schemas.openxmlformats.org/officeDocument/2006/relationships/image" Target="../media/image27.png"/><Relationship Id="rId4" Type="http://schemas.openxmlformats.org/officeDocument/2006/relationships/image" Target="../media/image61.png"/><Relationship Id="rId9" Type="http://schemas.openxmlformats.org/officeDocument/2006/relationships/image" Target="../media/image6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13" Type="http://schemas.openxmlformats.org/officeDocument/2006/relationships/image" Target="../media/image78.png"/><Relationship Id="rId3" Type="http://schemas.openxmlformats.org/officeDocument/2006/relationships/image" Target="../media/image68.png"/><Relationship Id="rId7" Type="http://schemas.openxmlformats.org/officeDocument/2006/relationships/image" Target="../media/image72.png"/><Relationship Id="rId12" Type="http://schemas.openxmlformats.org/officeDocument/2006/relationships/image" Target="../media/image77.png"/><Relationship Id="rId17" Type="http://schemas.openxmlformats.org/officeDocument/2006/relationships/image" Target="../media/image20.png"/><Relationship Id="rId2" Type="http://schemas.openxmlformats.org/officeDocument/2006/relationships/image" Target="../media/image67.png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.png"/><Relationship Id="rId11" Type="http://schemas.openxmlformats.org/officeDocument/2006/relationships/image" Target="../media/image76.png"/><Relationship Id="rId5" Type="http://schemas.openxmlformats.org/officeDocument/2006/relationships/image" Target="../media/image70.png"/><Relationship Id="rId15" Type="http://schemas.openxmlformats.org/officeDocument/2006/relationships/image" Target="../media/image27.png"/><Relationship Id="rId10" Type="http://schemas.openxmlformats.org/officeDocument/2006/relationships/image" Target="../media/image75.png"/><Relationship Id="rId4" Type="http://schemas.openxmlformats.org/officeDocument/2006/relationships/image" Target="../media/image69.png"/><Relationship Id="rId9" Type="http://schemas.openxmlformats.org/officeDocument/2006/relationships/image" Target="../media/image74.png"/><Relationship Id="rId14" Type="http://schemas.openxmlformats.org/officeDocument/2006/relationships/image" Target="../media/image7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png"/><Relationship Id="rId13" Type="http://schemas.openxmlformats.org/officeDocument/2006/relationships/image" Target="../media/image89.png"/><Relationship Id="rId3" Type="http://schemas.openxmlformats.org/officeDocument/2006/relationships/image" Target="../media/image68.png"/><Relationship Id="rId7" Type="http://schemas.openxmlformats.org/officeDocument/2006/relationships/image" Target="../media/image83.png"/><Relationship Id="rId12" Type="http://schemas.openxmlformats.org/officeDocument/2006/relationships/image" Target="../media/image88.png"/><Relationship Id="rId17" Type="http://schemas.openxmlformats.org/officeDocument/2006/relationships/image" Target="../media/image20.png"/><Relationship Id="rId2" Type="http://schemas.openxmlformats.org/officeDocument/2006/relationships/image" Target="../media/image67.png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.png"/><Relationship Id="rId11" Type="http://schemas.openxmlformats.org/officeDocument/2006/relationships/image" Target="../media/image87.png"/><Relationship Id="rId5" Type="http://schemas.openxmlformats.org/officeDocument/2006/relationships/image" Target="../media/image81.png"/><Relationship Id="rId15" Type="http://schemas.openxmlformats.org/officeDocument/2006/relationships/image" Target="../media/image27.png"/><Relationship Id="rId10" Type="http://schemas.openxmlformats.org/officeDocument/2006/relationships/image" Target="../media/image86.png"/><Relationship Id="rId4" Type="http://schemas.openxmlformats.org/officeDocument/2006/relationships/image" Target="../media/image80.png"/><Relationship Id="rId9" Type="http://schemas.openxmlformats.org/officeDocument/2006/relationships/image" Target="../media/image85.png"/><Relationship Id="rId14" Type="http://schemas.openxmlformats.org/officeDocument/2006/relationships/image" Target="../media/image9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10" Type="http://schemas.openxmlformats.org/officeDocument/2006/relationships/image" Target="../media/image20.png"/><Relationship Id="rId4" Type="http://schemas.openxmlformats.org/officeDocument/2006/relationships/image" Target="../media/image23.png"/><Relationship Id="rId9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28.png"/><Relationship Id="rId7" Type="http://schemas.openxmlformats.org/officeDocument/2006/relationships/image" Target="../media/image17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28.png"/><Relationship Id="rId7" Type="http://schemas.openxmlformats.org/officeDocument/2006/relationships/image" Target="../media/image35.png"/><Relationship Id="rId12" Type="http://schemas.openxmlformats.org/officeDocument/2006/relationships/image" Target="../media/image20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11" Type="http://schemas.openxmlformats.org/officeDocument/2006/relationships/image" Target="../media/image17.png"/><Relationship Id="rId5" Type="http://schemas.openxmlformats.org/officeDocument/2006/relationships/image" Target="../media/image33.png"/><Relationship Id="rId10" Type="http://schemas.openxmlformats.org/officeDocument/2006/relationships/image" Target="../media/image38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7" Type="http://schemas.openxmlformats.org/officeDocument/2006/relationships/image" Target="../media/image2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27.png"/><Relationship Id="rId4" Type="http://schemas.openxmlformats.org/officeDocument/2006/relationships/image" Target="../media/image4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1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889759" y="1367246"/>
                <a:ext cx="3892732" cy="2585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arenR"/>
                </a:pPr>
                <a:r>
                  <a:rPr lang="en-US" dirty="0">
                    <a:latin typeface="Comic Sans MS" panose="030F0702030302020204" pitchFamily="66" charset="0"/>
                  </a:rPr>
                  <a:t>Factorise</a:t>
                </a:r>
              </a:p>
              <a:p>
                <a:pPr marL="342900" indent="-342900">
                  <a:buAutoNum type="arabicParenR"/>
                </a:pPr>
                <a:endParaRPr lang="en-US" dirty="0">
                  <a:latin typeface="Comic Sans MS" panose="030F0702030302020204" pitchFamily="66" charset="0"/>
                </a:endParaRPr>
              </a:p>
              <a:p>
                <a:r>
                  <a:rPr lang="en-US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+5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+6</m:t>
                    </m:r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	</a:t>
                </a: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endParaRPr lang="en-GB" dirty="0">
                  <a:latin typeface="Comic Sans MS" panose="030F0702030302020204" pitchFamily="66" charset="0"/>
                </a:endParaRPr>
              </a:p>
              <a:p>
                <a:r>
                  <a:rPr lang="en-GB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endParaRPr lang="en-US" dirty="0">
                  <a:latin typeface="Comic Sans MS" panose="030F0702030302020204" pitchFamily="66" charset="0"/>
                </a:endParaRP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r>
                  <a:rPr lang="en-US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+7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+6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9759" y="1367246"/>
                <a:ext cx="3892732" cy="2585323"/>
              </a:xfrm>
              <a:prstGeom prst="rect">
                <a:avLst/>
              </a:prstGeom>
              <a:blipFill>
                <a:blip r:embed="rId2"/>
                <a:stretch>
                  <a:fillRect l="-1629" t="-3448" b="-29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773782" y="1358537"/>
                <a:ext cx="3892732" cy="32534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2) Simplify each of these by writing it as a product of two factors (brackets)</a:t>
                </a: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r>
                  <a:rPr lang="en-US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+2</m:t>
                        </m:r>
                      </m:e>
                    </m:d>
                  </m:oMath>
                </a14:m>
                <a:endParaRPr lang="en-US" dirty="0">
                  <a:latin typeface="Comic Sans MS" panose="030F0702030302020204" pitchFamily="66" charset="0"/>
                </a:endParaRP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r>
                  <a:rPr lang="en-US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r>
                  <a:rPr lang="en-US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+10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3782" y="1358537"/>
                <a:ext cx="3892732" cy="3253455"/>
              </a:xfrm>
              <a:prstGeom prst="rect">
                <a:avLst/>
              </a:prstGeom>
              <a:blipFill>
                <a:blip r:embed="rId3"/>
                <a:stretch>
                  <a:fillRect l="-1303" t="-778" b="-19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529840" y="2329543"/>
                <a:ext cx="17436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+2)(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9840" y="2329543"/>
                <a:ext cx="1743619" cy="276999"/>
              </a:xfrm>
              <a:prstGeom prst="rect">
                <a:avLst/>
              </a:prstGeom>
              <a:blipFill>
                <a:blip r:embed="rId4"/>
                <a:stretch>
                  <a:fillRect l="-725" r="-4348" b="-34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2516776" y="3152503"/>
                <a:ext cx="17436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+4)(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6776" y="3152503"/>
                <a:ext cx="1743618" cy="276999"/>
              </a:xfrm>
              <a:prstGeom prst="rect">
                <a:avLst/>
              </a:prstGeom>
              <a:blipFill>
                <a:blip r:embed="rId5"/>
                <a:stretch>
                  <a:fillRect l="-725" r="-4348" b="-3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2521131" y="3958046"/>
                <a:ext cx="18718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=(2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+3)(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1131" y="3958046"/>
                <a:ext cx="1871859" cy="276999"/>
              </a:xfrm>
              <a:prstGeom prst="rect">
                <a:avLst/>
              </a:prstGeom>
              <a:blipFill>
                <a:blip r:embed="rId6"/>
                <a:stretch>
                  <a:fillRect l="-1351" t="-4762" r="-3378" b="-380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7846421" y="2865121"/>
                <a:ext cx="17495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+1)(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6421" y="2865121"/>
                <a:ext cx="1749518" cy="276999"/>
              </a:xfrm>
              <a:prstGeom prst="rect">
                <a:avLst/>
              </a:prstGeom>
              <a:blipFill>
                <a:blip r:embed="rId7"/>
                <a:stretch>
                  <a:fillRect l="-719" r="-3597" b="-363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7833359" y="3670662"/>
                <a:ext cx="2262863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(1+</m:t>
                      </m:r>
                      <m:sSup>
                        <m:sSup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3359" y="3670662"/>
                <a:ext cx="2262863" cy="518604"/>
              </a:xfrm>
              <a:prstGeom prst="rect">
                <a:avLst/>
              </a:prstGeom>
              <a:blipFill>
                <a:blip r:embed="rId8"/>
                <a:stretch>
                  <a:fillRect l="-559" t="-2381" r="-2793" b="-119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7837712" y="4667795"/>
                <a:ext cx="2040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 (2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−1)(</m:t>
                      </m:r>
                      <m:sSup>
                        <m:sSup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+5)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7712" y="4667795"/>
                <a:ext cx="2040880" cy="276999"/>
              </a:xfrm>
              <a:prstGeom prst="rect">
                <a:avLst/>
              </a:prstGeom>
              <a:blipFill>
                <a:blip r:embed="rId9"/>
                <a:stretch>
                  <a:fillRect l="-617" t="-9091" r="-3086" b="-363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4749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9" grpId="0"/>
      <p:bldP spid="50" grpId="0"/>
      <p:bldP spid="51" grpId="0"/>
      <p:bldP spid="52" grpId="0"/>
      <p:bldP spid="5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3581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split up parts of a sequence and sum them separately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Show that: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Can be written as: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971800" y="2895600"/>
                <a:ext cx="1254894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/>
                            </a:rPr>
                            <m:t>𝑟</m:t>
                          </m:r>
                          <m:r>
                            <a:rPr lang="en-US" sz="16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i="1">
                              <a:latin typeface="Cambria Math"/>
                            </a:rPr>
                            <m:t>(3</m:t>
                          </m:r>
                          <m:r>
                            <a:rPr lang="en-US" sz="1600" i="1">
                              <a:latin typeface="Cambria Math"/>
                            </a:rPr>
                            <m:t>𝑟</m:t>
                          </m:r>
                          <m:r>
                            <a:rPr lang="en-US" sz="1600" i="1">
                              <a:latin typeface="Cambria Math"/>
                            </a:rPr>
                            <m:t>+2)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2895600"/>
                <a:ext cx="1254894" cy="763222"/>
              </a:xfrm>
              <a:prstGeom prst="rect">
                <a:avLst/>
              </a:prstGeom>
              <a:blipFill>
                <a:blip r:embed="rId2"/>
                <a:stretch>
                  <a:fillRect l="-52000" t="-103333" b="-16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684417" y="4524103"/>
                <a:ext cx="794448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/>
                        </a:rPr>
                        <m:t>3</m:t>
                      </m:r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/>
                            </a:rPr>
                            <m:t>𝑟</m:t>
                          </m:r>
                          <m:r>
                            <a:rPr lang="en-US" sz="16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i="1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4417" y="4524103"/>
                <a:ext cx="794448" cy="763222"/>
              </a:xfrm>
              <a:prstGeom prst="rect">
                <a:avLst/>
              </a:prstGeom>
              <a:blipFill>
                <a:blip r:embed="rId3"/>
                <a:stretch>
                  <a:fillRect l="-62500" t="-100000" r="-32813" b="-157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370217" y="4524103"/>
                <a:ext cx="1049646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/>
                        </a:rPr>
                        <m:t>+  2</m:t>
                      </m:r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/>
                            </a:rPr>
                            <m:t>𝑟</m:t>
                          </m:r>
                          <m:r>
                            <a:rPr lang="en-US" sz="16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0217" y="4524103"/>
                <a:ext cx="1049646" cy="763222"/>
              </a:xfrm>
              <a:prstGeom prst="rect">
                <a:avLst/>
              </a:prstGeom>
              <a:blipFill>
                <a:blip r:embed="rId4"/>
                <a:stretch>
                  <a:fillRect l="-25000" t="-100000" r="-23810" b="-157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467601" y="1524001"/>
                <a:ext cx="1117357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US" sz="14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/>
                            </a:rPr>
                            <m:t>(3</m:t>
                          </m:r>
                          <m: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US" sz="1400" i="1">
                              <a:latin typeface="Cambria Math"/>
                            </a:rPr>
                            <m:t>+2)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7601" y="1524001"/>
                <a:ext cx="1117357" cy="679353"/>
              </a:xfrm>
              <a:prstGeom prst="rect">
                <a:avLst/>
              </a:prstGeom>
              <a:blipFill>
                <a:blip r:embed="rId5"/>
                <a:stretch>
                  <a:fillRect l="-52273" t="-100000" b="-156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029200" y="2819401"/>
                <a:ext cx="11991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×1+2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819401"/>
                <a:ext cx="1199110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172200" y="2819401"/>
                <a:ext cx="12293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×2+2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2819401"/>
                <a:ext cx="1229376" cy="307777"/>
              </a:xfrm>
              <a:prstGeom prst="rect">
                <a:avLst/>
              </a:prstGeom>
              <a:blipFill>
                <a:blip r:embed="rId7"/>
                <a:stretch>
                  <a:fillRect b="-1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315200" y="2819401"/>
                <a:ext cx="12293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×3+2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0" y="2819401"/>
                <a:ext cx="1229376" cy="307777"/>
              </a:xfrm>
              <a:prstGeom prst="rect">
                <a:avLst/>
              </a:prstGeom>
              <a:blipFill>
                <a:blip r:embed="rId8"/>
                <a:stretch>
                  <a:fillRect b="-1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8458200" y="2819401"/>
                <a:ext cx="17231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×4+2</m:t>
                          </m:r>
                        </m:e>
                      </m:d>
                      <m:r>
                        <a:rPr lang="en-US" sz="1400" i="1">
                          <a:latin typeface="Cambria Math"/>
                          <a:ea typeface="Cambria Math"/>
                        </a:rPr>
                        <m:t>………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8200" y="2819401"/>
                <a:ext cx="1723164" cy="307777"/>
              </a:xfrm>
              <a:prstGeom prst="rect">
                <a:avLst/>
              </a:prstGeom>
              <a:blipFill>
                <a:blip r:embed="rId9"/>
                <a:stretch>
                  <a:fillRect b="-1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029200" y="3581401"/>
                <a:ext cx="88530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×1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3581401"/>
                <a:ext cx="885306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867400" y="3581401"/>
                <a:ext cx="9155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×2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3581401"/>
                <a:ext cx="915572" cy="307777"/>
              </a:xfrm>
              <a:prstGeom prst="rect">
                <a:avLst/>
              </a:prstGeom>
              <a:blipFill>
                <a:blip r:embed="rId11"/>
                <a:stretch>
                  <a:fillRect b="-1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705600" y="3581401"/>
                <a:ext cx="9155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×3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3581401"/>
                <a:ext cx="915572" cy="307777"/>
              </a:xfrm>
              <a:prstGeom prst="rect">
                <a:avLst/>
              </a:prstGeom>
              <a:blipFill>
                <a:blip r:embed="rId12"/>
                <a:stretch>
                  <a:fillRect b="-1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543800" y="3581401"/>
                <a:ext cx="9155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×4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800" y="3581401"/>
                <a:ext cx="915572" cy="307777"/>
              </a:xfrm>
              <a:prstGeom prst="rect">
                <a:avLst/>
              </a:prstGeom>
              <a:blipFill>
                <a:blip r:embed="rId13"/>
                <a:stretch>
                  <a:fillRect b="-1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382000" y="3581401"/>
                <a:ext cx="19986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2+2+2+2</m:t>
                          </m:r>
                        </m:e>
                      </m:d>
                      <m:r>
                        <a:rPr lang="en-US" sz="1400" i="1">
                          <a:latin typeface="Cambria Math"/>
                          <a:ea typeface="Cambria Math"/>
                        </a:rPr>
                        <m:t> ……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0" y="3581401"/>
                <a:ext cx="1998624" cy="307777"/>
              </a:xfrm>
              <a:prstGeom prst="rect">
                <a:avLst/>
              </a:prstGeom>
              <a:blipFill>
                <a:blip r:embed="rId14"/>
                <a:stretch>
                  <a:fillRect b="-1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029200" y="4495801"/>
                <a:ext cx="24002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=3</m:t>
                      </m:r>
                      <m:r>
                        <a:rPr lang="en-US" sz="1400" i="1">
                          <a:latin typeface="Cambria Math"/>
                          <a:ea typeface="Cambria Math"/>
                        </a:rPr>
                        <m:t>×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  <a:ea typeface="Cambria Math"/>
                            </a:rPr>
                            <m:t>1+2+3+4</m:t>
                          </m:r>
                        </m:e>
                      </m:d>
                      <m:r>
                        <a:rPr lang="en-US" sz="1400" i="1">
                          <a:latin typeface="Cambria Math"/>
                          <a:ea typeface="Cambria Math"/>
                        </a:rPr>
                        <m:t>………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4495801"/>
                <a:ext cx="2400272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7315200" y="4495801"/>
                <a:ext cx="222253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+  2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/>
                            </a:rPr>
                            <m:t>1+1+1+1</m:t>
                          </m:r>
                        </m:e>
                      </m:d>
                      <m:r>
                        <a:rPr lang="en-US" sz="1400" i="1">
                          <a:latin typeface="Cambria Math"/>
                        </a:rPr>
                        <m:t>………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0" y="4495801"/>
                <a:ext cx="2222532" cy="307777"/>
              </a:xfrm>
              <a:prstGeom prst="rect">
                <a:avLst/>
              </a:prstGeom>
              <a:blipFill>
                <a:blip r:embed="rId16"/>
                <a:stretch>
                  <a:fillRect b="-1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5638801" y="2438401"/>
            <a:ext cx="41264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If we wrote out the first few terms of this sequence…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982082" y="3200401"/>
            <a:ext cx="56493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This is equal to the sum of the multiplied terms, added to the sum of the 2s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181600" y="3962401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We can ‘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’ the 3 out of the multiplied terms and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a 2 from the added terms…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343400" y="5029201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rgbClr val="FF0000"/>
                </a:solidFill>
                <a:latin typeface="Comic Sans MS" pitchFamily="66" charset="0"/>
              </a:rPr>
              <a:t>This is 3 multiplied by the sum of the first ‘n’ numbers represented by the formula ‘r’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5867400" y="4800600"/>
            <a:ext cx="152400" cy="228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391400" y="5029201"/>
            <a:ext cx="259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rgbClr val="FF0000"/>
                </a:solidFill>
                <a:latin typeface="Comic Sans MS" pitchFamily="66" charset="0"/>
              </a:rPr>
              <a:t>This is 2 multiplied by ‘n’ 1s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H="1" flipV="1">
            <a:off x="8382000" y="4800600"/>
            <a:ext cx="304800" cy="228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6019800" y="5715000"/>
            <a:ext cx="304800" cy="152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553200" y="5715000"/>
                <a:ext cx="794448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/>
                        </a:rPr>
                        <m:t>3</m:t>
                      </m:r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/>
                            </a:rPr>
                            <m:t>𝑟</m:t>
                          </m:r>
                          <m:r>
                            <a:rPr lang="en-US" sz="16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i="1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5715000"/>
                <a:ext cx="794448" cy="763222"/>
              </a:xfrm>
              <a:prstGeom prst="rect">
                <a:avLst/>
              </a:prstGeom>
              <a:blipFill>
                <a:blip r:embed="rId17"/>
                <a:stretch>
                  <a:fillRect l="-66667" t="-100000" r="-31746" b="-1557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7239000" y="5715000"/>
                <a:ext cx="1049646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/>
                        </a:rPr>
                        <m:t>+  2</m:t>
                      </m:r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/>
                            </a:rPr>
                            <m:t>𝑟</m:t>
                          </m:r>
                          <m:r>
                            <a:rPr lang="en-US" sz="16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0" y="5715000"/>
                <a:ext cx="1049646" cy="763222"/>
              </a:xfrm>
              <a:prstGeom prst="rect">
                <a:avLst/>
              </a:prstGeom>
              <a:blipFill>
                <a:blip r:embed="rId18"/>
                <a:stretch>
                  <a:fillRect l="-26190" t="-100000" r="-22619" b="-1557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Arrow Connector 38"/>
          <p:cNvCxnSpPr/>
          <p:nvPr/>
        </p:nvCxnSpPr>
        <p:spPr>
          <a:xfrm flipH="1">
            <a:off x="8229600" y="5257800"/>
            <a:ext cx="4572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5334000" y="3124200"/>
            <a:ext cx="4572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6553200" y="3124200"/>
            <a:ext cx="4572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7696200" y="3124200"/>
            <a:ext cx="4572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8839200" y="3124200"/>
            <a:ext cx="4572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5334000" y="3886200"/>
            <a:ext cx="30480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8686800" y="3886200"/>
            <a:ext cx="12192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5867400" y="3124200"/>
            <a:ext cx="3048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7010400" y="3124200"/>
            <a:ext cx="3048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8229600" y="3124200"/>
            <a:ext cx="3048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9372600" y="3124200"/>
            <a:ext cx="3048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2760617" y="4524103"/>
            <a:ext cx="1524000" cy="7620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6629400" y="5715000"/>
            <a:ext cx="1600200" cy="7620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2495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5005" y="570412"/>
                <a:ext cx="1519646" cy="587020"/>
              </a:xfrm>
              <a:prstGeom prst="rect">
                <a:avLst/>
              </a:prstGeom>
              <a:blipFill>
                <a:blip r:embed="rId19"/>
                <a:stretch>
                  <a:fillRect l="-35772" t="-110204" b="-17551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9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1524001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0"/>
                <a:ext cx="966651" cy="587020"/>
              </a:xfrm>
              <a:prstGeom prst="rect">
                <a:avLst/>
              </a:prstGeom>
              <a:blipFill>
                <a:blip r:embed="rId20"/>
                <a:stretch>
                  <a:fillRect l="-53165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2490652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0652" y="0"/>
                <a:ext cx="1524001" cy="587020"/>
              </a:xfrm>
              <a:prstGeom prst="rect">
                <a:avLst/>
              </a:prstGeom>
              <a:blipFill>
                <a:blip r:embed="rId21"/>
                <a:stretch>
                  <a:fillRect l="-39837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1403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8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8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9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1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1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2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4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6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3" grpId="0"/>
      <p:bldP spid="24" grpId="0"/>
      <p:bldP spid="25" grpId="0"/>
      <p:bldP spid="26" grpId="0"/>
      <p:bldP spid="28" grpId="0"/>
      <p:bldP spid="36" grpId="0"/>
      <p:bldP spid="37" grpId="0"/>
      <p:bldP spid="62" grpId="0" animBg="1"/>
      <p:bldP spid="6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3581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split up parts of a sequence and sum them separately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Evaluate: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You need to split this up and sum the parts separately!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895601" y="2895600"/>
                <a:ext cx="1254895" cy="7867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/>
                            </a:rPr>
                            <m:t>𝑟</m:t>
                          </m:r>
                          <m:r>
                            <a:rPr lang="en-US" sz="16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i="1">
                              <a:latin typeface="Cambria Math"/>
                            </a:rPr>
                            <m:t>25</m:t>
                          </m:r>
                        </m:sup>
                        <m:e>
                          <m:r>
                            <a:rPr lang="en-US" sz="1600" i="1">
                              <a:latin typeface="Cambria Math"/>
                            </a:rPr>
                            <m:t>(3</m:t>
                          </m:r>
                          <m:r>
                            <a:rPr lang="en-US" sz="1600" i="1">
                              <a:latin typeface="Cambria Math"/>
                            </a:rPr>
                            <m:t>𝑟</m:t>
                          </m:r>
                          <m:r>
                            <a:rPr lang="en-US" sz="1600" i="1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1" y="2895600"/>
                <a:ext cx="1254895" cy="786754"/>
              </a:xfrm>
              <a:prstGeom prst="rect">
                <a:avLst/>
              </a:prstGeom>
              <a:blipFill>
                <a:blip r:embed="rId2"/>
                <a:stretch>
                  <a:fillRect l="-53535" t="-96774" b="-153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705601" y="1447800"/>
                <a:ext cx="1254895" cy="7867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/>
                            </a:rPr>
                            <m:t>𝑟</m:t>
                          </m:r>
                          <m:r>
                            <a:rPr lang="en-US" sz="16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i="1">
                              <a:latin typeface="Cambria Math"/>
                            </a:rPr>
                            <m:t>25</m:t>
                          </m:r>
                        </m:sup>
                        <m:e>
                          <m:r>
                            <a:rPr lang="en-US" sz="1600" i="1">
                              <a:latin typeface="Cambria Math"/>
                            </a:rPr>
                            <m:t>(3</m:t>
                          </m:r>
                          <m:r>
                            <a:rPr lang="en-US" sz="1600" i="1">
                              <a:latin typeface="Cambria Math"/>
                            </a:rPr>
                            <m:t>𝑟</m:t>
                          </m:r>
                          <m:r>
                            <a:rPr lang="en-US" sz="1600" i="1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1" y="1447800"/>
                <a:ext cx="1254895" cy="786754"/>
              </a:xfrm>
              <a:prstGeom prst="rect">
                <a:avLst/>
              </a:prstGeom>
              <a:blipFill>
                <a:blip r:embed="rId2"/>
                <a:stretch>
                  <a:fillRect l="-53535" t="-93651" b="-1507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096000" y="2362200"/>
                <a:ext cx="794448" cy="7867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/>
                        </a:rPr>
                        <m:t>3</m:t>
                      </m:r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/>
                            </a:rPr>
                            <m:t>𝑟</m:t>
                          </m:r>
                          <m:r>
                            <a:rPr lang="en-US" sz="16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i="1">
                              <a:latin typeface="Cambria Math"/>
                            </a:rPr>
                            <m:t>25</m:t>
                          </m:r>
                        </m:sup>
                        <m:e>
                          <m:r>
                            <a:rPr lang="en-US" sz="1600" i="1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362200"/>
                <a:ext cx="794448" cy="786754"/>
              </a:xfrm>
              <a:prstGeom prst="rect">
                <a:avLst/>
              </a:prstGeom>
              <a:blipFill>
                <a:blip r:embed="rId3"/>
                <a:stretch>
                  <a:fillRect l="-66667" t="-93651" r="-31746" b="-1507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781800" y="2362200"/>
                <a:ext cx="935834" cy="7867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/>
                        </a:rPr>
                        <m:t>+  </m:t>
                      </m:r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/>
                            </a:rPr>
                            <m:t>𝑟</m:t>
                          </m:r>
                          <m:r>
                            <a:rPr lang="en-US" sz="16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i="1">
                              <a:latin typeface="Cambria Math"/>
                            </a:rPr>
                            <m:t>25</m:t>
                          </m:r>
                        </m:sup>
                        <m:e>
                          <m:r>
                            <a:rPr lang="en-US" sz="1600" i="1">
                              <a:latin typeface="Cambria Math"/>
                            </a:rPr>
                            <m:t>1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2362200"/>
                <a:ext cx="935834" cy="786754"/>
              </a:xfrm>
              <a:prstGeom prst="rect">
                <a:avLst/>
              </a:prstGeom>
              <a:blipFill>
                <a:blip r:embed="rId4"/>
                <a:stretch>
                  <a:fillRect l="-40000" t="-93651" r="-25333" b="-1507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498275" y="3364676"/>
                <a:ext cx="1325748" cy="5597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/>
                            </a:rPr>
                            <m:t>3</m:t>
                          </m:r>
                          <m:r>
                            <a:rPr lang="en-US" sz="1600" i="1">
                              <a:latin typeface="Cambria Math"/>
                            </a:rPr>
                            <m:t>𝑛</m:t>
                          </m:r>
                          <m:r>
                            <a:rPr lang="en-US" sz="1600" i="1">
                              <a:latin typeface="Cambria Math"/>
                            </a:rPr>
                            <m:t>(</m:t>
                          </m:r>
                          <m:r>
                            <a:rPr lang="en-US" sz="1600" i="1">
                              <a:latin typeface="Cambria Math"/>
                            </a:rPr>
                            <m:t>𝑛</m:t>
                          </m:r>
                          <m:r>
                            <a:rPr lang="en-US" sz="16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8275" y="3364676"/>
                <a:ext cx="1325748" cy="559769"/>
              </a:xfrm>
              <a:prstGeom prst="rect">
                <a:avLst/>
              </a:prstGeom>
              <a:blipFill>
                <a:blip r:embed="rId5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781801" y="3505200"/>
                <a:ext cx="87908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/>
                        </a:rPr>
                        <m:t>+  </m:t>
                      </m:r>
                      <m:r>
                        <a:rPr lang="en-US" sz="1600" i="1">
                          <a:latin typeface="Cambria Math"/>
                        </a:rPr>
                        <m:t>𝑛</m:t>
                      </m:r>
                      <m:r>
                        <a:rPr lang="en-US" sz="1600" i="1">
                          <a:latin typeface="Cambria Math"/>
                        </a:rPr>
                        <m:t>(1)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1" y="3505200"/>
                <a:ext cx="879087" cy="338554"/>
              </a:xfrm>
              <a:prstGeom prst="rect">
                <a:avLst/>
              </a:prstGeom>
              <a:blipFill>
                <a:blip r:embed="rId6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176653" y="4138551"/>
                <a:ext cx="1709827" cy="5597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/>
                            </a:rPr>
                            <m:t>3(25)(25+1)</m:t>
                          </m:r>
                        </m:num>
                        <m:den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6653" y="4138551"/>
                <a:ext cx="1709827" cy="559769"/>
              </a:xfrm>
              <a:prstGeom prst="rect">
                <a:avLst/>
              </a:prstGeom>
              <a:blipFill>
                <a:blip r:embed="rId7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781801" y="4267200"/>
                <a:ext cx="98616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/>
                        </a:rPr>
                        <m:t>+  25(1)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1" y="4267200"/>
                <a:ext cx="986167" cy="338554"/>
              </a:xfrm>
              <a:prstGeom prst="rect">
                <a:avLst/>
              </a:prstGeom>
              <a:blipFill>
                <a:blip r:embed="rId8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105401" y="4953000"/>
                <a:ext cx="89729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/>
                        </a:rPr>
                        <m:t>=1000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1" y="4953000"/>
                <a:ext cx="897297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rc 15"/>
          <p:cNvSpPr/>
          <p:nvPr/>
        </p:nvSpPr>
        <p:spPr>
          <a:xfrm>
            <a:off x="7696200" y="1905000"/>
            <a:ext cx="533400" cy="8382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8229600" y="1981201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Split into two separate parts as you have seen</a:t>
            </a:r>
          </a:p>
        </p:txBody>
      </p:sp>
      <p:sp>
        <p:nvSpPr>
          <p:cNvPr id="18" name="Arc 17"/>
          <p:cNvSpPr/>
          <p:nvPr/>
        </p:nvSpPr>
        <p:spPr>
          <a:xfrm>
            <a:off x="7696200" y="2819400"/>
            <a:ext cx="533400" cy="8382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7696200" y="3733800"/>
            <a:ext cx="5334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c 19"/>
          <p:cNvSpPr/>
          <p:nvPr/>
        </p:nvSpPr>
        <p:spPr>
          <a:xfrm>
            <a:off x="7696200" y="4495800"/>
            <a:ext cx="533400" cy="6096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8153400" y="2819401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the formulae for the sums. Remember the 3 at the start of the first one!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We will also have ‘n’ lots of 1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229600" y="3810001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n = 25 (25 terms to add up)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229600" y="4648201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638800" y="5715000"/>
            <a:ext cx="4343400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So the first 25 terms of the sequence with the formula (3r + 1) will add up to 1000!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917870" y="3370614"/>
            <a:ext cx="807522" cy="524493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495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5005" y="570412"/>
                <a:ext cx="1519646" cy="587020"/>
              </a:xfrm>
              <a:prstGeom prst="rect">
                <a:avLst/>
              </a:prstGeom>
              <a:blipFill>
                <a:blip r:embed="rId10"/>
                <a:stretch>
                  <a:fillRect l="-35772" t="-110204" b="-17551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1524001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0"/>
                <a:ext cx="966651" cy="587020"/>
              </a:xfrm>
              <a:prstGeom prst="rect">
                <a:avLst/>
              </a:prstGeom>
              <a:blipFill>
                <a:blip r:embed="rId11"/>
                <a:stretch>
                  <a:fillRect l="-53165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2490652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0652" y="0"/>
                <a:ext cx="1524001" cy="587020"/>
              </a:xfrm>
              <a:prstGeom prst="rect">
                <a:avLst/>
              </a:prstGeom>
              <a:blipFill>
                <a:blip r:embed="rId12"/>
                <a:stretch>
                  <a:fillRect l="-39837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0834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 animBg="1"/>
      <p:bldP spid="17" grpId="0"/>
      <p:bldP spid="18" grpId="0" animBg="1"/>
      <p:bldP spid="19" grpId="0" animBg="1"/>
      <p:bldP spid="20" grpId="0" animBg="1"/>
      <p:bldP spid="22" grpId="0"/>
      <p:bldP spid="23" grpId="0"/>
      <p:bldP spid="24" grpId="0" animBg="1"/>
      <p:bldP spid="27" grpId="0" animBg="1"/>
      <p:bldP spid="27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3581400" cy="452596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split up parts of a sequence and sum them separately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Show that: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In this case you should proceed as normal, but use ‘n’ instead!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323606" y="2871849"/>
                <a:ext cx="1254895" cy="7867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/>
                            </a:rPr>
                            <m:t>𝑟</m:t>
                          </m:r>
                          <m:r>
                            <a:rPr lang="en-US" sz="16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i="1">
                              <a:latin typeface="Cambria Math"/>
                            </a:rPr>
                            <m:t>(7</m:t>
                          </m:r>
                          <m:r>
                            <a:rPr lang="en-US" sz="1600" i="1">
                              <a:latin typeface="Cambria Math"/>
                            </a:rPr>
                            <m:t>𝑟</m:t>
                          </m:r>
                          <m:r>
                            <a:rPr lang="en-US" sz="1600" i="1">
                              <a:latin typeface="Cambria Math"/>
                            </a:rPr>
                            <m:t>−4)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3606" y="2871849"/>
                <a:ext cx="1254895" cy="786754"/>
              </a:xfrm>
              <a:prstGeom prst="rect">
                <a:avLst/>
              </a:prstGeom>
              <a:blipFill>
                <a:blip r:embed="rId2"/>
                <a:stretch>
                  <a:fillRect l="-52000" t="-96825" b="-149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402280" y="2988623"/>
                <a:ext cx="1405192" cy="5124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/>
                            </a:rPr>
                            <m:t>7</m:t>
                          </m:r>
                          <m:r>
                            <a:rPr lang="en-US" sz="1600" i="1">
                              <a:latin typeface="Cambria Math"/>
                            </a:rPr>
                            <m:t>𝑛</m:t>
                          </m:r>
                          <m:r>
                            <a:rPr lang="en-US" sz="1600" i="1">
                              <a:latin typeface="Cambria Math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2280" y="2988623"/>
                <a:ext cx="1405192" cy="51244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/>
          <p:cNvCxnSpPr/>
          <p:nvPr/>
        </p:nvCxnSpPr>
        <p:spPr>
          <a:xfrm flipV="1">
            <a:off x="2557153" y="3516102"/>
            <a:ext cx="429526" cy="80651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524001" y="4381995"/>
            <a:ext cx="18763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The sum of the first ‘n’ terms of this sequence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H="1" flipV="1">
            <a:off x="4314737" y="3549748"/>
            <a:ext cx="154345" cy="74912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683331" y="4332516"/>
            <a:ext cx="16288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Is given by this formula, where ‘n’ is the number of terms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7028214" y="1340922"/>
                <a:ext cx="1254895" cy="7867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/>
                            </a:rPr>
                            <m:t>𝑟</m:t>
                          </m:r>
                          <m:r>
                            <a:rPr lang="en-US" sz="16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i="1">
                              <a:latin typeface="Cambria Math"/>
                            </a:rPr>
                            <m:t>(7</m:t>
                          </m:r>
                          <m:r>
                            <a:rPr lang="en-US" sz="1600" i="1">
                              <a:latin typeface="Cambria Math"/>
                            </a:rPr>
                            <m:t>𝑟</m:t>
                          </m:r>
                          <m:r>
                            <a:rPr lang="en-US" sz="1600" i="1">
                              <a:latin typeface="Cambria Math"/>
                            </a:rPr>
                            <m:t>−4)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8214" y="1340922"/>
                <a:ext cx="1254895" cy="786754"/>
              </a:xfrm>
              <a:prstGeom prst="rect">
                <a:avLst/>
              </a:prstGeom>
              <a:blipFill>
                <a:blip r:embed="rId4"/>
                <a:stretch>
                  <a:fillRect l="-51000" t="-96825" b="-1476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494813" y="2255322"/>
                <a:ext cx="794448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/>
                        </a:rPr>
                        <m:t>7</m:t>
                      </m:r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/>
                            </a:rPr>
                            <m:t>𝑟</m:t>
                          </m:r>
                          <m:r>
                            <a:rPr lang="en-US" sz="16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i="1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4813" y="2255322"/>
                <a:ext cx="794448" cy="763222"/>
              </a:xfrm>
              <a:prstGeom prst="rect">
                <a:avLst/>
              </a:prstGeom>
              <a:blipFill>
                <a:blip r:embed="rId5"/>
                <a:stretch>
                  <a:fillRect l="-62500" t="-100000" r="-32813" b="-1557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180613" y="2255322"/>
                <a:ext cx="1049646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/>
                        </a:rPr>
                        <m:t>−  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4</m:t>
                      </m:r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/>
                            </a:rPr>
                            <m:t>𝑟</m:t>
                          </m:r>
                          <m:r>
                            <a:rPr lang="en-US" sz="16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0613" y="2255322"/>
                <a:ext cx="1049646" cy="763222"/>
              </a:xfrm>
              <a:prstGeom prst="rect">
                <a:avLst/>
              </a:prstGeom>
              <a:blipFill>
                <a:blip r:embed="rId6"/>
                <a:stretch>
                  <a:fillRect l="-25000" t="-100000" r="-23810" b="-1557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101939" y="3234047"/>
                <a:ext cx="1181285" cy="5012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7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1939" y="3234047"/>
                <a:ext cx="1181285" cy="501291"/>
              </a:xfrm>
              <a:prstGeom prst="rect">
                <a:avLst/>
              </a:prstGeom>
              <a:blipFill>
                <a:blip r:embed="rId7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7171708" y="3338945"/>
                <a:ext cx="64459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−  4</m:t>
                      </m:r>
                      <m:r>
                        <a:rPr lang="en-US" sz="1400" i="1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1708" y="3338945"/>
                <a:ext cx="644599" cy="307777"/>
              </a:xfrm>
              <a:prstGeom prst="rect">
                <a:avLst/>
              </a:prstGeom>
              <a:blipFill>
                <a:blip r:embed="rId8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123711" y="3813959"/>
                <a:ext cx="1181285" cy="5012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7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3711" y="3813959"/>
                <a:ext cx="1181285" cy="501291"/>
              </a:xfrm>
              <a:prstGeom prst="rect">
                <a:avLst/>
              </a:prstGeom>
              <a:blipFill>
                <a:blip r:embed="rId9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7217230" y="3800104"/>
                <a:ext cx="674544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8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7230" y="3800104"/>
                <a:ext cx="674544" cy="495649"/>
              </a:xfrm>
              <a:prstGeom prst="rect">
                <a:avLst/>
              </a:prstGeom>
              <a:blipFill>
                <a:blip r:embed="rId10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121732" y="4453246"/>
                <a:ext cx="1602297" cy="5090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7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r>
                            <a:rPr lang="en-US" sz="1400" i="1">
                              <a:latin typeface="Cambria Math"/>
                            </a:rPr>
                            <m:t>−8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1732" y="4453246"/>
                <a:ext cx="1602297" cy="50905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6119752" y="5080659"/>
                <a:ext cx="1536062" cy="523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7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/>
                            </a:rPr>
                            <m:t>+7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−8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9752" y="5080659"/>
                <a:ext cx="1536062" cy="523157"/>
              </a:xfrm>
              <a:prstGeom prst="rect">
                <a:avLst/>
              </a:prstGeom>
              <a:blipFill>
                <a:blip r:embed="rId12"/>
                <a:stretch>
                  <a:fillRect b="-23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6129649" y="5696198"/>
                <a:ext cx="1017202" cy="523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7</m:t>
                          </m:r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/>
                            </a:rPr>
                            <m:t>−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9649" y="5696198"/>
                <a:ext cx="1017202" cy="52315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139546" y="6356710"/>
                <a:ext cx="1181285" cy="5012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(7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9546" y="6356710"/>
                <a:ext cx="1181285" cy="501291"/>
              </a:xfrm>
              <a:prstGeom prst="rect">
                <a:avLst/>
              </a:prstGeom>
              <a:blipFill>
                <a:blip r:embed="rId14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46"/>
          <p:cNvSpPr/>
          <p:nvPr/>
        </p:nvSpPr>
        <p:spPr>
          <a:xfrm>
            <a:off x="8018813" y="1752600"/>
            <a:ext cx="533400" cy="9144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8569037" y="1945575"/>
            <a:ext cx="1288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Split up as two separate sums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8518566" y="2823359"/>
            <a:ext cx="21494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Remember the 7 on the first expression!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We also have n lots of 4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" name="Arc 49"/>
          <p:cNvSpPr/>
          <p:nvPr/>
        </p:nvSpPr>
        <p:spPr>
          <a:xfrm>
            <a:off x="8018813" y="2743200"/>
            <a:ext cx="533400" cy="7620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Arc 50"/>
          <p:cNvSpPr/>
          <p:nvPr/>
        </p:nvSpPr>
        <p:spPr>
          <a:xfrm>
            <a:off x="8018813" y="3581400"/>
            <a:ext cx="533400" cy="5334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Arc 51"/>
          <p:cNvSpPr/>
          <p:nvPr/>
        </p:nvSpPr>
        <p:spPr>
          <a:xfrm>
            <a:off x="8018813" y="4191000"/>
            <a:ext cx="533400" cy="5334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Arc 52"/>
          <p:cNvSpPr/>
          <p:nvPr/>
        </p:nvSpPr>
        <p:spPr>
          <a:xfrm>
            <a:off x="8018813" y="4800600"/>
            <a:ext cx="533400" cy="5334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Arc 53"/>
          <p:cNvSpPr/>
          <p:nvPr/>
        </p:nvSpPr>
        <p:spPr>
          <a:xfrm>
            <a:off x="7561613" y="5410200"/>
            <a:ext cx="533400" cy="5334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Arc 54"/>
          <p:cNvSpPr/>
          <p:nvPr/>
        </p:nvSpPr>
        <p:spPr>
          <a:xfrm>
            <a:off x="7561613" y="6096000"/>
            <a:ext cx="533400" cy="5334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6476011" y="3200401"/>
            <a:ext cx="704603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7"/>
          <p:cNvSpPr txBox="1"/>
          <p:nvPr/>
        </p:nvSpPr>
        <p:spPr>
          <a:xfrm>
            <a:off x="8518566" y="3605151"/>
            <a:ext cx="2149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‘4n’ as fraction over 2 (for grouping)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8350334" y="4322619"/>
            <a:ext cx="1367641" cy="281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Group terms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8431483" y="4807529"/>
            <a:ext cx="13676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Expand the bracket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8001992" y="5565570"/>
            <a:ext cx="13676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Group terms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7857508" y="6228609"/>
            <a:ext cx="13676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6355278" y="6324600"/>
            <a:ext cx="892628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3669475" y="3009405"/>
            <a:ext cx="1084613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TextBox 64"/>
          <p:cNvSpPr txBox="1"/>
          <p:nvPr/>
        </p:nvSpPr>
        <p:spPr>
          <a:xfrm>
            <a:off x="3200401" y="6131628"/>
            <a:ext cx="25393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0000FF"/>
                </a:solidFill>
                <a:latin typeface="Comic Sans MS" pitchFamily="66" charset="0"/>
              </a:rPr>
              <a:t>The two expressions are equivalent!</a:t>
            </a:r>
            <a:endParaRPr lang="en-GB" sz="1600" dirty="0">
              <a:solidFill>
                <a:srgbClr val="0000FF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2495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5005" y="570412"/>
                <a:ext cx="1519646" cy="587020"/>
              </a:xfrm>
              <a:prstGeom prst="rect">
                <a:avLst/>
              </a:prstGeom>
              <a:blipFill>
                <a:blip r:embed="rId15"/>
                <a:stretch>
                  <a:fillRect l="-35772" t="-110204" b="-17551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68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1524001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0"/>
                <a:ext cx="966651" cy="587020"/>
              </a:xfrm>
              <a:prstGeom prst="rect">
                <a:avLst/>
              </a:prstGeom>
              <a:blipFill>
                <a:blip r:embed="rId16"/>
                <a:stretch>
                  <a:fillRect l="-53165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2490652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0652" y="0"/>
                <a:ext cx="1524001" cy="587020"/>
              </a:xfrm>
              <a:prstGeom prst="rect">
                <a:avLst/>
              </a:prstGeom>
              <a:blipFill>
                <a:blip r:embed="rId17"/>
                <a:stretch>
                  <a:fillRect l="-39837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9673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5" grpId="0"/>
      <p:bldP spid="27" grpId="0"/>
      <p:bldP spid="33" grpId="0"/>
      <p:bldP spid="34" grpId="0"/>
      <p:bldP spid="35" grpId="0"/>
      <p:bldP spid="36" grpId="0"/>
      <p:bldP spid="37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 animBg="1"/>
      <p:bldP spid="48" grpId="0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7" grpId="0" animBg="1"/>
      <p:bldP spid="57" grpId="1" animBg="1"/>
      <p:bldP spid="58" grpId="0"/>
      <p:bldP spid="59" grpId="0"/>
      <p:bldP spid="60" grpId="0"/>
      <p:bldP spid="61" grpId="0"/>
      <p:bldP spid="62" grpId="0"/>
      <p:bldP spid="63" grpId="0" animBg="1"/>
      <p:bldP spid="64" grpId="0" animBg="1"/>
      <p:bldP spid="6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3581400" cy="45259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split up parts of a sequence and sum them separately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Show that: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Hence, calculate the value of: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Here, you can use the formula you’re given – remember that this will be the sum of the first 50 terms subtract the sum of the first 19!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323606" y="2871849"/>
                <a:ext cx="1254895" cy="7867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/>
                            </a:rPr>
                            <m:t>𝑟</m:t>
                          </m:r>
                          <m:r>
                            <a:rPr lang="en-US" sz="16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i="1">
                              <a:latin typeface="Cambria Math"/>
                            </a:rPr>
                            <m:t>(7</m:t>
                          </m:r>
                          <m:r>
                            <a:rPr lang="en-US" sz="1600" i="1">
                              <a:latin typeface="Cambria Math"/>
                            </a:rPr>
                            <m:t>𝑟</m:t>
                          </m:r>
                          <m:r>
                            <a:rPr lang="en-US" sz="1600" i="1">
                              <a:latin typeface="Cambria Math"/>
                            </a:rPr>
                            <m:t>−4)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3606" y="2871849"/>
                <a:ext cx="1254895" cy="786754"/>
              </a:xfrm>
              <a:prstGeom prst="rect">
                <a:avLst/>
              </a:prstGeom>
              <a:blipFill>
                <a:blip r:embed="rId2"/>
                <a:stretch>
                  <a:fillRect l="-52000" t="-96825" b="-149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402280" y="2988623"/>
                <a:ext cx="1405192" cy="5124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/>
                            </a:rPr>
                            <m:t>7</m:t>
                          </m:r>
                          <m:r>
                            <a:rPr lang="en-US" sz="1600" i="1">
                              <a:latin typeface="Cambria Math"/>
                            </a:rPr>
                            <m:t>𝑛</m:t>
                          </m:r>
                          <m:r>
                            <a:rPr lang="en-US" sz="1600" i="1">
                              <a:latin typeface="Cambria Math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2280" y="2988623"/>
                <a:ext cx="1405192" cy="51244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2903517" y="4211783"/>
                <a:ext cx="1341457" cy="7882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/>
                            </a:rPr>
                            <m:t>𝑟</m:t>
                          </m:r>
                          <m:r>
                            <a:rPr lang="en-US" sz="1600" i="1">
                              <a:latin typeface="Cambria Math"/>
                            </a:rPr>
                            <m:t>=20</m:t>
                          </m:r>
                        </m:sub>
                        <m:sup>
                          <m:r>
                            <a:rPr lang="en-US" sz="1600" i="1">
                              <a:latin typeface="Cambria Math"/>
                            </a:rPr>
                            <m:t>50</m:t>
                          </m:r>
                        </m:sup>
                        <m:e>
                          <m:r>
                            <a:rPr lang="en-US" sz="1600" i="1">
                              <a:latin typeface="Cambria Math"/>
                            </a:rPr>
                            <m:t>(7</m:t>
                          </m:r>
                          <m:r>
                            <a:rPr lang="en-US" sz="1600" i="1">
                              <a:latin typeface="Cambria Math"/>
                            </a:rPr>
                            <m:t>𝑟</m:t>
                          </m:r>
                          <m:r>
                            <a:rPr lang="en-US" sz="1600" i="1">
                              <a:latin typeface="Cambria Math"/>
                            </a:rPr>
                            <m:t>−4)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3517" y="4211783"/>
                <a:ext cx="1341457" cy="788293"/>
              </a:xfrm>
              <a:prstGeom prst="rect">
                <a:avLst/>
              </a:prstGeom>
              <a:blipFill>
                <a:blip r:embed="rId4"/>
                <a:stretch>
                  <a:fillRect l="-46226" t="-93651" b="-1507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5252853" y="1600200"/>
                <a:ext cx="1192699" cy="7012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US" sz="1400" i="1">
                              <a:latin typeface="Cambria Math"/>
                            </a:rPr>
                            <m:t>=20</m:t>
                          </m:r>
                        </m:sub>
                        <m:sup>
                          <m:r>
                            <a:rPr lang="en-US" sz="1400" i="1">
                              <a:latin typeface="Cambria Math"/>
                            </a:rPr>
                            <m:t>50</m:t>
                          </m:r>
                        </m:sup>
                        <m:e>
                          <m:r>
                            <a:rPr lang="en-US" sz="1400" i="1">
                              <a:latin typeface="Cambria Math"/>
                            </a:rPr>
                            <m:t>(7</m:t>
                          </m:r>
                          <m: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US" sz="1400" i="1">
                              <a:latin typeface="Cambria Math"/>
                            </a:rPr>
                            <m:t>−4)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2853" y="1600200"/>
                <a:ext cx="1192699" cy="701282"/>
              </a:xfrm>
              <a:prstGeom prst="rect">
                <a:avLst/>
              </a:prstGeom>
              <a:blipFill>
                <a:blip r:embed="rId5"/>
                <a:stretch>
                  <a:fillRect l="-44211" t="-89286" b="-1482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6319653" y="1600201"/>
                <a:ext cx="1422121" cy="6999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=  </m:t>
                      </m:r>
                      <m:nary>
                        <m:naryPr>
                          <m:chr m:val="∑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US" sz="14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/>
                            </a:rPr>
                            <m:t>50</m:t>
                          </m:r>
                        </m:sup>
                        <m:e>
                          <m:r>
                            <a:rPr lang="en-US" sz="1400" i="1">
                              <a:latin typeface="Cambria Math"/>
                            </a:rPr>
                            <m:t>(7</m:t>
                          </m:r>
                          <m: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US" sz="1400" i="1">
                              <a:latin typeface="Cambria Math"/>
                            </a:rPr>
                            <m:t>−4)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9653" y="1600201"/>
                <a:ext cx="1422121" cy="699935"/>
              </a:xfrm>
              <a:prstGeom prst="rect">
                <a:avLst/>
              </a:prstGeom>
              <a:blipFill>
                <a:blip r:embed="rId6"/>
                <a:stretch>
                  <a:fillRect l="-19469" t="-89286" b="-1482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7615053" y="1600201"/>
                <a:ext cx="1362103" cy="6999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−  </m:t>
                      </m:r>
                      <m:nary>
                        <m:naryPr>
                          <m:chr m:val="∑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US" sz="14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/>
                            </a:rPr>
                            <m:t>19</m:t>
                          </m:r>
                        </m:sup>
                        <m:e>
                          <m:r>
                            <a:rPr lang="en-US" sz="1400" i="1">
                              <a:latin typeface="Cambria Math"/>
                            </a:rPr>
                            <m:t>(7</m:t>
                          </m:r>
                          <m:r>
                            <a:rPr lang="en-US" sz="1400" i="1">
                              <a:latin typeface="Cambria Math"/>
                            </a:rPr>
                            <m:t>𝑟</m:t>
                          </m:r>
                          <m:r>
                            <a:rPr lang="en-US" sz="1400" i="1">
                              <a:latin typeface="Cambria Math"/>
                            </a:rPr>
                            <m:t>−4)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5053" y="1600201"/>
                <a:ext cx="1362103" cy="699935"/>
              </a:xfrm>
              <a:prstGeom prst="rect">
                <a:avLst/>
              </a:prstGeom>
              <a:blipFill>
                <a:blip r:embed="rId7"/>
                <a:stretch>
                  <a:fillRect l="-24299" t="-91071" b="-1482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6319652" y="2514601"/>
                <a:ext cx="1219200" cy="5012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(7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9652" y="2514601"/>
                <a:ext cx="1219200" cy="501291"/>
              </a:xfrm>
              <a:prstGeom prst="rect">
                <a:avLst/>
              </a:prstGeom>
              <a:blipFill>
                <a:blip r:embed="rId8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7462652" y="2514601"/>
                <a:ext cx="1219200" cy="5012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(7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2652" y="2514601"/>
                <a:ext cx="1219200" cy="501291"/>
              </a:xfrm>
              <a:prstGeom prst="rect">
                <a:avLst/>
              </a:prstGeom>
              <a:blipFill>
                <a:blip r:embed="rId9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6319652" y="3200401"/>
                <a:ext cx="1447800" cy="5012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50(7(50)−1)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9652" y="3200401"/>
                <a:ext cx="1447800" cy="501291"/>
              </a:xfrm>
              <a:prstGeom prst="rect">
                <a:avLst/>
              </a:prstGeom>
              <a:blipFill>
                <a:blip r:embed="rId10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7691252" y="3200401"/>
                <a:ext cx="1524000" cy="5012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19(7(19)−1)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1252" y="3200401"/>
                <a:ext cx="1524000" cy="501291"/>
              </a:xfrm>
              <a:prstGeom prst="rect">
                <a:avLst/>
              </a:prstGeom>
              <a:blipFill>
                <a:blip r:embed="rId11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6167252" y="3886201"/>
                <a:ext cx="1066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=8725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7252" y="3886201"/>
                <a:ext cx="1066800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6853052" y="3886201"/>
                <a:ext cx="1066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−  1254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3052" y="3886201"/>
                <a:ext cx="1066800" cy="307777"/>
              </a:xfrm>
              <a:prstGeom prst="rect">
                <a:avLst/>
              </a:prstGeom>
              <a:blipFill>
                <a:blip r:embed="rId13"/>
                <a:stretch>
                  <a:fillRect b="-1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6167252" y="4343401"/>
                <a:ext cx="1066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=7471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7252" y="4343401"/>
                <a:ext cx="1066800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Arc 76"/>
          <p:cNvSpPr/>
          <p:nvPr/>
        </p:nvSpPr>
        <p:spPr>
          <a:xfrm>
            <a:off x="8758052" y="2057400"/>
            <a:ext cx="5334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TextBox 77"/>
          <p:cNvSpPr txBox="1"/>
          <p:nvPr/>
        </p:nvSpPr>
        <p:spPr>
          <a:xfrm>
            <a:off x="6319652" y="1371601"/>
            <a:ext cx="297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as one sum subtract another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9" name="Arc 78"/>
          <p:cNvSpPr/>
          <p:nvPr/>
        </p:nvSpPr>
        <p:spPr>
          <a:xfrm>
            <a:off x="8986652" y="2743200"/>
            <a:ext cx="5334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Arc 79"/>
          <p:cNvSpPr/>
          <p:nvPr/>
        </p:nvSpPr>
        <p:spPr>
          <a:xfrm>
            <a:off x="8986652" y="3505200"/>
            <a:ext cx="533400" cy="5334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Arc 80"/>
          <p:cNvSpPr/>
          <p:nvPr/>
        </p:nvSpPr>
        <p:spPr>
          <a:xfrm>
            <a:off x="7538852" y="4038600"/>
            <a:ext cx="533400" cy="4572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TextBox 81"/>
          <p:cNvSpPr txBox="1"/>
          <p:nvPr/>
        </p:nvSpPr>
        <p:spPr>
          <a:xfrm>
            <a:off x="9169730" y="2057401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the formula separately for each sum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9362704" y="2667001"/>
            <a:ext cx="129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50 into the first and 19 into the second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9448800" y="3581401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 each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8009709" y="4134396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3669475" y="3009405"/>
            <a:ext cx="1084613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Rectangle 86"/>
          <p:cNvSpPr/>
          <p:nvPr/>
        </p:nvSpPr>
        <p:spPr>
          <a:xfrm>
            <a:off x="6553201" y="2514600"/>
            <a:ext cx="914400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/>
          <p:cNvSpPr/>
          <p:nvPr/>
        </p:nvSpPr>
        <p:spPr>
          <a:xfrm>
            <a:off x="7772400" y="2514600"/>
            <a:ext cx="914400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2495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5005" y="570412"/>
                <a:ext cx="1519646" cy="587020"/>
              </a:xfrm>
              <a:prstGeom prst="rect">
                <a:avLst/>
              </a:prstGeom>
              <a:blipFill>
                <a:blip r:embed="rId15"/>
                <a:stretch>
                  <a:fillRect l="-35772" t="-110204" b="-17551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6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524001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0"/>
                <a:ext cx="966651" cy="587020"/>
              </a:xfrm>
              <a:prstGeom prst="rect">
                <a:avLst/>
              </a:prstGeom>
              <a:blipFill>
                <a:blip r:embed="rId16"/>
                <a:stretch>
                  <a:fillRect l="-53165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2490652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0652" y="0"/>
                <a:ext cx="1524001" cy="587020"/>
              </a:xfrm>
              <a:prstGeom prst="rect">
                <a:avLst/>
              </a:prstGeom>
              <a:blipFill>
                <a:blip r:embed="rId17"/>
                <a:stretch>
                  <a:fillRect l="-39837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4902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 animBg="1"/>
      <p:bldP spid="78" grpId="0"/>
      <p:bldP spid="79" grpId="0" animBg="1"/>
      <p:bldP spid="80" grpId="0" animBg="1"/>
      <p:bldP spid="81" grpId="0" animBg="1"/>
      <p:bldP spid="82" grpId="0"/>
      <p:bldP spid="83" grpId="0"/>
      <p:bldP spid="84" grpId="0"/>
      <p:bldP spid="85" grpId="0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524250" y="1500189"/>
            <a:ext cx="5142980" cy="461665"/>
            <a:chOff x="0" y="13335"/>
            <a:chExt cx="9144218" cy="82073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1" cy="82073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18225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2400" dirty="0">
                  <a:latin typeface="+mj-lt"/>
                </a:rPr>
                <a:t>Exercise 3A</a:t>
              </a:r>
              <a:endParaRPr lang="en-GB" sz="24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746740" y="1908473"/>
            <a:ext cx="44554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Pearson Further Core Mathematics Year 1/AS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524250" y="2478779"/>
            <a:ext cx="51435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3868254" y="3009115"/>
            <a:ext cx="752427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Complete before the lesson		Q1-3</a:t>
            </a:r>
          </a:p>
          <a:p>
            <a:endParaRPr lang="en-US" sz="1600" dirty="0"/>
          </a:p>
          <a:p>
            <a:r>
              <a:rPr lang="en-US" sz="1600" dirty="0"/>
              <a:t>In Class:			</a:t>
            </a:r>
          </a:p>
          <a:p>
            <a:r>
              <a:rPr lang="en-US" sz="1600" dirty="0">
                <a:solidFill>
                  <a:srgbClr val="00B050"/>
                </a:solidFill>
              </a:rPr>
              <a:t>Green</a:t>
            </a:r>
            <a:r>
              <a:rPr lang="en-US" sz="1600" dirty="0"/>
              <a:t>					</a:t>
            </a:r>
            <a:r>
              <a:rPr lang="en-US" sz="1600" dirty="0" smtClean="0"/>
              <a:t>Q4</a:t>
            </a:r>
            <a:r>
              <a:rPr lang="en-US" sz="1600" dirty="0" smtClean="0"/>
              <a:t>-7</a:t>
            </a:r>
            <a:endParaRPr lang="en-US" sz="1600" dirty="0"/>
          </a:p>
          <a:p>
            <a:r>
              <a:rPr lang="en-US" sz="1600" dirty="0">
                <a:solidFill>
                  <a:schemeClr val="accent6"/>
                </a:solidFill>
              </a:rPr>
              <a:t>Amber</a:t>
            </a:r>
            <a:r>
              <a:rPr lang="en-US" sz="1600" dirty="0"/>
              <a:t> 					</a:t>
            </a:r>
            <a:r>
              <a:rPr lang="en-US" sz="1600" dirty="0" smtClean="0"/>
              <a:t>Q8-11</a:t>
            </a:r>
            <a:endParaRPr lang="en-US" sz="1600" dirty="0"/>
          </a:p>
          <a:p>
            <a:r>
              <a:rPr lang="en-US" sz="1600" dirty="0">
                <a:solidFill>
                  <a:srgbClr val="FF0000"/>
                </a:solidFill>
              </a:rPr>
              <a:t>Red</a:t>
            </a:r>
            <a:r>
              <a:rPr lang="en-US" sz="1600" dirty="0"/>
              <a:t>					</a:t>
            </a:r>
            <a:r>
              <a:rPr lang="en-US" sz="1600" dirty="0" smtClean="0"/>
              <a:t>Q12-14 </a:t>
            </a:r>
            <a:r>
              <a:rPr lang="en-US" sz="1600" dirty="0"/>
              <a:t>&amp; challenge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87866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6876" y="1400176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the sigma notation to write the sum of a series clearly and concisely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329646" y="3204755"/>
                <a:ext cx="1334468" cy="7772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(10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−1)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9646" y="3204755"/>
                <a:ext cx="1334468" cy="777264"/>
              </a:xfrm>
              <a:prstGeom prst="rect">
                <a:avLst/>
              </a:prstGeom>
              <a:blipFill>
                <a:blip r:embed="rId2"/>
                <a:stretch>
                  <a:fillRect l="-62857" t="-112903" r="-4762" b="-1725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7114904" y="4145280"/>
            <a:ext cx="21597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sequence of numbers we are finding the sum of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6574972" y="3840480"/>
            <a:ext cx="679269" cy="365760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4998720" y="4053841"/>
            <a:ext cx="474618" cy="439783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688080" y="4576355"/>
            <a:ext cx="21597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first value we put into the sequence formula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929052" y="2987041"/>
            <a:ext cx="435429" cy="235133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455818" y="2595157"/>
            <a:ext cx="24645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last value we put into the sequence formula (put in every integer in between as well!)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273040" y="4497979"/>
                <a:ext cx="14827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=9+19+29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040" y="4497979"/>
                <a:ext cx="1482778" cy="276999"/>
              </a:xfrm>
              <a:prstGeom prst="rect">
                <a:avLst/>
              </a:prstGeom>
              <a:blipFill>
                <a:blip r:embed="rId3"/>
                <a:stretch>
                  <a:fillRect l="-847" r="-2542"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643156" y="5129350"/>
                <a:ext cx="79248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=57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3156" y="5129350"/>
                <a:ext cx="792480" cy="276999"/>
              </a:xfrm>
              <a:prstGeom prst="rect">
                <a:avLst/>
              </a:prstGeom>
              <a:blipFill>
                <a:blip r:embed="rId4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8106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6" grpId="1"/>
      <p:bldP spid="11" grpId="0"/>
      <p:bldP spid="11" grpId="1"/>
      <p:bldP spid="14" grpId="0"/>
      <p:bldP spid="14" grpId="1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6876" y="1400176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the sigma notation to write the sum of a series clearly and concisely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617030" y="3204755"/>
                <a:ext cx="786817" cy="7811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=2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7030" y="3204755"/>
                <a:ext cx="786817" cy="781176"/>
              </a:xfrm>
              <a:prstGeom prst="rect">
                <a:avLst/>
              </a:prstGeom>
              <a:blipFill>
                <a:blip r:embed="rId2"/>
                <a:stretch>
                  <a:fillRect l="-103175" t="-112903" r="-14286" b="-1725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7114904" y="4145280"/>
            <a:ext cx="21597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sequence of numbers we are finding the sum of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6574972" y="3840480"/>
            <a:ext cx="679269" cy="365760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5077098" y="4053841"/>
            <a:ext cx="474618" cy="439783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766458" y="4576355"/>
            <a:ext cx="21597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first value we put into the sequence formula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5199018" y="2960915"/>
            <a:ext cx="435429" cy="235133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725784" y="2569031"/>
            <a:ext cx="24645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last value we put into the sequence formula (put in every integer in between as well!)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055326" y="4428311"/>
                <a:ext cx="18867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=4+9+16+25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5326" y="4428311"/>
                <a:ext cx="1886735" cy="276999"/>
              </a:xfrm>
              <a:prstGeom prst="rect">
                <a:avLst/>
              </a:prstGeom>
              <a:blipFill>
                <a:blip r:embed="rId3"/>
                <a:stretch>
                  <a:fillRect l="-667" r="-2000"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564778" y="5050974"/>
                <a:ext cx="79248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=54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4778" y="5050974"/>
                <a:ext cx="792480" cy="276999"/>
              </a:xfrm>
              <a:prstGeom prst="rect">
                <a:avLst/>
              </a:prstGeom>
              <a:blipFill>
                <a:blip r:embed="rId4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5438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6" grpId="1"/>
      <p:bldP spid="11" grpId="0"/>
      <p:bldP spid="11" grpId="1"/>
      <p:bldP spid="14" grpId="0"/>
      <p:bldP spid="14" grpId="1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6" y="1400176"/>
                <a:ext cx="3867150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the sigma notation to write the sum of a series clearly and concisely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To find the sum of a series of constant terms you can use the formula: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6" y="1400176"/>
                <a:ext cx="3867150" cy="4776787"/>
              </a:xfrm>
              <a:blipFill>
                <a:blip r:embed="rId2"/>
                <a:stretch>
                  <a:fillRect t="-5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598125" y="4354287"/>
                <a:ext cx="5381897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This is essentially saying ‘the sum of 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1s’ is equal to 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For example the sum of 1 + 1 + 1 = 3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The sum of 1 + 1 + 1 + 1 + 1 + 1 + 1 = 7</a:t>
                </a:r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8125" y="4354287"/>
                <a:ext cx="5381897" cy="1323439"/>
              </a:xfrm>
              <a:prstGeom prst="rect">
                <a:avLst/>
              </a:prstGeom>
              <a:blipFill>
                <a:blip r:embed="rId3"/>
                <a:stretch>
                  <a:fillRect t="-952" b="-4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/>
          <p:cNvCxnSpPr/>
          <p:nvPr/>
        </p:nvCxnSpPr>
        <p:spPr>
          <a:xfrm flipH="1" flipV="1">
            <a:off x="3910149" y="4180114"/>
            <a:ext cx="679269" cy="365760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524001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0"/>
                <a:ext cx="966651" cy="587020"/>
              </a:xfrm>
              <a:prstGeom prst="rect">
                <a:avLst/>
              </a:prstGeom>
              <a:blipFill>
                <a:blip r:embed="rId4"/>
                <a:stretch>
                  <a:fillRect l="-53165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0478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6876" y="1400176"/>
                <a:ext cx="3867150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the sigma notation to write the sum of a series clearly and concisely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To find the sum of the first n natural numbers (1, 2, 3, 4, 5…, n), you can use this formula: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You will see how to prove this result in chapter 8!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6876" y="1400176"/>
                <a:ext cx="3867150" cy="4776787"/>
              </a:xfrm>
              <a:blipFill>
                <a:blip r:embed="rId2"/>
                <a:stretch>
                  <a:fillRect l="-327" t="-531" r="-19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598125" y="4354286"/>
                <a:ext cx="5381897" cy="2018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This is essentially saying ‘the sum of </a:t>
                </a:r>
                <a14:m>
                  <m:oMath xmlns:m="http://schemas.openxmlformats.org/officeDocument/2006/math">
                    <m:r>
                      <a:rPr lang="en-US" sz="16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natural numbers’ is equal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For example the sum of 1 + 2 + 3 + 4 + 5 = 15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d>
                    <m:d>
                      <m:dPr>
                        <m:ctrlP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5+1</m:t>
                        </m:r>
                      </m:e>
                    </m:d>
                    <m:r>
                      <a:rPr lang="en-US" sz="16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=15</m:t>
                    </m:r>
                  </m:oMath>
                </a14:m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8125" y="4354286"/>
                <a:ext cx="5381897" cy="2018758"/>
              </a:xfrm>
              <a:prstGeom prst="rect">
                <a:avLst/>
              </a:prstGeom>
              <a:blipFill>
                <a:blip r:embed="rId3"/>
                <a:stretch>
                  <a:fillRect t="-6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/>
          <p:cNvCxnSpPr/>
          <p:nvPr/>
        </p:nvCxnSpPr>
        <p:spPr>
          <a:xfrm flipH="1" flipV="1">
            <a:off x="3910149" y="4180114"/>
            <a:ext cx="679269" cy="365760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7768047" y="4615543"/>
            <a:ext cx="966651" cy="44413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596743" y="5682343"/>
            <a:ext cx="1127760" cy="44413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490652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0652" y="0"/>
                <a:ext cx="1524001" cy="587020"/>
              </a:xfrm>
              <a:prstGeom prst="rect">
                <a:avLst/>
              </a:prstGeom>
              <a:blipFill>
                <a:blip r:embed="rId4"/>
                <a:stretch>
                  <a:fillRect l="-39837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524001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0"/>
                <a:ext cx="966651" cy="587020"/>
              </a:xfrm>
              <a:prstGeom prst="rect">
                <a:avLst/>
              </a:prstGeom>
              <a:blipFill>
                <a:blip r:embed="rId5"/>
                <a:stretch>
                  <a:fillRect l="-53165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6216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allAtOnce"/>
      <p:bldP spid="5" grpId="0" animBg="1"/>
      <p:bldP spid="5" grpId="1" animBg="1"/>
      <p:bldP spid="9" grpId="0" animBg="1"/>
      <p:bldP spid="9" grpId="1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3962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can use the sigma notation to write the sum of a series clearly and concisely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Calculate the sum of the series indicated below: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352800" y="2971801"/>
                <a:ext cx="763222" cy="9603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i="1">
                              <a:latin typeface="Cambria Math"/>
                            </a:rPr>
                            <m:t>𝑟</m:t>
                          </m:r>
                          <m:r>
                            <a:rPr lang="en-GB" sz="20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2000" i="1">
                              <a:latin typeface="Cambria Math"/>
                            </a:rPr>
                            <m:t>50</m:t>
                          </m:r>
                        </m:sup>
                        <m:e>
                          <m:r>
                            <a:rPr lang="en-GB" sz="2000" i="1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2971801"/>
                <a:ext cx="763222" cy="960391"/>
              </a:xfrm>
              <a:prstGeom prst="rect">
                <a:avLst/>
              </a:prstGeom>
              <a:blipFill>
                <a:blip r:embed="rId2"/>
                <a:stretch>
                  <a:fillRect l="-111667" t="-96104" r="-43333" b="-1493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400800" y="1600200"/>
                <a:ext cx="1832618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i="1">
                              <a:latin typeface="Cambria Math"/>
                            </a:rPr>
                            <m:t>𝑟</m:t>
                          </m:r>
                          <m:r>
                            <a:rPr lang="en-GB" sz="16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6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GB" sz="1600" i="1">
                              <a:latin typeface="Cambria Math"/>
                            </a:rPr>
                            <m:t>𝑟</m:t>
                          </m:r>
                        </m:e>
                      </m:nary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</a:rPr>
                        <m:t>𝑛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/>
                            </a:rPr>
                            <m:t>𝑛</m:t>
                          </m:r>
                          <m:r>
                            <a:rPr lang="en-GB" sz="1600" i="1">
                              <a:latin typeface="Cambria Math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1600200"/>
                <a:ext cx="1832618" cy="763222"/>
              </a:xfrm>
              <a:prstGeom prst="rect">
                <a:avLst/>
              </a:prstGeom>
              <a:blipFill>
                <a:blip r:embed="rId3"/>
                <a:stretch>
                  <a:fillRect l="-36806" t="-100000" b="-1557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400801" y="2590800"/>
                <a:ext cx="2216697" cy="7867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i="1">
                              <a:latin typeface="Cambria Math"/>
                            </a:rPr>
                            <m:t>𝑟</m:t>
                          </m:r>
                          <m:r>
                            <a:rPr lang="en-GB" sz="16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600" i="1">
                              <a:latin typeface="Cambria Math"/>
                            </a:rPr>
                            <m:t>50</m:t>
                          </m:r>
                        </m:sup>
                        <m:e>
                          <m:r>
                            <a:rPr lang="en-GB" sz="1600" i="1">
                              <a:latin typeface="Cambria Math"/>
                            </a:rPr>
                            <m:t>𝑟</m:t>
                          </m:r>
                        </m:e>
                      </m:nary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1600" i="1">
                          <a:latin typeface="Cambria Math" panose="02040503050406030204" pitchFamily="18" charset="0"/>
                        </a:rPr>
                        <m:t>(50)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/>
                            </a:rPr>
                            <m:t>50+1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1" y="2590800"/>
                <a:ext cx="2216697" cy="786754"/>
              </a:xfrm>
              <a:prstGeom prst="rect">
                <a:avLst/>
              </a:prstGeom>
              <a:blipFill>
                <a:blip r:embed="rId4"/>
                <a:stretch>
                  <a:fillRect l="-30286" t="-96774" b="-153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400800" y="3657600"/>
                <a:ext cx="1369606" cy="7867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i="1">
                              <a:latin typeface="Cambria Math"/>
                            </a:rPr>
                            <m:t>𝑟</m:t>
                          </m:r>
                          <m:r>
                            <a:rPr lang="en-GB" sz="16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600" i="1">
                              <a:latin typeface="Cambria Math"/>
                            </a:rPr>
                            <m:t>50</m:t>
                          </m:r>
                        </m:sup>
                        <m:e>
                          <m:r>
                            <a:rPr lang="en-GB" sz="1600" i="1">
                              <a:latin typeface="Cambria Math"/>
                            </a:rPr>
                            <m:t>𝑟</m:t>
                          </m:r>
                        </m:e>
                      </m:nary>
                      <m:r>
                        <a:rPr lang="en-GB" sz="1600" i="1">
                          <a:latin typeface="Cambria Math"/>
                        </a:rPr>
                        <m:t>=1275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3657600"/>
                <a:ext cx="1369606" cy="786754"/>
              </a:xfrm>
              <a:prstGeom prst="rect">
                <a:avLst/>
              </a:prstGeom>
              <a:blipFill>
                <a:blip r:embed="rId5"/>
                <a:stretch>
                  <a:fillRect l="-49074" t="-96774" b="-153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rc 10"/>
          <p:cNvSpPr/>
          <p:nvPr/>
        </p:nvSpPr>
        <p:spPr>
          <a:xfrm>
            <a:off x="8142514" y="2074817"/>
            <a:ext cx="914400" cy="9144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8142514" y="3141617"/>
            <a:ext cx="914400" cy="9144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9023465" y="2133600"/>
            <a:ext cx="1828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We want the sum of the first 50 terms, so n = 50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048205" y="3429001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966081" y="5181600"/>
                <a:ext cx="1290673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6081" y="5181600"/>
                <a:ext cx="1290673" cy="610936"/>
              </a:xfrm>
              <a:prstGeom prst="rect">
                <a:avLst/>
              </a:prstGeom>
              <a:blipFill>
                <a:blip r:embed="rId6"/>
                <a:stretch>
                  <a:fillRect b="-20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010401" y="5181600"/>
                <a:ext cx="1107931" cy="6181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/>
                            </a:rPr>
                            <m:t>𝑛</m:t>
                          </m:r>
                          <m:r>
                            <a:rPr lang="en-GB" i="1">
                              <a:latin typeface="Cambria Math"/>
                            </a:rPr>
                            <m:t>(</m:t>
                          </m:r>
                          <m:r>
                            <a:rPr lang="en-GB" i="1">
                              <a:latin typeface="Cambria Math"/>
                            </a:rPr>
                            <m:t>𝑛</m:t>
                          </m:r>
                          <m:r>
                            <a:rPr lang="en-GB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1" y="5181600"/>
                <a:ext cx="1107931" cy="618118"/>
              </a:xfrm>
              <a:prstGeom prst="rect">
                <a:avLst/>
              </a:prstGeom>
              <a:blipFill>
                <a:blip r:embed="rId7"/>
                <a:stretch>
                  <a:fillRect b="-20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/>
          <p:cNvCxnSpPr/>
          <p:nvPr/>
        </p:nvCxnSpPr>
        <p:spPr>
          <a:xfrm>
            <a:off x="5257800" y="5486400"/>
            <a:ext cx="1676400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724400" y="5791200"/>
            <a:ext cx="2438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It is fine (and sometimes easier) to use the formula in this form!</a:t>
            </a: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6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2495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5005" y="570412"/>
                <a:ext cx="1519646" cy="587020"/>
              </a:xfrm>
              <a:prstGeom prst="rect">
                <a:avLst/>
              </a:prstGeom>
              <a:blipFill>
                <a:blip r:embed="rId8"/>
                <a:stretch>
                  <a:fillRect l="-35772" t="-110204" b="-17551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524001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0"/>
                <a:ext cx="966651" cy="587020"/>
              </a:xfrm>
              <a:prstGeom prst="rect">
                <a:avLst/>
              </a:prstGeom>
              <a:blipFill>
                <a:blip r:embed="rId9"/>
                <a:stretch>
                  <a:fillRect l="-53165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490652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0652" y="0"/>
                <a:ext cx="1524001" cy="587020"/>
              </a:xfrm>
              <a:prstGeom prst="rect">
                <a:avLst/>
              </a:prstGeom>
              <a:blipFill>
                <a:blip r:embed="rId10"/>
                <a:stretch>
                  <a:fillRect l="-39837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066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17" grpId="0"/>
      <p:bldP spid="18" grpId="0"/>
      <p:bldP spid="11" grpId="0" animBg="1"/>
      <p:bldP spid="19" grpId="0" animBg="1"/>
      <p:bldP spid="13" grpId="0"/>
      <p:bldP spid="20" grpId="0"/>
      <p:bldP spid="21" grpId="0"/>
      <p:bldP spid="22" grpId="0"/>
      <p:bldP spid="25" grpId="0"/>
      <p:bldP spid="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2495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5005" y="570412"/>
                <a:ext cx="1519646" cy="587020"/>
              </a:xfrm>
              <a:prstGeom prst="rect">
                <a:avLst/>
              </a:prstGeom>
              <a:blipFill>
                <a:blip r:embed="rId2"/>
                <a:stretch>
                  <a:fillRect l="-35772" t="-110204" b="-17551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3962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can use the sigma notation to write the sum of a series clearly and concisely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Calculate the sum of the series indicated below: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276600" y="2971801"/>
                <a:ext cx="872226" cy="9559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i="1">
                              <a:latin typeface="Cambria Math"/>
                            </a:rPr>
                            <m:t>𝑟</m:t>
                          </m:r>
                          <m:r>
                            <a:rPr lang="en-GB" sz="2000" i="1">
                              <a:latin typeface="Cambria Math"/>
                            </a:rPr>
                            <m:t>=21</m:t>
                          </m:r>
                        </m:sub>
                        <m:sup>
                          <m:r>
                            <a:rPr lang="en-GB" sz="2000" i="1">
                              <a:latin typeface="Cambria Math"/>
                            </a:rPr>
                            <m:t>60</m:t>
                          </m:r>
                        </m:sup>
                        <m:e>
                          <m:r>
                            <a:rPr lang="en-GB" sz="2000" i="1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2971801"/>
                <a:ext cx="872226" cy="955967"/>
              </a:xfrm>
              <a:prstGeom prst="rect">
                <a:avLst/>
              </a:prstGeom>
              <a:blipFill>
                <a:blip r:embed="rId3"/>
                <a:stretch>
                  <a:fillRect l="-87143" t="-97368" r="-30000" b="-15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 flipV="1">
            <a:off x="3657600" y="4038600"/>
            <a:ext cx="0" cy="533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752600" y="46482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This is asking you to find the sum of the numbers from 21 to 60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6090092" y="2209800"/>
            <a:ext cx="3657600" cy="152400"/>
            <a:chOff x="4800600" y="2057400"/>
            <a:chExt cx="3657600" cy="152400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4800600" y="2057400"/>
              <a:ext cx="3657600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4800600" y="2057400"/>
              <a:ext cx="0" cy="1524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5410200" y="2057400"/>
              <a:ext cx="0" cy="1524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6019800" y="2057400"/>
              <a:ext cx="0" cy="1524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6629400" y="2057400"/>
              <a:ext cx="0" cy="1524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7239000" y="2057400"/>
              <a:ext cx="0" cy="1524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7848600" y="2057400"/>
              <a:ext cx="0" cy="1524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8458200" y="2057400"/>
              <a:ext cx="0" cy="1524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/>
        </p:nvSpPr>
        <p:spPr>
          <a:xfrm>
            <a:off x="5937692" y="2362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471093" y="2362201"/>
            <a:ext cx="4788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10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080693" y="2362201"/>
            <a:ext cx="4788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20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690293" y="2362201"/>
            <a:ext cx="4788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30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299893" y="2362201"/>
            <a:ext cx="4788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40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8909493" y="2362201"/>
            <a:ext cx="4788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50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9519093" y="2362201"/>
            <a:ext cx="4788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60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7309292" y="1981200"/>
            <a:ext cx="2438400" cy="0"/>
          </a:xfrm>
          <a:prstGeom prst="straightConnector1">
            <a:avLst/>
          </a:prstGeom>
          <a:ln w="317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6096000" y="2743200"/>
            <a:ext cx="3651692" cy="0"/>
          </a:xfrm>
          <a:prstGeom prst="straightConnector1">
            <a:avLst/>
          </a:prstGeom>
          <a:ln w="317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6096000" y="3048000"/>
            <a:ext cx="1213292" cy="0"/>
          </a:xfrm>
          <a:prstGeom prst="straightConnector1">
            <a:avLst/>
          </a:prstGeom>
          <a:ln w="317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7461692" y="1447801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sum of the numbers from 21 to 60…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318692" y="3200401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… Will be equal to the sum of the numbers from 1 to 60, subtract the numbers from 1 to 20…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471092" y="2743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-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6699693" y="4495801"/>
                <a:ext cx="802591" cy="8695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i="1">
                              <a:latin typeface="Cambria Math"/>
                            </a:rPr>
                            <m:t>𝑟</m:t>
                          </m:r>
                          <m:r>
                            <a:rPr lang="en-GB" i="1">
                              <a:latin typeface="Cambria Math"/>
                            </a:rPr>
                            <m:t>=21</m:t>
                          </m:r>
                        </m:sub>
                        <m:sup>
                          <m:r>
                            <a:rPr lang="en-GB" i="1">
                              <a:latin typeface="Cambria Math"/>
                            </a:rPr>
                            <m:t>60</m:t>
                          </m:r>
                        </m:sup>
                        <m:e>
                          <m:r>
                            <a:rPr lang="en-GB" i="1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9693" y="4495801"/>
                <a:ext cx="802591" cy="869597"/>
              </a:xfrm>
              <a:prstGeom prst="rect">
                <a:avLst/>
              </a:prstGeom>
              <a:blipFill>
                <a:blip r:embed="rId4"/>
                <a:stretch>
                  <a:fillRect l="-88889" t="-94203" r="-30159" b="-15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7385493" y="4495801"/>
                <a:ext cx="942053" cy="8695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i="1">
                              <a:latin typeface="Cambria Math"/>
                            </a:rPr>
                            <m:t>𝑟</m:t>
                          </m:r>
                          <m:r>
                            <a:rPr lang="en-GB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i="1">
                              <a:latin typeface="Cambria Math"/>
                            </a:rPr>
                            <m:t>60</m:t>
                          </m:r>
                        </m:sup>
                        <m:e>
                          <m:r>
                            <a:rPr lang="en-GB" i="1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5493" y="4495801"/>
                <a:ext cx="942053" cy="869597"/>
              </a:xfrm>
              <a:prstGeom prst="rect">
                <a:avLst/>
              </a:prstGeom>
              <a:blipFill>
                <a:blip r:embed="rId5"/>
                <a:stretch>
                  <a:fillRect l="-53333" t="-94203" r="-29333" b="-15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8223693" y="4495801"/>
                <a:ext cx="942053" cy="8695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−</m:t>
                      </m:r>
                      <m:nary>
                        <m:naryPr>
                          <m:chr m:val="∑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i="1">
                              <a:latin typeface="Cambria Math"/>
                            </a:rPr>
                            <m:t>𝑟</m:t>
                          </m:r>
                          <m:r>
                            <a:rPr lang="en-GB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i="1">
                              <a:latin typeface="Cambria Math"/>
                            </a:rPr>
                            <m:t>20</m:t>
                          </m:r>
                        </m:sup>
                        <m:e>
                          <m:r>
                            <a:rPr lang="en-GB" i="1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3693" y="4495801"/>
                <a:ext cx="942053" cy="869597"/>
              </a:xfrm>
              <a:prstGeom prst="rect">
                <a:avLst/>
              </a:prstGeom>
              <a:blipFill>
                <a:blip r:embed="rId6"/>
                <a:stretch>
                  <a:fillRect l="-56757" t="-94203" r="-28378" b="-15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/>
          <p:cNvSpPr txBox="1"/>
          <p:nvPr/>
        </p:nvSpPr>
        <p:spPr>
          <a:xfrm>
            <a:off x="6547292" y="4038601"/>
            <a:ext cx="28119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The notation will look like this…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 flipV="1">
            <a:off x="6775892" y="5410200"/>
            <a:ext cx="1524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013892" y="5791201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Sum from 21 to 60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 flipV="1">
            <a:off x="7918892" y="5410200"/>
            <a:ext cx="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7461692" y="5791201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Sum from 1 to 60</a:t>
            </a:r>
          </a:p>
        </p:txBody>
      </p:sp>
      <p:cxnSp>
        <p:nvCxnSpPr>
          <p:cNvPr id="70" name="Straight Arrow Connector 69"/>
          <p:cNvCxnSpPr/>
          <p:nvPr/>
        </p:nvCxnSpPr>
        <p:spPr>
          <a:xfrm flipH="1" flipV="1">
            <a:off x="8833292" y="5410200"/>
            <a:ext cx="2286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8680892" y="5791201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Sum from 1 to 20</a:t>
            </a:r>
          </a:p>
        </p:txBody>
      </p:sp>
      <p:sp>
        <p:nvSpPr>
          <p:cNvPr id="74" name="Oval 73"/>
          <p:cNvSpPr/>
          <p:nvPr/>
        </p:nvSpPr>
        <p:spPr>
          <a:xfrm>
            <a:off x="8528492" y="4495800"/>
            <a:ext cx="381000" cy="228600"/>
          </a:xfrm>
          <a:prstGeom prst="ellipse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Oval 74"/>
          <p:cNvSpPr/>
          <p:nvPr/>
        </p:nvSpPr>
        <p:spPr>
          <a:xfrm>
            <a:off x="6775892" y="5105400"/>
            <a:ext cx="457200" cy="304800"/>
          </a:xfrm>
          <a:prstGeom prst="ellipse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TextBox 75"/>
          <p:cNvSpPr txBox="1"/>
          <p:nvPr/>
        </p:nvSpPr>
        <p:spPr>
          <a:xfrm>
            <a:off x="8972768" y="4267201"/>
            <a:ext cx="1695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rgbClr val="0000FF"/>
                </a:solidFill>
                <a:latin typeface="Comic Sans MS" pitchFamily="66" charset="0"/>
              </a:rPr>
              <a:t>Notice the number here will always be one less than the one at the start!</a:t>
            </a:r>
          </a:p>
        </p:txBody>
      </p:sp>
      <p:sp>
        <p:nvSpPr>
          <p:cNvPr id="4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8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1524001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0"/>
                <a:ext cx="966651" cy="587020"/>
              </a:xfrm>
              <a:prstGeom prst="rect">
                <a:avLst/>
              </a:prstGeom>
              <a:blipFill>
                <a:blip r:embed="rId7"/>
                <a:stretch>
                  <a:fillRect l="-53165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2490652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0652" y="0"/>
                <a:ext cx="1524001" cy="587020"/>
              </a:xfrm>
              <a:prstGeom prst="rect">
                <a:avLst/>
              </a:prstGeom>
              <a:blipFill>
                <a:blip r:embed="rId8"/>
                <a:stretch>
                  <a:fillRect l="-39837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0811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52" grpId="0"/>
      <p:bldP spid="55" grpId="0"/>
      <p:bldP spid="56" grpId="0"/>
      <p:bldP spid="57" grpId="0"/>
      <p:bldP spid="58" grpId="0"/>
      <p:bldP spid="59" grpId="0"/>
      <p:bldP spid="63" grpId="0"/>
      <p:bldP spid="66" grpId="0"/>
      <p:bldP spid="69" grpId="0"/>
      <p:bldP spid="72" grpId="0"/>
      <p:bldP spid="74" grpId="0" animBg="1"/>
      <p:bldP spid="75" grpId="0" animBg="1"/>
      <p:bldP spid="7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495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5005" y="570412"/>
                <a:ext cx="1519646" cy="587020"/>
              </a:xfrm>
              <a:prstGeom prst="rect">
                <a:avLst/>
              </a:prstGeom>
              <a:blipFill>
                <a:blip r:embed="rId2"/>
                <a:stretch>
                  <a:fillRect l="-35772" t="-110204" b="-17551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3962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can use the sigma notation to write the sum of a series clearly and concisely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Calculate the sum of the series indicated below: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276600" y="2971801"/>
                <a:ext cx="872226" cy="9559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i="1">
                              <a:latin typeface="Cambria Math"/>
                            </a:rPr>
                            <m:t>𝑟</m:t>
                          </m:r>
                          <m:r>
                            <a:rPr lang="en-GB" sz="2000" i="1">
                              <a:latin typeface="Cambria Math"/>
                            </a:rPr>
                            <m:t>=21</m:t>
                          </m:r>
                        </m:sub>
                        <m:sup>
                          <m:r>
                            <a:rPr lang="en-GB" sz="2000" i="1">
                              <a:latin typeface="Cambria Math"/>
                            </a:rPr>
                            <m:t>60</m:t>
                          </m:r>
                        </m:sup>
                        <m:e>
                          <m:r>
                            <a:rPr lang="en-GB" sz="2000" i="1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2971801"/>
                <a:ext cx="872226" cy="955967"/>
              </a:xfrm>
              <a:prstGeom prst="rect">
                <a:avLst/>
              </a:prstGeom>
              <a:blipFill>
                <a:blip r:embed="rId3"/>
                <a:stretch>
                  <a:fillRect l="-87143" t="-97368" r="-30000" b="-15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 flipV="1">
            <a:off x="3657600" y="4038600"/>
            <a:ext cx="0" cy="533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752600" y="46482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This is asking you to find the sum of the numbers from 21 to 60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5867401" y="1600201"/>
                <a:ext cx="802591" cy="8695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i="1">
                              <a:latin typeface="Cambria Math"/>
                            </a:rPr>
                            <m:t>𝑟</m:t>
                          </m:r>
                          <m:r>
                            <a:rPr lang="en-GB" i="1">
                              <a:latin typeface="Cambria Math"/>
                            </a:rPr>
                            <m:t>=21</m:t>
                          </m:r>
                        </m:sub>
                        <m:sup>
                          <m:r>
                            <a:rPr lang="en-GB" i="1">
                              <a:latin typeface="Cambria Math"/>
                            </a:rPr>
                            <m:t>60</m:t>
                          </m:r>
                        </m:sup>
                        <m:e>
                          <m:r>
                            <a:rPr lang="en-GB" i="1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1" y="1600201"/>
                <a:ext cx="802591" cy="869597"/>
              </a:xfrm>
              <a:prstGeom prst="rect">
                <a:avLst/>
              </a:prstGeom>
              <a:blipFill>
                <a:blip r:embed="rId4"/>
                <a:stretch>
                  <a:fillRect l="-84375" t="-94203" r="-29688" b="-15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6553201" y="1600201"/>
                <a:ext cx="942053" cy="8695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i="1">
                              <a:latin typeface="Cambria Math"/>
                            </a:rPr>
                            <m:t>𝑟</m:t>
                          </m:r>
                          <m:r>
                            <a:rPr lang="en-GB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i="1">
                              <a:latin typeface="Cambria Math"/>
                            </a:rPr>
                            <m:t>60</m:t>
                          </m:r>
                        </m:sup>
                        <m:e>
                          <m:r>
                            <a:rPr lang="en-GB" i="1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1" y="1600201"/>
                <a:ext cx="942053" cy="869597"/>
              </a:xfrm>
              <a:prstGeom prst="rect">
                <a:avLst/>
              </a:prstGeom>
              <a:blipFill>
                <a:blip r:embed="rId5"/>
                <a:stretch>
                  <a:fillRect l="-54054" t="-94203" r="-29730" b="-15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7391401" y="1600201"/>
                <a:ext cx="967701" cy="8695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− </m:t>
                      </m:r>
                      <m:nary>
                        <m:naryPr>
                          <m:chr m:val="∑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i="1">
                              <a:latin typeface="Cambria Math"/>
                            </a:rPr>
                            <m:t>𝑟</m:t>
                          </m:r>
                          <m:r>
                            <a:rPr lang="en-GB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i="1">
                              <a:latin typeface="Cambria Math"/>
                            </a:rPr>
                            <m:t>20</m:t>
                          </m:r>
                        </m:sup>
                        <m:e>
                          <m:r>
                            <a:rPr lang="en-GB" i="1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1401" y="1600201"/>
                <a:ext cx="967701" cy="869597"/>
              </a:xfrm>
              <a:prstGeom prst="rect">
                <a:avLst/>
              </a:prstGeom>
              <a:blipFill>
                <a:blip r:embed="rId6"/>
                <a:stretch>
                  <a:fillRect l="-48052" t="-94203" r="-29870" b="-15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867401" y="2743201"/>
                <a:ext cx="802591" cy="8695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i="1">
                              <a:latin typeface="Cambria Math"/>
                            </a:rPr>
                            <m:t>𝑟</m:t>
                          </m:r>
                          <m:r>
                            <a:rPr lang="en-GB" i="1">
                              <a:latin typeface="Cambria Math"/>
                            </a:rPr>
                            <m:t>=21</m:t>
                          </m:r>
                        </m:sub>
                        <m:sup>
                          <m:r>
                            <a:rPr lang="en-GB" i="1">
                              <a:latin typeface="Cambria Math"/>
                            </a:rPr>
                            <m:t>60</m:t>
                          </m:r>
                        </m:sup>
                        <m:e>
                          <m:r>
                            <a:rPr lang="en-GB" i="1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1" y="2743201"/>
                <a:ext cx="802591" cy="869597"/>
              </a:xfrm>
              <a:prstGeom prst="rect">
                <a:avLst/>
              </a:prstGeom>
              <a:blipFill>
                <a:blip r:embed="rId7"/>
                <a:stretch>
                  <a:fillRect l="-84375" t="-97059" r="-29688" b="-15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6553200" y="2895600"/>
                <a:ext cx="1152880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/>
                            </a:rPr>
                            <m:t>60</m:t>
                          </m:r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×61</m:t>
                          </m:r>
                        </m:num>
                        <m:den>
                          <m:r>
                            <a:rPr lang="en-GB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2895600"/>
                <a:ext cx="1152880" cy="610936"/>
              </a:xfrm>
              <a:prstGeom prst="rect">
                <a:avLst/>
              </a:prstGeom>
              <a:blipFill>
                <a:blip r:embed="rId8"/>
                <a:stretch>
                  <a:fillRect b="-20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7696200" y="2895600"/>
                <a:ext cx="1178528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/>
                            </a:rPr>
                            <m:t>20</m:t>
                          </m:r>
                          <m:r>
                            <a:rPr lang="en-GB" i="1">
                              <a:latin typeface="Cambria Math"/>
                              <a:ea typeface="Cambria Math"/>
                            </a:rPr>
                            <m:t>×21</m:t>
                          </m:r>
                        </m:num>
                        <m:den>
                          <m:r>
                            <a:rPr lang="en-GB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6200" y="2895600"/>
                <a:ext cx="1178528" cy="610936"/>
              </a:xfrm>
              <a:prstGeom prst="rect">
                <a:avLst/>
              </a:prstGeom>
              <a:blipFill>
                <a:blip r:embed="rId9"/>
                <a:stretch>
                  <a:fillRect b="-20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48"/>
          <p:cNvSpPr/>
          <p:nvPr/>
        </p:nvSpPr>
        <p:spPr>
          <a:xfrm>
            <a:off x="8534400" y="2133600"/>
            <a:ext cx="914400" cy="1066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9448800" y="2438401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 for each part</a:t>
            </a:r>
          </a:p>
        </p:txBody>
      </p:sp>
      <p:sp>
        <p:nvSpPr>
          <p:cNvPr id="53" name="Arc 52"/>
          <p:cNvSpPr/>
          <p:nvPr/>
        </p:nvSpPr>
        <p:spPr>
          <a:xfrm>
            <a:off x="8534400" y="3276600"/>
            <a:ext cx="914400" cy="1066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9372600" y="3657601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6553201" y="4191000"/>
                <a:ext cx="9877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/>
                        </a:rPr>
                        <m:t>=1620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1" y="4191000"/>
                <a:ext cx="987771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5943600" y="5105401"/>
            <a:ext cx="3276600" cy="58477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So the sum of the numbers from 21 to 60 is 1620!</a:t>
            </a: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6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524001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0"/>
                <a:ext cx="966651" cy="587020"/>
              </a:xfrm>
              <a:prstGeom prst="rect">
                <a:avLst/>
              </a:prstGeom>
              <a:blipFill>
                <a:blip r:embed="rId11"/>
                <a:stretch>
                  <a:fillRect l="-53165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2490652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0652" y="0"/>
                <a:ext cx="1524001" cy="587020"/>
              </a:xfrm>
              <a:prstGeom prst="rect">
                <a:avLst/>
              </a:prstGeom>
              <a:blipFill>
                <a:blip r:embed="rId12"/>
                <a:stretch>
                  <a:fillRect l="-39837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6364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7" grpId="0"/>
      <p:bldP spid="48" grpId="0"/>
      <p:bldP spid="49" grpId="0" animBg="1"/>
      <p:bldP spid="51" grpId="0"/>
      <p:bldP spid="53" grpId="0" animBg="1"/>
      <p:bldP spid="54" grpId="0"/>
      <p:bldP spid="60" grpId="0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4038600" cy="452596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split up parts of a sequence and sum them separately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You can split up series sums of the form: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into 2 separate ‘series sums’ as follows: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This allows you to then use the sum formulae for the sequence overall!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124200" y="2743201"/>
                <a:ext cx="1392754" cy="8470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/>
                            </a:rPr>
                            <m:t>𝑟</m:t>
                          </m:r>
                          <m:r>
                            <a:rPr lang="en-US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i="1">
                              <a:latin typeface="Cambria Math"/>
                            </a:rPr>
                            <m:t>(</m:t>
                          </m:r>
                          <m:r>
                            <a:rPr lang="en-US" i="1">
                              <a:latin typeface="Cambria Math"/>
                            </a:rPr>
                            <m:t>𝑎𝑟</m:t>
                          </m:r>
                          <m:r>
                            <a:rPr lang="en-US" i="1">
                              <a:latin typeface="Cambria Math"/>
                            </a:rPr>
                            <m:t>+</m:t>
                          </m:r>
                          <m:r>
                            <a:rPr lang="en-US" i="1">
                              <a:latin typeface="Cambria Math"/>
                            </a:rPr>
                            <m:t>𝑏</m:t>
                          </m:r>
                          <m:r>
                            <a:rPr lang="en-US" i="1">
                              <a:latin typeface="Cambria Math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2743201"/>
                <a:ext cx="1392754" cy="847027"/>
              </a:xfrm>
              <a:prstGeom prst="rect">
                <a:avLst/>
              </a:prstGeom>
              <a:blipFill>
                <a:blip r:embed="rId2"/>
                <a:stretch>
                  <a:fillRect l="-52252" t="-101493" b="-1537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819401" y="4343401"/>
                <a:ext cx="877163" cy="8470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𝑎</m:t>
                      </m:r>
                      <m:nary>
                        <m:naryPr>
                          <m:chr m:val="∑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/>
                            </a:rPr>
                            <m:t>𝑟</m:t>
                          </m:r>
                          <m:r>
                            <a:rPr lang="en-US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i="1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1" y="4343401"/>
                <a:ext cx="877163" cy="847027"/>
              </a:xfrm>
              <a:prstGeom prst="rect">
                <a:avLst/>
              </a:prstGeom>
              <a:blipFill>
                <a:blip r:embed="rId3"/>
                <a:stretch>
                  <a:fillRect l="-62857" t="-98529" r="-31429" b="-151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581401" y="4343401"/>
                <a:ext cx="1163267" cy="8470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+  </m:t>
                      </m:r>
                      <m:r>
                        <a:rPr lang="en-US" i="1">
                          <a:latin typeface="Cambria Math"/>
                        </a:rPr>
                        <m:t>𝑏</m:t>
                      </m:r>
                      <m:nary>
                        <m:naryPr>
                          <m:chr m:val="∑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/>
                            </a:rPr>
                            <m:t>𝑟</m:t>
                          </m:r>
                          <m:r>
                            <a:rPr lang="en-US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1" y="4343401"/>
                <a:ext cx="1163267" cy="847027"/>
              </a:xfrm>
              <a:prstGeom prst="rect">
                <a:avLst/>
              </a:prstGeom>
              <a:blipFill>
                <a:blip r:embed="rId4"/>
                <a:stretch>
                  <a:fillRect l="-24731" t="-98529" r="-22581" b="-151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495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5005" y="570412"/>
                <a:ext cx="1519646" cy="587020"/>
              </a:xfrm>
              <a:prstGeom prst="rect">
                <a:avLst/>
              </a:prstGeom>
              <a:blipFill>
                <a:blip r:embed="rId5"/>
                <a:stretch>
                  <a:fillRect l="-35772" t="-110204" b="-175510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1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10173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524001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1" y="0"/>
                <a:ext cx="966651" cy="587020"/>
              </a:xfrm>
              <a:prstGeom prst="rect">
                <a:avLst/>
              </a:prstGeom>
              <a:blipFill>
                <a:blip r:embed="rId6"/>
                <a:stretch>
                  <a:fillRect l="-53165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490652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0652" y="0"/>
                <a:ext cx="1524001" cy="587020"/>
              </a:xfrm>
              <a:prstGeom prst="rect">
                <a:avLst/>
              </a:prstGeom>
              <a:blipFill>
                <a:blip r:embed="rId7"/>
                <a:stretch>
                  <a:fillRect l="-39837" t="-114583" b="-179167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3336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1209</Words>
  <Application>Microsoft Office PowerPoint</Application>
  <PresentationFormat>Widescreen</PresentationFormat>
  <Paragraphs>316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Comic Sans MS</vt:lpstr>
      <vt:lpstr>Wingdings</vt:lpstr>
      <vt:lpstr>Office Theme</vt:lpstr>
      <vt:lpstr>Prior Knowledge Check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Prior Knowledge Check</dc:title>
  <dc:creator>Richard Lawton</dc:creator>
  <cp:lastModifiedBy>Richard Lawton</cp:lastModifiedBy>
  <cp:revision>3</cp:revision>
  <dcterms:created xsi:type="dcterms:W3CDTF">2019-08-06T16:32:53Z</dcterms:created>
  <dcterms:modified xsi:type="dcterms:W3CDTF">2019-08-26T03:18:07Z</dcterms:modified>
</cp:coreProperties>
</file>