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671" r:id="rId5"/>
    <p:sldId id="666" r:id="rId6"/>
    <p:sldId id="669" r:id="rId7"/>
    <p:sldId id="664" r:id="rId8"/>
    <p:sldId id="668" r:id="rId9"/>
    <p:sldId id="670" r:id="rId10"/>
    <p:sldId id="667" r:id="rId11"/>
    <p:sldId id="672" r:id="rId12"/>
    <p:sldId id="6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02" autoAdjust="0"/>
    <p:restoredTop sz="88534" autoAdjust="0"/>
  </p:normalViewPr>
  <p:slideViewPr>
    <p:cSldViewPr>
      <p:cViewPr varScale="1">
        <p:scale>
          <a:sx n="76" d="100"/>
          <a:sy n="76" d="100"/>
        </p:scale>
        <p:origin x="1068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marL="1143000" indent="-1143000" algn="ctr">
              <a:buFontTx/>
              <a:buChar char="-"/>
            </a:pPr>
            <a:r>
              <a:rPr lang="en-GB" sz="7200" dirty="0" smtClean="0"/>
              <a:t>Gradient Functions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12</a:t>
            </a:r>
            <a:endParaRPr lang="en-GB" sz="6000" dirty="0" smtClean="0"/>
          </a:p>
          <a:p>
            <a:pPr algn="ctr"/>
            <a:r>
              <a:rPr lang="en-GB" sz="8000" dirty="0" smtClean="0"/>
              <a:t>(Part 5 of 6)</a:t>
            </a:r>
          </a:p>
        </p:txBody>
      </p:sp>
    </p:spTree>
    <p:extLst>
      <p:ext uri="{BB962C8B-B14F-4D97-AF65-F5344CB8AC3E}">
        <p14:creationId xmlns:p14="http://schemas.microsoft.com/office/powerpoint/2010/main" val="353186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Gradient </a:t>
              </a:r>
              <a:r>
                <a:rPr lang="en-GB" sz="3200" dirty="0">
                  <a:latin typeface="+mj-lt"/>
                </a:rPr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2893244" y="1192312"/>
            <a:ext cx="0" cy="331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18308" y="3852292"/>
            <a:ext cx="4608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6020" y="3673624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020" y="3673624"/>
                <a:ext cx="4332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98080" y="771449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080" y="771449"/>
                <a:ext cx="433288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40152" y="1252268"/>
                <a:ext cx="17534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252268"/>
                <a:ext cx="175340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427984" y="37890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83396" y="388903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4963405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what values of 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3200" dirty="0" smtClean="0"/>
              <a:t>(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r>
              <a:rPr lang="en-GB" sz="3200" b="1" dirty="0" smtClean="0"/>
              <a:t>increasing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067944" y="565296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/>
              <a:t> &gt; 4</a:t>
            </a:r>
            <a:endParaRPr lang="en-GB" sz="4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12264" y="1629367"/>
            <a:ext cx="1944216" cy="277848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459475" y="1824870"/>
            <a:ext cx="1584176" cy="259228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Gradient </a:t>
              </a:r>
              <a:r>
                <a:rPr lang="en-GB" sz="3200" dirty="0">
                  <a:latin typeface="+mj-lt"/>
                </a:rPr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2893244" y="1192312"/>
            <a:ext cx="0" cy="331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18308" y="3852292"/>
            <a:ext cx="4608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6020" y="3673624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020" y="3673624"/>
                <a:ext cx="4332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98080" y="771449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080" y="771449"/>
                <a:ext cx="433288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71220" y="1123932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220" y="1123932"/>
                <a:ext cx="165618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427984" y="37890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83396" y="388903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4963405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what values of 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3200" dirty="0" smtClean="0"/>
              <a:t>(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r>
              <a:rPr lang="en-GB" sz="3200" b="1" dirty="0" smtClean="0"/>
              <a:t>decreasing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067944" y="565296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/>
              <a:t> &lt; 4</a:t>
            </a:r>
            <a:endParaRPr lang="en-GB" sz="4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512264" y="1629367"/>
            <a:ext cx="1944216" cy="27784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459475" y="1824870"/>
            <a:ext cx="1584176" cy="25922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7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Gradient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 flipV="1">
            <a:off x="2267744" y="1484784"/>
            <a:ext cx="0" cy="331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992808" y="4144764"/>
            <a:ext cx="62434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99337" y="3931523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37" y="3931523"/>
                <a:ext cx="4332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72580" y="1063921"/>
                <a:ext cx="433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580" y="1063921"/>
                <a:ext cx="433288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: Shape 9"/>
          <p:cNvSpPr/>
          <p:nvPr/>
        </p:nvSpPr>
        <p:spPr>
          <a:xfrm>
            <a:off x="1435100" y="1714502"/>
            <a:ext cx="5918199" cy="1999000"/>
          </a:xfrm>
          <a:custGeom>
            <a:avLst/>
            <a:gdLst>
              <a:gd name="connsiteX0" fmla="*/ 0 w 5219700"/>
              <a:gd name="connsiteY0" fmla="*/ 43453 h 3040653"/>
              <a:gd name="connsiteX1" fmla="*/ 1308100 w 5219700"/>
              <a:gd name="connsiteY1" fmla="*/ 1732553 h 3040653"/>
              <a:gd name="connsiteX2" fmla="*/ 2514600 w 5219700"/>
              <a:gd name="connsiteY2" fmla="*/ 907053 h 3040653"/>
              <a:gd name="connsiteX3" fmla="*/ 3302000 w 5219700"/>
              <a:gd name="connsiteY3" fmla="*/ 81553 h 3040653"/>
              <a:gd name="connsiteX4" fmla="*/ 5219700 w 5219700"/>
              <a:gd name="connsiteY4" fmla="*/ 3040653 h 3040653"/>
              <a:gd name="connsiteX0" fmla="*/ 0 w 5219700"/>
              <a:gd name="connsiteY0" fmla="*/ 28459 h 3025659"/>
              <a:gd name="connsiteX1" fmla="*/ 1308100 w 5219700"/>
              <a:gd name="connsiteY1" fmla="*/ 1717559 h 3025659"/>
              <a:gd name="connsiteX2" fmla="*/ 2514600 w 5219700"/>
              <a:gd name="connsiteY2" fmla="*/ 892059 h 3025659"/>
              <a:gd name="connsiteX3" fmla="*/ 3302000 w 5219700"/>
              <a:gd name="connsiteY3" fmla="*/ 66559 h 3025659"/>
              <a:gd name="connsiteX4" fmla="*/ 5219700 w 5219700"/>
              <a:gd name="connsiteY4" fmla="*/ 3025659 h 3025659"/>
              <a:gd name="connsiteX0" fmla="*/ 0 w 5219700"/>
              <a:gd name="connsiteY0" fmla="*/ 0 h 2997200"/>
              <a:gd name="connsiteX1" fmla="*/ 1308100 w 5219700"/>
              <a:gd name="connsiteY1" fmla="*/ 1689100 h 2997200"/>
              <a:gd name="connsiteX2" fmla="*/ 2514600 w 5219700"/>
              <a:gd name="connsiteY2" fmla="*/ 863600 h 2997200"/>
              <a:gd name="connsiteX3" fmla="*/ 3302000 w 5219700"/>
              <a:gd name="connsiteY3" fmla="*/ 38100 h 2997200"/>
              <a:gd name="connsiteX4" fmla="*/ 5219700 w 5219700"/>
              <a:gd name="connsiteY4" fmla="*/ 2997200 h 2997200"/>
              <a:gd name="connsiteX0" fmla="*/ 0 w 5219700"/>
              <a:gd name="connsiteY0" fmla="*/ 0 h 2997200"/>
              <a:gd name="connsiteX1" fmla="*/ 1308100 w 5219700"/>
              <a:gd name="connsiteY1" fmla="*/ 1689100 h 2997200"/>
              <a:gd name="connsiteX2" fmla="*/ 2514600 w 5219700"/>
              <a:gd name="connsiteY2" fmla="*/ 863600 h 2997200"/>
              <a:gd name="connsiteX3" fmla="*/ 3979729 w 5219700"/>
              <a:gd name="connsiteY3" fmla="*/ 25400 h 2997200"/>
              <a:gd name="connsiteX4" fmla="*/ 5219700 w 5219700"/>
              <a:gd name="connsiteY4" fmla="*/ 2997200 h 2997200"/>
              <a:gd name="connsiteX0" fmla="*/ 0 w 5219700"/>
              <a:gd name="connsiteY0" fmla="*/ 0 h 2997200"/>
              <a:gd name="connsiteX1" fmla="*/ 1308100 w 5219700"/>
              <a:gd name="connsiteY1" fmla="*/ 1689100 h 2997200"/>
              <a:gd name="connsiteX2" fmla="*/ 2514600 w 5219700"/>
              <a:gd name="connsiteY2" fmla="*/ 863600 h 2997200"/>
              <a:gd name="connsiteX3" fmla="*/ 3979729 w 5219700"/>
              <a:gd name="connsiteY3" fmla="*/ 25400 h 2997200"/>
              <a:gd name="connsiteX4" fmla="*/ 5219700 w 5219700"/>
              <a:gd name="connsiteY4" fmla="*/ 2997200 h 2997200"/>
              <a:gd name="connsiteX0" fmla="*/ 0 w 5228617"/>
              <a:gd name="connsiteY0" fmla="*/ 0 h 1930400"/>
              <a:gd name="connsiteX1" fmla="*/ 1308100 w 5228617"/>
              <a:gd name="connsiteY1" fmla="*/ 1689100 h 1930400"/>
              <a:gd name="connsiteX2" fmla="*/ 2514600 w 5228617"/>
              <a:gd name="connsiteY2" fmla="*/ 863600 h 1930400"/>
              <a:gd name="connsiteX3" fmla="*/ 3979729 w 5228617"/>
              <a:gd name="connsiteY3" fmla="*/ 25400 h 1930400"/>
              <a:gd name="connsiteX4" fmla="*/ 5228617 w 5228617"/>
              <a:gd name="connsiteY4" fmla="*/ 1930400 h 1930400"/>
              <a:gd name="connsiteX0" fmla="*/ 0 w 5228617"/>
              <a:gd name="connsiteY0" fmla="*/ 0 h 1930400"/>
              <a:gd name="connsiteX1" fmla="*/ 1308100 w 5228617"/>
              <a:gd name="connsiteY1" fmla="*/ 1689100 h 1930400"/>
              <a:gd name="connsiteX2" fmla="*/ 2514600 w 5228617"/>
              <a:gd name="connsiteY2" fmla="*/ 863600 h 1930400"/>
              <a:gd name="connsiteX3" fmla="*/ 3979729 w 5228617"/>
              <a:gd name="connsiteY3" fmla="*/ 25400 h 1930400"/>
              <a:gd name="connsiteX4" fmla="*/ 5228617 w 5228617"/>
              <a:gd name="connsiteY4" fmla="*/ 1930400 h 1930400"/>
              <a:gd name="connsiteX0" fmla="*/ 0 w 5540729"/>
              <a:gd name="connsiteY0" fmla="*/ 0 h 1997075"/>
              <a:gd name="connsiteX1" fmla="*/ 1308100 w 5540729"/>
              <a:gd name="connsiteY1" fmla="*/ 1689100 h 1997075"/>
              <a:gd name="connsiteX2" fmla="*/ 2514600 w 5540729"/>
              <a:gd name="connsiteY2" fmla="*/ 863600 h 1997075"/>
              <a:gd name="connsiteX3" fmla="*/ 3979729 w 5540729"/>
              <a:gd name="connsiteY3" fmla="*/ 25400 h 1997075"/>
              <a:gd name="connsiteX4" fmla="*/ 5540729 w 5540729"/>
              <a:gd name="connsiteY4" fmla="*/ 1997075 h 1997075"/>
              <a:gd name="connsiteX0" fmla="*/ 0 w 5540729"/>
              <a:gd name="connsiteY0" fmla="*/ 0 h 1999000"/>
              <a:gd name="connsiteX1" fmla="*/ 1308100 w 5540729"/>
              <a:gd name="connsiteY1" fmla="*/ 1689100 h 1999000"/>
              <a:gd name="connsiteX2" fmla="*/ 2514600 w 5540729"/>
              <a:gd name="connsiteY2" fmla="*/ 863600 h 1999000"/>
              <a:gd name="connsiteX3" fmla="*/ 3979729 w 5540729"/>
              <a:gd name="connsiteY3" fmla="*/ 25400 h 1999000"/>
              <a:gd name="connsiteX4" fmla="*/ 5540729 w 5540729"/>
              <a:gd name="connsiteY4" fmla="*/ 1997075 h 1999000"/>
              <a:gd name="connsiteX0" fmla="*/ 0 w 5540729"/>
              <a:gd name="connsiteY0" fmla="*/ 1602 h 2000602"/>
              <a:gd name="connsiteX1" fmla="*/ 1308100 w 5540729"/>
              <a:gd name="connsiteY1" fmla="*/ 1690702 h 2000602"/>
              <a:gd name="connsiteX2" fmla="*/ 1902397 w 5540729"/>
              <a:gd name="connsiteY2" fmla="*/ 1039825 h 2000602"/>
              <a:gd name="connsiteX3" fmla="*/ 2514600 w 5540729"/>
              <a:gd name="connsiteY3" fmla="*/ 865202 h 2000602"/>
              <a:gd name="connsiteX4" fmla="*/ 3979729 w 5540729"/>
              <a:gd name="connsiteY4" fmla="*/ 27002 h 2000602"/>
              <a:gd name="connsiteX5" fmla="*/ 5540729 w 5540729"/>
              <a:gd name="connsiteY5" fmla="*/ 1998677 h 2000602"/>
              <a:gd name="connsiteX0" fmla="*/ 0 w 5540729"/>
              <a:gd name="connsiteY0" fmla="*/ 2499 h 2001499"/>
              <a:gd name="connsiteX1" fmla="*/ 1308100 w 5540729"/>
              <a:gd name="connsiteY1" fmla="*/ 1691599 h 2001499"/>
              <a:gd name="connsiteX2" fmla="*/ 1906857 w 5540729"/>
              <a:gd name="connsiteY2" fmla="*/ 1240747 h 2001499"/>
              <a:gd name="connsiteX3" fmla="*/ 2514600 w 5540729"/>
              <a:gd name="connsiteY3" fmla="*/ 866099 h 2001499"/>
              <a:gd name="connsiteX4" fmla="*/ 3979729 w 5540729"/>
              <a:gd name="connsiteY4" fmla="*/ 27899 h 2001499"/>
              <a:gd name="connsiteX5" fmla="*/ 5540729 w 5540729"/>
              <a:gd name="connsiteY5" fmla="*/ 1999574 h 2001499"/>
              <a:gd name="connsiteX0" fmla="*/ 0 w 5540729"/>
              <a:gd name="connsiteY0" fmla="*/ 2499 h 2001499"/>
              <a:gd name="connsiteX1" fmla="*/ 1308100 w 5540729"/>
              <a:gd name="connsiteY1" fmla="*/ 1691599 h 2001499"/>
              <a:gd name="connsiteX2" fmla="*/ 1906857 w 5540729"/>
              <a:gd name="connsiteY2" fmla="*/ 1240747 h 2001499"/>
              <a:gd name="connsiteX3" fmla="*/ 2514600 w 5540729"/>
              <a:gd name="connsiteY3" fmla="*/ 866099 h 2001499"/>
              <a:gd name="connsiteX4" fmla="*/ 3979729 w 5540729"/>
              <a:gd name="connsiteY4" fmla="*/ 27899 h 2001499"/>
              <a:gd name="connsiteX5" fmla="*/ 5540729 w 5540729"/>
              <a:gd name="connsiteY5" fmla="*/ 1999574 h 2001499"/>
              <a:gd name="connsiteX0" fmla="*/ 0 w 5540729"/>
              <a:gd name="connsiteY0" fmla="*/ 2499 h 2001499"/>
              <a:gd name="connsiteX1" fmla="*/ 1308100 w 5540729"/>
              <a:gd name="connsiteY1" fmla="*/ 1691599 h 2001499"/>
              <a:gd name="connsiteX2" fmla="*/ 1906857 w 5540729"/>
              <a:gd name="connsiteY2" fmla="*/ 1240747 h 2001499"/>
              <a:gd name="connsiteX3" fmla="*/ 2514600 w 5540729"/>
              <a:gd name="connsiteY3" fmla="*/ 866099 h 2001499"/>
              <a:gd name="connsiteX4" fmla="*/ 3979729 w 5540729"/>
              <a:gd name="connsiteY4" fmla="*/ 27899 h 2001499"/>
              <a:gd name="connsiteX5" fmla="*/ 5540729 w 5540729"/>
              <a:gd name="connsiteY5" fmla="*/ 1999574 h 2001499"/>
              <a:gd name="connsiteX0" fmla="*/ 0 w 5540729"/>
              <a:gd name="connsiteY0" fmla="*/ 0 h 1999000"/>
              <a:gd name="connsiteX1" fmla="*/ 1308100 w 5540729"/>
              <a:gd name="connsiteY1" fmla="*/ 1689100 h 1999000"/>
              <a:gd name="connsiteX2" fmla="*/ 1906857 w 5540729"/>
              <a:gd name="connsiteY2" fmla="*/ 1238248 h 1999000"/>
              <a:gd name="connsiteX3" fmla="*/ 2514600 w 5540729"/>
              <a:gd name="connsiteY3" fmla="*/ 863600 h 1999000"/>
              <a:gd name="connsiteX4" fmla="*/ 3979729 w 5540729"/>
              <a:gd name="connsiteY4" fmla="*/ 25400 h 1999000"/>
              <a:gd name="connsiteX5" fmla="*/ 5540729 w 5540729"/>
              <a:gd name="connsiteY5" fmla="*/ 1997075 h 199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40729" h="1999000">
                <a:moveTo>
                  <a:pt x="0" y="0"/>
                </a:moveTo>
                <a:cubicBezTo>
                  <a:pt x="444500" y="772583"/>
                  <a:pt x="990291" y="1482725"/>
                  <a:pt x="1308100" y="1689100"/>
                </a:cubicBezTo>
                <a:cubicBezTo>
                  <a:pt x="1625909" y="1895475"/>
                  <a:pt x="1826159" y="1475844"/>
                  <a:pt x="1906857" y="1238248"/>
                </a:cubicBezTo>
                <a:cubicBezTo>
                  <a:pt x="1996472" y="953027"/>
                  <a:pt x="2048735" y="880004"/>
                  <a:pt x="2514600" y="863600"/>
                </a:cubicBezTo>
                <a:cubicBezTo>
                  <a:pt x="2980465" y="847196"/>
                  <a:pt x="3475374" y="-163513"/>
                  <a:pt x="3979729" y="25400"/>
                </a:cubicBezTo>
                <a:cubicBezTo>
                  <a:pt x="4484084" y="214313"/>
                  <a:pt x="4450605" y="2066925"/>
                  <a:pt x="5540729" y="1997075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32525" y="3070914"/>
                <a:ext cx="1800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525" y="3070914"/>
                <a:ext cx="1800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34059" y="5488839"/>
                <a:ext cx="25202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GB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059" y="5488839"/>
                <a:ext cx="2520280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144" y="4847580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what values of 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3200" dirty="0" smtClean="0"/>
              <a:t>(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r>
              <a:rPr lang="en-GB" sz="3200" b="1" dirty="0" smtClean="0"/>
              <a:t>decreasing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580113" y="5786199"/>
            <a:ext cx="1152127" cy="258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804248" y="5488839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Gradient is negative when decreasing. 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3491880" y="6210927"/>
            <a:ext cx="2052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N</a:t>
            </a:r>
            <a:r>
              <a:rPr lang="en-GB" sz="3200" dirty="0" smtClean="0"/>
              <a:t>ow solve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549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Gradient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305400" y="769255"/>
                <a:ext cx="44644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GB" sz="40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400" y="769255"/>
                <a:ext cx="4464496" cy="707886"/>
              </a:xfrm>
              <a:prstGeom prst="rect">
                <a:avLst/>
              </a:prstGeom>
              <a:blipFill>
                <a:blip r:embed="rId2"/>
                <a:stretch>
                  <a:fillRect t="-16379" b="-37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359" y="1572974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what values of 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3200" dirty="0" smtClean="0"/>
              <a:t>(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r>
              <a:rPr lang="en-GB" sz="3200" b="1" dirty="0" smtClean="0">
                <a:solidFill>
                  <a:srgbClr val="FF0000"/>
                </a:solidFill>
              </a:rPr>
              <a:t>decreasing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74023" y="2561519"/>
                <a:ext cx="44644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= 3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/>
                  <a:t>2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+ 8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023" y="2561519"/>
                <a:ext cx="4464496" cy="707886"/>
              </a:xfrm>
              <a:prstGeom prst="rect">
                <a:avLst/>
              </a:prstGeom>
              <a:blipFill>
                <a:blip r:embed="rId3"/>
                <a:stretch>
                  <a:fillRect t="-16379" r="-2732" b="-37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64643" y="5317936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3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baseline="30000" dirty="0" smtClean="0"/>
              <a:t>2</a:t>
            </a:r>
            <a:r>
              <a:rPr lang="en-GB" sz="4000" dirty="0" smtClean="0">
                <a:solidFill>
                  <a:schemeClr val="tx1"/>
                </a:solidFill>
              </a:rPr>
              <a:t> + 8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>
                <a:solidFill>
                  <a:schemeClr val="tx1"/>
                </a:solidFill>
              </a:rPr>
              <a:t> + 4 &lt; 0  </a:t>
            </a:r>
            <a:endParaRPr lang="en-GB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16230" y="5337455"/>
                <a:ext cx="3707332" cy="785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 smtClean="0">
                    <a:solidFill>
                      <a:srgbClr val="FF0000"/>
                    </a:solidFill>
                  </a:rPr>
                  <a:t>-2 </a:t>
                </a:r>
                <a:r>
                  <a:rPr lang="en-GB" sz="4000" dirty="0">
                    <a:solidFill>
                      <a:srgbClr val="FF0000"/>
                    </a:solidFill>
                  </a:rPr>
                  <a:t>&lt;</a:t>
                </a:r>
                <a:r>
                  <a:rPr lang="en-GB" sz="4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40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rgbClr val="FF0000"/>
                    </a:solidFill>
                  </a:rPr>
                  <a:t> &lt;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4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4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4000" dirty="0" smtClean="0">
                    <a:solidFill>
                      <a:srgbClr val="FF0000"/>
                    </a:solidFill>
                  </a:rPr>
                  <a:t> </a:t>
                </a:r>
                <a:endParaRPr lang="en-GB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230" y="5337455"/>
                <a:ext cx="3707332" cy="785151"/>
              </a:xfrm>
              <a:prstGeom prst="rect">
                <a:avLst/>
              </a:prstGeom>
              <a:blipFill>
                <a:blip r:embed="rId4"/>
                <a:stretch>
                  <a:fillRect t="-1406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29287" y="391563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3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baseline="30000" dirty="0" smtClean="0"/>
              <a:t>2</a:t>
            </a:r>
            <a:r>
              <a:rPr lang="en-GB" sz="4000" dirty="0" smtClean="0">
                <a:solidFill>
                  <a:schemeClr val="tx1"/>
                </a:solidFill>
              </a:rPr>
              <a:t> + 8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>
                <a:solidFill>
                  <a:schemeClr val="tx1"/>
                </a:solidFill>
              </a:rPr>
              <a:t> + 4 = 0    </a:t>
            </a:r>
            <a:endParaRPr lang="en-GB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99992" y="3778833"/>
                <a:ext cx="4464496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lang="en-GB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 or </a:t>
                </a:r>
                <a:r>
                  <a:rPr lang="en-GB" sz="4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= - 2 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78833"/>
                <a:ext cx="4464496" cy="981487"/>
              </a:xfrm>
              <a:prstGeom prst="rect">
                <a:avLst/>
              </a:prstGeom>
              <a:blipFill>
                <a:blip r:embed="rId5"/>
                <a:stretch>
                  <a:fillRect r="-4093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22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Gradient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305400" y="769255"/>
                <a:ext cx="44644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= </a:t>
                </a:r>
                <a:r>
                  <a:rPr lang="en-GB" sz="40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400" y="769255"/>
                <a:ext cx="4464496" cy="707886"/>
              </a:xfrm>
              <a:prstGeom prst="rect">
                <a:avLst/>
              </a:prstGeom>
              <a:blipFill>
                <a:blip r:embed="rId2"/>
                <a:stretch>
                  <a:fillRect t="-16379" b="-37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1359" y="1572974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For what values of 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 is 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3200" dirty="0" smtClean="0"/>
              <a:t>(</a:t>
            </a:r>
            <a:r>
              <a:rPr lang="en-GB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r>
              <a:rPr lang="en-GB" sz="3200" b="1" dirty="0" smtClean="0">
                <a:solidFill>
                  <a:srgbClr val="0000FF"/>
                </a:solidFill>
              </a:rPr>
              <a:t>increasing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74023" y="2561519"/>
                <a:ext cx="44644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= 3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baseline="30000" dirty="0"/>
                  <a:t>2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+ 8</a:t>
                </a:r>
                <a:r>
                  <a:rPr lang="en-GB" sz="4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+ 4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023" y="2561519"/>
                <a:ext cx="4464496" cy="707886"/>
              </a:xfrm>
              <a:prstGeom prst="rect">
                <a:avLst/>
              </a:prstGeom>
              <a:blipFill>
                <a:blip r:embed="rId3"/>
                <a:stretch>
                  <a:fillRect t="-16379" r="-2732" b="-37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64643" y="5317936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3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baseline="30000" dirty="0" smtClean="0"/>
              <a:t>2</a:t>
            </a:r>
            <a:r>
              <a:rPr lang="en-GB" sz="4000" dirty="0" smtClean="0">
                <a:solidFill>
                  <a:schemeClr val="tx1"/>
                </a:solidFill>
              </a:rPr>
              <a:t> + 8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>
                <a:solidFill>
                  <a:schemeClr val="tx1"/>
                </a:solidFill>
              </a:rPr>
              <a:t> + 4 &gt; 0  </a:t>
            </a:r>
            <a:endParaRPr lang="en-GB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16230" y="5337455"/>
                <a:ext cx="3707332" cy="785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&lt; </a:t>
                </a:r>
                <a:r>
                  <a:rPr lang="en-GB" sz="4000" dirty="0" smtClean="0">
                    <a:solidFill>
                      <a:srgbClr val="0000FF"/>
                    </a:solidFill>
                  </a:rPr>
                  <a:t>-2 </a:t>
                </a:r>
                <a:r>
                  <a:rPr lang="en-GB" sz="4000" dirty="0" smtClean="0"/>
                  <a:t>or</a:t>
                </a:r>
                <a:r>
                  <a:rPr lang="en-GB" sz="4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4000" i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rgbClr val="0000FF"/>
                    </a:solidFill>
                  </a:rPr>
                  <a:t> &gt;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40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GB" sz="4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sz="40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0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40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4000" dirty="0" smtClean="0">
                    <a:solidFill>
                      <a:srgbClr val="0000FF"/>
                    </a:solidFill>
                  </a:rPr>
                  <a:t> </a:t>
                </a:r>
                <a:endParaRPr lang="en-GB" sz="40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230" y="5337455"/>
                <a:ext cx="3707332" cy="785151"/>
              </a:xfrm>
              <a:prstGeom prst="rect">
                <a:avLst/>
              </a:prstGeom>
              <a:blipFill>
                <a:blip r:embed="rId4"/>
                <a:stretch>
                  <a:fillRect l="-657" t="-1406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29287" y="391563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</a:rPr>
              <a:t>3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baseline="30000" dirty="0" smtClean="0"/>
              <a:t>2</a:t>
            </a:r>
            <a:r>
              <a:rPr lang="en-GB" sz="4000" dirty="0" smtClean="0">
                <a:solidFill>
                  <a:schemeClr val="tx1"/>
                </a:solidFill>
              </a:rPr>
              <a:t> + 8</a:t>
            </a:r>
            <a:r>
              <a:rPr lang="en-GB" sz="4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>
                <a:solidFill>
                  <a:schemeClr val="tx1"/>
                </a:solidFill>
              </a:rPr>
              <a:t> + 4 = 0    </a:t>
            </a:r>
            <a:endParaRPr lang="en-GB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99992" y="3778833"/>
                <a:ext cx="4464496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brk m:alnAt="63"/>
                      </m:rPr>
                      <a:rPr lang="en-GB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GB" sz="4000" dirty="0" smtClean="0">
                    <a:solidFill>
                      <a:schemeClr val="tx1"/>
                    </a:solidFill>
                  </a:rPr>
                  <a:t>  or </a:t>
                </a:r>
                <a:r>
                  <a:rPr lang="en-GB" sz="4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000" dirty="0" smtClean="0">
                    <a:solidFill>
                      <a:schemeClr val="tx1"/>
                    </a:solidFill>
                  </a:rPr>
                  <a:t> = - 2   </a:t>
                </a:r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78833"/>
                <a:ext cx="4464496" cy="981487"/>
              </a:xfrm>
              <a:prstGeom prst="rect">
                <a:avLst/>
              </a:prstGeom>
              <a:blipFill>
                <a:blip r:embed="rId5"/>
                <a:stretch>
                  <a:fillRect r="-4093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90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Gradient </a:t>
              </a:r>
              <a:r>
                <a:rPr lang="en-GB" sz="3200" dirty="0">
                  <a:latin typeface="+mj-lt"/>
                </a:rPr>
                <a:t>Functions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/>
          <p:nvPr/>
        </p:nvCxnSpPr>
        <p:spPr>
          <a:xfrm flipV="1">
            <a:off x="2893244" y="1192312"/>
            <a:ext cx="0" cy="3312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618308" y="3852292"/>
            <a:ext cx="4608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2411760" y="1556792"/>
            <a:ext cx="3594100" cy="2844838"/>
          </a:xfrm>
          <a:custGeom>
            <a:avLst/>
            <a:gdLst>
              <a:gd name="connsiteX0" fmla="*/ 0 w 3594100"/>
              <a:gd name="connsiteY0" fmla="*/ 0 h 2844838"/>
              <a:gd name="connsiteX1" fmla="*/ 2019300 w 3594100"/>
              <a:gd name="connsiteY1" fmla="*/ 2844800 h 2844838"/>
              <a:gd name="connsiteX2" fmla="*/ 3594100 w 3594100"/>
              <a:gd name="connsiteY2" fmla="*/ 50800 h 284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4100" h="2844838">
                <a:moveTo>
                  <a:pt x="0" y="0"/>
                </a:moveTo>
                <a:cubicBezTo>
                  <a:pt x="710141" y="1418166"/>
                  <a:pt x="1420283" y="2836333"/>
                  <a:pt x="2019300" y="2844800"/>
                </a:cubicBezTo>
                <a:cubicBezTo>
                  <a:pt x="2618317" y="2853267"/>
                  <a:pt x="3106208" y="1452033"/>
                  <a:pt x="3594100" y="5080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71263" y="3621459"/>
                <a:ext cx="4332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263" y="3621459"/>
                <a:ext cx="433288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444335" y="79853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gradient</a:t>
            </a:r>
            <a:endParaRPr lang="en-GB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687269" y="382293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42681" y="392292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4664576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When is the gradient </a:t>
            </a:r>
            <a:r>
              <a:rPr lang="en-GB" sz="3200" b="1" dirty="0" smtClean="0"/>
              <a:t>decreasing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580354" y="5110392"/>
            <a:ext cx="207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3 &lt; </a:t>
            </a:r>
            <a:r>
              <a:rPr lang="en-GB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/>
              <a:t> &lt; 5 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84168" y="1354544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1354544"/>
                <a:ext cx="864096" cy="461665"/>
              </a:xfrm>
              <a:prstGeom prst="rect">
                <a:avLst/>
              </a:prstGeom>
              <a:blipFill>
                <a:blip r:embed="rId3"/>
                <a:stretch>
                  <a:fillRect l="-6338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5100463" y="3821933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55875" y="39219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69975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When is the gradient </a:t>
            </a:r>
            <a:r>
              <a:rPr lang="en-GB" sz="3200" b="1" dirty="0" smtClean="0"/>
              <a:t>increasing</a:t>
            </a:r>
            <a:r>
              <a:rPr lang="en-GB" sz="3200" dirty="0" smtClean="0"/>
              <a:t>?  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699791" y="6128837"/>
            <a:ext cx="3471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 smtClean="0"/>
              <a:t> &lt; 3 </a:t>
            </a:r>
            <a:r>
              <a:rPr lang="en-GB" sz="4000" b="1" dirty="0" smtClean="0"/>
              <a:t>or</a:t>
            </a:r>
            <a:r>
              <a:rPr lang="en-GB" sz="4000" dirty="0" smtClean="0"/>
              <a:t> </a:t>
            </a:r>
            <a:r>
              <a:rPr lang="en-GB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000" dirty="0"/>
              <a:t> </a:t>
            </a:r>
            <a:r>
              <a:rPr lang="en-GB" sz="4000" dirty="0" smtClean="0"/>
              <a:t>&gt; 5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2474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271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488AFF3-1877-074D-8E38-25F7B6A8EA57}"/>
              </a:ext>
            </a:extLst>
          </p:cNvPr>
          <p:cNvSpPr txBox="1"/>
          <p:nvPr/>
        </p:nvSpPr>
        <p:spPr>
          <a:xfrm>
            <a:off x="1115616" y="289169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0352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12J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 278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57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7152" y="171544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73550" y="2284349"/>
                <a:ext cx="3946050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2015 1B]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is a real number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is a positive whole number,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dirty="0"/>
                  <a:t>.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are plotted on the same axes, the number of intersections between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will: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always be odd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always be even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depend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but not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depend 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but not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depend on both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50" y="2284349"/>
                <a:ext cx="3946050" cy="4216539"/>
              </a:xfrm>
              <a:prstGeom prst="rect">
                <a:avLst/>
              </a:prstGeom>
              <a:blipFill>
                <a:blip r:embed="rId2"/>
                <a:stretch>
                  <a:fillRect l="-1391" t="-8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20204" y="2376879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232524" y="1867847"/>
                <a:ext cx="309634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(Official solution)</a:t>
                </a:r>
              </a:p>
              <a:p>
                <a:r>
                  <a:rPr lang="en-GB" b="1" dirty="0"/>
                  <a:t>If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is an even function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b="1" dirty="0"/>
                  <a:t> will be an odd function, and vice versa.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n-GB" b="1" dirty="0"/>
                  <a:t> will cross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-axis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en-GB" b="1" dirty="0"/>
                  <a:t> and will have one further intersection when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are greater than 0.</a:t>
                </a:r>
              </a:p>
              <a:p>
                <a:endParaRPr lang="en-GB" b="1" dirty="0"/>
              </a:p>
              <a:p>
                <a:r>
                  <a:rPr lang="en-GB" b="1" dirty="0"/>
                  <a:t>The answer is (b).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524" y="1867847"/>
                <a:ext cx="3096344" cy="2862322"/>
              </a:xfrm>
              <a:prstGeom prst="rect">
                <a:avLst/>
              </a:prstGeom>
              <a:blipFill>
                <a:blip r:embed="rId3"/>
                <a:stretch>
                  <a:fillRect l="-1575" t="-1064" r="-787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334124" y="4864968"/>
                <a:ext cx="3251076" cy="9233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/>
                  <a:t>Recall that:</a:t>
                </a:r>
              </a:p>
              <a:p>
                <a:r>
                  <a:rPr lang="en-GB" b="1" dirty="0"/>
                  <a:t>Odd function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b="0" dirty="0"/>
              </a:p>
              <a:p>
                <a:r>
                  <a:rPr lang="en-GB" b="1" dirty="0"/>
                  <a:t>Even function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124" y="4864968"/>
                <a:ext cx="3251076" cy="923330"/>
              </a:xfrm>
              <a:prstGeom prst="rect">
                <a:avLst/>
              </a:prstGeom>
              <a:blipFill>
                <a:blip r:embed="rId4"/>
                <a:stretch>
                  <a:fillRect l="-1117" t="-1923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204145" y="1794824"/>
            <a:ext cx="3616327" cy="44424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670A7A-D159-214E-9BBE-EA4F5012DFA0}"/>
              </a:ext>
            </a:extLst>
          </p:cNvPr>
          <p:cNvSpPr txBox="1"/>
          <p:nvPr/>
        </p:nvSpPr>
        <p:spPr>
          <a:xfrm>
            <a:off x="4546276" y="198632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393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ject_x0020_Code xmlns="42d2c06c-d1ae-45ff-90cc-10309efb4741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2787202FD4E3449C2ED021DAE7EC15" ma:contentTypeVersion="11" ma:contentTypeDescription="Create a new document." ma:contentTypeScope="" ma:versionID="b3f47a9a8bae2326e76eeec0bb01ec34">
  <xsd:schema xmlns:xsd="http://www.w3.org/2001/XMLSchema" xmlns:xs="http://www.w3.org/2001/XMLSchema" xmlns:p="http://schemas.microsoft.com/office/2006/metadata/properties" xmlns:ns1="http://schemas.microsoft.com/sharepoint/v3" xmlns:ns2="42d2c06c-d1ae-45ff-90cc-10309efb4741" xmlns:ns3="e2f962f8-e444-4aec-b14c-0555350a0ce2" xmlns:ns4="ea103324-a5a3-4423-8f52-6594f206eaac" targetNamespace="http://schemas.microsoft.com/office/2006/metadata/properties" ma:root="true" ma:fieldsID="5f7d3e76a2f7794d57702993515b412b" ns1:_="" ns2:_="" ns3:_="" ns4:_="">
    <xsd:import namespace="http://schemas.microsoft.com/sharepoint/v3"/>
    <xsd:import namespace="42d2c06c-d1ae-45ff-90cc-10309efb4741"/>
    <xsd:import namespace="e2f962f8-e444-4aec-b14c-0555350a0ce2"/>
    <xsd:import namespace="ea103324-a5a3-4423-8f52-6594f206eaa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ubject_x0020_Cod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2c06c-d1ae-45ff-90cc-10309efb4741" elementFormDefault="qualified">
    <xsd:import namespace="http://schemas.microsoft.com/office/2006/documentManagement/types"/>
    <xsd:import namespace="http://schemas.microsoft.com/office/infopath/2007/PartnerControls"/>
    <xsd:element name="Subject_x0020_Code" ma:index="10" nillable="true" ma:displayName="Subject Code" ma:default="MA" ma:hidden="true" ma:internalName="Subject_x0020_Code" ma:readOnly="false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962f8-e444-4aec-b14c-0555350a0c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3324-a5a3-4423-8f52-6594f206eaa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FA7DDF-E2A7-4E95-B3C1-4524331857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BBE58F-585C-4623-8B4A-F3739CF623A6}">
  <ds:schemaRefs>
    <ds:schemaRef ds:uri="http://schemas.microsoft.com/office/2006/metadata/properties"/>
    <ds:schemaRef ds:uri="http://schemas.microsoft.com/office/infopath/2007/PartnerControls"/>
    <ds:schemaRef ds:uri="42d2c06c-d1ae-45ff-90cc-10309efb4741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7427317-ADB3-4DCD-91DA-F763FAB3E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d2c06c-d1ae-45ff-90cc-10309efb4741"/>
    <ds:schemaRef ds:uri="e2f962f8-e444-4aec-b14c-0555350a0ce2"/>
    <ds:schemaRef ds:uri="ea103324-a5a3-4423-8f52-6594f206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37158</TotalTime>
  <Words>254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1357</cp:revision>
  <dcterms:created xsi:type="dcterms:W3CDTF">2013-02-28T07:36:55Z</dcterms:created>
  <dcterms:modified xsi:type="dcterms:W3CDTF">2020-08-07T15:16:38Z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0x0101003E2787202FD4E3449C2ED021DAE7EC15</vt:lpwstr>
  </property>
  <property fmtid="{D5CDD505-2E9C-101B-9397-08002B2CF9AE}" pid="3" name="Order">
    <vt:r8>100</vt:r8>
  </property>
  <property fmtid="{D5CDD505-2E9C-101B-9397-08002B2CF9AE}" pid="4" name="MSIP_Label_2c1703a4-cc6f-4025-8438-815d9f7bd05c_Enabled">
    <vt:lpwstr>True</vt:lpwstr>
  </property>
  <property fmtid="{D5CDD505-2E9C-101B-9397-08002B2CF9AE}" pid="5" name="MSIP_Label_2c1703a4-cc6f-4025-8438-815d9f7bd05c_SiteId">
    <vt:lpwstr>d2b3a7dc-d57e-417f-90ad-149b872e9aa1</vt:lpwstr>
  </property>
  <property fmtid="{D5CDD505-2E9C-101B-9397-08002B2CF9AE}" pid="6" name="MSIP_Label_2c1703a4-cc6f-4025-8438-815d9f7bd05c_Owner">
    <vt:lpwstr>r.lawton_jcd@gemsedu.com</vt:lpwstr>
  </property>
  <property fmtid="{D5CDD505-2E9C-101B-9397-08002B2CF9AE}" pid="7" name="MSIP_Label_2c1703a4-cc6f-4025-8438-815d9f7bd05c_SetDate">
    <vt:lpwstr>2020-08-07T15:15:09.5514235Z</vt:lpwstr>
  </property>
  <property fmtid="{D5CDD505-2E9C-101B-9397-08002B2CF9AE}" pid="8" name="MSIP_Label_2c1703a4-cc6f-4025-8438-815d9f7bd05c_Name">
    <vt:lpwstr>Internal</vt:lpwstr>
  </property>
  <property fmtid="{D5CDD505-2E9C-101B-9397-08002B2CF9AE}" pid="9" name="MSIP_Label_2c1703a4-cc6f-4025-8438-815d9f7bd05c_Application">
    <vt:lpwstr>Microsoft Azure Information Protection</vt:lpwstr>
  </property>
  <property fmtid="{D5CDD505-2E9C-101B-9397-08002B2CF9AE}" pid="10" name="MSIP_Label_2c1703a4-cc6f-4025-8438-815d9f7bd05c_ActionId">
    <vt:lpwstr>95437989-c206-42a7-b05f-c468c7d53bf7</vt:lpwstr>
  </property>
  <property fmtid="{D5CDD505-2E9C-101B-9397-08002B2CF9AE}" pid="11" name="MSIP_Label_2c1703a4-cc6f-4025-8438-815d9f7bd05c_Extended_MSFT_Method">
    <vt:lpwstr>Automatic</vt:lpwstr>
  </property>
  <property fmtid="{D5CDD505-2E9C-101B-9397-08002B2CF9AE}" pid="12" name="Sensitivity">
    <vt:lpwstr>Internal</vt:lpwstr>
  </property>
</Properties>
</file>