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626" r:id="rId2"/>
    <p:sldId id="627" r:id="rId3"/>
    <p:sldId id="604" r:id="rId4"/>
    <p:sldId id="629" r:id="rId5"/>
    <p:sldId id="628" r:id="rId6"/>
    <p:sldId id="606" r:id="rId7"/>
    <p:sldId id="608" r:id="rId8"/>
    <p:sldId id="60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5132" autoAdjust="0"/>
    <p:restoredTop sz="88534" autoAdjust="0"/>
  </p:normalViewPr>
  <p:slideViewPr>
    <p:cSldViewPr>
      <p:cViewPr varScale="1">
        <p:scale>
          <a:sx n="70" d="100"/>
          <a:sy n="70" d="100"/>
        </p:scale>
        <p:origin x="640" y="184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7F4A-DD11-41AF-8B76-F2E5B6202836}" type="datetimeFigureOut">
              <a:rPr lang="en-GB" smtClean="0"/>
              <a:pPr/>
              <a:t>06/07/2019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2399-CD51-4C4C-BC34-03B9F40F9C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4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06/07/2019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61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06/07/2019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06/07/2019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2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06/07/2019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1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06/07/2019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5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06/07/2019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1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06/07/2019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0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06/07/2019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9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06/07/2019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06/07/2019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12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06/07/2019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4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06/07/2019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7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DE21266-E977-4E7F-8B7E-66942F8F50B7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1DCD659B-9B0F-4736-B272-47379BEFFD3A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Year 2 Pure Mathematics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94170A7-F542-433D-AE47-C7A950C348C9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1144" y="1052736"/>
            <a:ext cx="914285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/>
              <a:t>Sequences and Series</a:t>
            </a:r>
          </a:p>
          <a:p>
            <a:pPr algn="ctr"/>
            <a:r>
              <a:rPr lang="en-GB" sz="7200" dirty="0"/>
              <a:t>- Sigma Notation</a:t>
            </a:r>
          </a:p>
          <a:p>
            <a:pPr algn="ctr"/>
            <a:endParaRPr lang="en-GB" sz="4400" dirty="0"/>
          </a:p>
          <a:p>
            <a:pPr algn="ctr"/>
            <a:r>
              <a:rPr lang="en-GB" sz="7200" dirty="0"/>
              <a:t>Chapter 3</a:t>
            </a:r>
          </a:p>
          <a:p>
            <a:pPr algn="ctr"/>
            <a:r>
              <a:rPr lang="en-GB" sz="7200" dirty="0"/>
              <a:t>(Part 6 of 7)</a:t>
            </a:r>
          </a:p>
        </p:txBody>
      </p:sp>
    </p:spTree>
    <p:extLst>
      <p:ext uri="{BB962C8B-B14F-4D97-AF65-F5344CB8AC3E}">
        <p14:creationId xmlns:p14="http://schemas.microsoft.com/office/powerpoint/2010/main" val="2192384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AFD72D4-6B23-4FEC-A678-52956E9381FB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92AB1B41-69EC-44EB-9209-D0BB28C60F61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Sum of the Series - Sigma Notation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A4F3148-9AD5-45FC-9BFD-487ACB81F580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D16061C2-00F7-4AA1-A702-B0F4BF79589A}"/>
              </a:ext>
            </a:extLst>
          </p:cNvPr>
          <p:cNvSpPr txBox="1"/>
          <p:nvPr/>
        </p:nvSpPr>
        <p:spPr>
          <a:xfrm>
            <a:off x="1205308" y="774585"/>
            <a:ext cx="1008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i="0" dirty="0">
                <a:latin typeface="+mj-lt"/>
              </a:rPr>
              <a:t>∑</a:t>
            </a:r>
            <a:endParaRPr lang="en-GB" sz="6600" dirty="0"/>
          </a:p>
        </p:txBody>
      </p:sp>
      <p:sp>
        <p:nvSpPr>
          <p:cNvPr id="8" name="Rectangle 7"/>
          <p:cNvSpPr/>
          <p:nvPr/>
        </p:nvSpPr>
        <p:spPr>
          <a:xfrm>
            <a:off x="2285428" y="112474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GB" sz="3200" dirty="0">
                <a:solidFill>
                  <a:prstClr val="black"/>
                </a:solidFill>
              </a:rPr>
              <a:t>The Greek letter, sigma, </a:t>
            </a:r>
          </a:p>
          <a:p>
            <a:pPr lvl="0" algn="ctr"/>
            <a:r>
              <a:rPr lang="en-GB" sz="3200" dirty="0">
                <a:solidFill>
                  <a:prstClr val="black"/>
                </a:solidFill>
              </a:rPr>
              <a:t>means ‘sum’.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16061C2-00F7-4AA1-A702-B0F4BF79589A}"/>
                  </a:ext>
                </a:extLst>
              </p:cNvPr>
              <p:cNvSpPr txBox="1"/>
              <p:nvPr/>
            </p:nvSpPr>
            <p:spPr>
              <a:xfrm>
                <a:off x="855900" y="4807033"/>
                <a:ext cx="3528392" cy="1819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sz="4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40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e>
                      </m:nary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16061C2-00F7-4AA1-A702-B0F4BF7958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900" y="4807033"/>
                <a:ext cx="3528392" cy="181947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276" y="2596115"/>
            <a:ext cx="2158171" cy="1816765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2285428" y="322285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GB" sz="3600" dirty="0">
                <a:solidFill>
                  <a:prstClr val="black"/>
                </a:solidFill>
              </a:rPr>
              <a:t>Sum of terms 1 to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499992" y="5445224"/>
                <a:ext cx="374726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GB" sz="3600" dirty="0">
                    <a:solidFill>
                      <a:prstClr val="black"/>
                    </a:solidFill>
                  </a:rPr>
                  <a:t>nth term = 2</a:t>
                </a:r>
                <a14:m>
                  <m:oMath xmlns:m="http://schemas.openxmlformats.org/officeDocument/2006/math">
                    <m:r>
                      <a:rPr lang="en-GB" sz="36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sz="3600" dirty="0">
                    <a:solidFill>
                      <a:prstClr val="black"/>
                    </a:solidFill>
                  </a:rPr>
                  <a:t> + 1 </a:t>
                </a: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5445224"/>
                <a:ext cx="3747267" cy="646331"/>
              </a:xfrm>
              <a:prstGeom prst="rect">
                <a:avLst/>
              </a:prstGeom>
              <a:blipFill>
                <a:blip r:embed="rId4"/>
                <a:stretch>
                  <a:fillRect t="-14151" r="-2602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979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Sum of the Series - Sigma Notation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63688" y="908720"/>
                <a:ext cx="1367798" cy="1646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36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GB" sz="36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3600" b="0" i="1" smtClean="0">
                              <a:latin typeface="Cambria Math"/>
                            </a:rPr>
                            <m:t>𝑛</m:t>
                          </m:r>
                        </m:e>
                      </m:nary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908720"/>
                <a:ext cx="1367798" cy="16466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D9E93A4-DAAF-45DF-8024-CC67D5C99F50}"/>
                  </a:ext>
                </a:extLst>
              </p:cNvPr>
              <p:cNvSpPr txBox="1"/>
              <p:nvPr/>
            </p:nvSpPr>
            <p:spPr>
              <a:xfrm>
                <a:off x="3635896" y="1378079"/>
                <a:ext cx="388843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40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+6+9+…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D9E93A4-DAAF-45DF-8024-CC67D5C99F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1378079"/>
                <a:ext cx="3888432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AB73255-FE34-450C-9236-8A33EEE2996D}"/>
                  </a:ext>
                </a:extLst>
              </p:cNvPr>
              <p:cNvSpPr txBox="1"/>
              <p:nvPr/>
            </p:nvSpPr>
            <p:spPr>
              <a:xfrm>
                <a:off x="3635896" y="2708920"/>
                <a:ext cx="1944216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=3 </m:t>
                      </m:r>
                    </m:oMath>
                  </m:oMathPara>
                </a14:m>
                <a:endParaRPr lang="en-GB" sz="40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sz="40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AB73255-FE34-450C-9236-8A33EEE29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2708920"/>
                <a:ext cx="1944216" cy="19389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C56692C-435C-4CD8-94A7-47FC87033CCD}"/>
                  </a:ext>
                </a:extLst>
              </p:cNvPr>
              <p:cNvSpPr txBox="1"/>
              <p:nvPr/>
            </p:nvSpPr>
            <p:spPr>
              <a:xfrm>
                <a:off x="2051720" y="5085184"/>
                <a:ext cx="5256584" cy="1125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6+6×3</m:t>
                          </m:r>
                        </m:e>
                      </m:d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𝟖𝟒</m:t>
                      </m:r>
                    </m:oMath>
                  </m:oMathPara>
                </a14:m>
                <a:endParaRPr lang="en-GB" sz="4000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C56692C-435C-4CD8-94A7-47FC87033C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5085184"/>
                <a:ext cx="5256584" cy="1125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389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Sum of the Series - Sigma Notation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27584" y="1057935"/>
                <a:ext cx="2880320" cy="1658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36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GB" sz="3600" b="0" i="1" smtClean="0">
                              <a:latin typeface="Cambria Math"/>
                            </a:rPr>
                            <m:t>=5</m:t>
                          </m:r>
                        </m:sub>
                        <m:sup>
                          <m:r>
                            <a:rPr lang="en-GB" sz="3600" b="0" i="1" smtClean="0">
                              <a:latin typeface="Cambria Math"/>
                            </a:rPr>
                            <m:t>15</m:t>
                          </m:r>
                        </m:sup>
                        <m:e>
                          <m:d>
                            <m:d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600" b="0" i="1" smtClean="0">
                                  <a:latin typeface="Cambria Math"/>
                                </a:rPr>
                                <m:t>10−2</m:t>
                              </m:r>
                              <m:r>
                                <a:rPr lang="en-GB" sz="3600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057935"/>
                <a:ext cx="2880320" cy="16581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8F6ABDF-EDEE-4097-A32B-D74F04AE96A8}"/>
                  </a:ext>
                </a:extLst>
              </p:cNvPr>
              <p:cNvSpPr/>
              <p:nvPr/>
            </p:nvSpPr>
            <p:spPr>
              <a:xfrm>
                <a:off x="3611693" y="1633999"/>
                <a:ext cx="502746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smtClean="0">
                          <a:latin typeface="Cambria Math"/>
                        </a:rPr>
                        <m:t>=0+</m:t>
                      </m:r>
                      <m:d>
                        <m:d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i="1">
                              <a:latin typeface="Cambria Math"/>
                            </a:rPr>
                            <m:t>−2</m:t>
                          </m:r>
                        </m:e>
                      </m:d>
                      <m:r>
                        <a:rPr lang="en-GB" sz="3600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i="1">
                              <a:latin typeface="Cambria Math"/>
                            </a:rPr>
                            <m:t>−4</m:t>
                          </m:r>
                        </m:e>
                      </m:d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8F6ABDF-EDEE-4097-A32B-D74F04AE96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1693" y="1633999"/>
                <a:ext cx="5027467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EC4D1FD-14A6-4273-A929-E75C4F90D1AB}"/>
                  </a:ext>
                </a:extLst>
              </p:cNvPr>
              <p:cNvSpPr txBox="1"/>
              <p:nvPr/>
            </p:nvSpPr>
            <p:spPr>
              <a:xfrm>
                <a:off x="3275856" y="2780928"/>
                <a:ext cx="2232248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40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=−2 </m:t>
                      </m:r>
                    </m:oMath>
                  </m:oMathPara>
                </a14:m>
                <a:endParaRPr lang="en-GB" sz="40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=11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EC4D1FD-14A6-4273-A929-E75C4F90D1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2780928"/>
                <a:ext cx="2232248" cy="19389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DDFB5FD-E1E8-4373-9EBB-4438D3095336}"/>
                  </a:ext>
                </a:extLst>
              </p:cNvPr>
              <p:cNvSpPr txBox="1"/>
              <p:nvPr/>
            </p:nvSpPr>
            <p:spPr>
              <a:xfrm>
                <a:off x="1169304" y="5301208"/>
                <a:ext cx="6804248" cy="112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0+10×−2</m:t>
                          </m:r>
                        </m:e>
                      </m:d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𝟏𝟏𝟎</m:t>
                      </m:r>
                    </m:oMath>
                  </m:oMathPara>
                </a14:m>
                <a:endParaRPr lang="en-GB" sz="4000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DDFB5FD-E1E8-4373-9EBB-4438D30953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304" y="5301208"/>
                <a:ext cx="6804248" cy="11294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292080" y="4084953"/>
            <a:ext cx="1182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not 10</a:t>
            </a:r>
          </a:p>
        </p:txBody>
      </p:sp>
    </p:spTree>
    <p:extLst>
      <p:ext uri="{BB962C8B-B14F-4D97-AF65-F5344CB8AC3E}">
        <p14:creationId xmlns:p14="http://schemas.microsoft.com/office/powerpoint/2010/main" val="130637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Sum of the Series - Sigma Notation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1EB4B2B-63A1-4055-8D2F-26579C32C44E}"/>
                  </a:ext>
                </a:extLst>
              </p:cNvPr>
              <p:cNvSpPr txBox="1"/>
              <p:nvPr/>
            </p:nvSpPr>
            <p:spPr>
              <a:xfrm>
                <a:off x="827584" y="908720"/>
                <a:ext cx="2880320" cy="1649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36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GB" sz="36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p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5×</m:t>
                          </m:r>
                          <m:sSup>
                            <m:sSup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1EB4B2B-63A1-4055-8D2F-26579C32C4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908720"/>
                <a:ext cx="2880320" cy="16496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9120358-C71D-48D2-971E-05F9C97975F8}"/>
                  </a:ext>
                </a:extLst>
              </p:cNvPr>
              <p:cNvSpPr/>
              <p:nvPr/>
            </p:nvSpPr>
            <p:spPr>
              <a:xfrm>
                <a:off x="3694067" y="1412776"/>
                <a:ext cx="451694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i="1" smtClean="0">
                          <a:latin typeface="Cambria Math"/>
                        </a:rPr>
                        <m:t>=</m:t>
                      </m:r>
                      <m:r>
                        <a:rPr lang="en-GB" sz="400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+15+45+…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9120358-C71D-48D2-971E-05F9C97975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4067" y="1412776"/>
                <a:ext cx="4516942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41F7F1A-27A0-414F-B329-43F008D410EA}"/>
                  </a:ext>
                </a:extLst>
              </p:cNvPr>
              <p:cNvSpPr txBox="1"/>
              <p:nvPr/>
            </p:nvSpPr>
            <p:spPr>
              <a:xfrm>
                <a:off x="3419872" y="2492896"/>
                <a:ext cx="216024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40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sz="40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=12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41F7F1A-27A0-414F-B329-43F008D410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2492896"/>
                <a:ext cx="2160240" cy="19389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B91F69D-9390-4BB8-A91D-97FBA6969BDB}"/>
                  </a:ext>
                </a:extLst>
              </p:cNvPr>
              <p:cNvSpPr txBox="1"/>
              <p:nvPr/>
            </p:nvSpPr>
            <p:spPr>
              <a:xfrm>
                <a:off x="1475656" y="5072798"/>
                <a:ext cx="6408712" cy="1235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d>
                            <m:d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GB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GB" sz="36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1−3</m:t>
                          </m:r>
                        </m:den>
                      </m:f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𝟏𝟑𝟐𝟖𝟔𝟎𝟎</m:t>
                      </m:r>
                    </m:oMath>
                  </m:oMathPara>
                </a14:m>
                <a:endParaRPr lang="en-GB" sz="4000" b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B91F69D-9390-4BB8-A91D-97FBA6969B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5072798"/>
                <a:ext cx="6408712" cy="12355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5508104" y="3799224"/>
            <a:ext cx="1351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not 11</a:t>
            </a:r>
          </a:p>
        </p:txBody>
      </p:sp>
    </p:spTree>
    <p:extLst>
      <p:ext uri="{BB962C8B-B14F-4D97-AF65-F5344CB8AC3E}">
        <p14:creationId xmlns:p14="http://schemas.microsoft.com/office/powerpoint/2010/main" val="211453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82F8C2-A63E-4D28-B71F-C41BEF035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764704"/>
            <a:ext cx="4392488" cy="189462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4" name="Group 17">
            <a:extLst>
              <a:ext uri="{FF2B5EF4-FFF2-40B4-BE49-F238E27FC236}">
                <a16:creationId xmlns:a16="http://schemas.microsoft.com/office/drawing/2014/main" id="{7FCEE4C5-5DCF-40D7-AD81-36B6AC1F9154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5" name="TextBox 32">
              <a:extLst>
                <a:ext uri="{FF2B5EF4-FFF2-40B4-BE49-F238E27FC236}">
                  <a16:creationId xmlns:a16="http://schemas.microsoft.com/office/drawing/2014/main" id="{905C7C92-B59E-4716-9FC6-5D8898DE84E9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Sum of the Series - Sigma Notation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0B4EC83-E86D-4CC0-9B85-534B5ABF3F28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0577297-57E6-48D6-853D-B987A826792B}"/>
                  </a:ext>
                </a:extLst>
              </p:cNvPr>
              <p:cNvSpPr txBox="1"/>
              <p:nvPr/>
            </p:nvSpPr>
            <p:spPr>
              <a:xfrm>
                <a:off x="1187624" y="2855571"/>
                <a:ext cx="6892577" cy="3876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3200" i="1">
                              <a:latin typeface="Cambria Math"/>
                            </a:rPr>
                            <m:t>=1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sup>
                        <m:e>
                          <m:d>
                            <m:d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7+2</m:t>
                              </m:r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27+29+31+…</m:t>
                      </m:r>
                    </m:oMath>
                  </m:oMathPara>
                </a14:m>
                <a:endParaRPr lang="en-GB" sz="3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=27, 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=2, 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=21</m:t>
                      </m:r>
                    </m:oMath>
                  </m:oMathPara>
                </a14:m>
                <a:endParaRPr lang="en-GB" sz="3200" dirty="0"/>
              </a:p>
              <a:p>
                <a:endParaRPr lang="en-GB" sz="3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54+20×2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GB" sz="3200" i="1">
                          <a:latin typeface="Cambria Math" panose="02040503050406030204" pitchFamily="18" charset="0"/>
                        </a:rPr>
                        <m:t>=987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0577297-57E6-48D6-853D-B987A82679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855571"/>
                <a:ext cx="6892577" cy="38765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855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>
            <a:extLst>
              <a:ext uri="{FF2B5EF4-FFF2-40B4-BE49-F238E27FC236}">
                <a16:creationId xmlns:a16="http://schemas.microsoft.com/office/drawing/2014/main" id="{8039BE31-59C7-49DF-8CAC-5D7A9D1EE56D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A6F6A5CB-C9CA-485B-A190-40FA4F75F79C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Sum of the Series - Calculator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5F13604-DFCC-404A-B44A-0E7EEB97C10C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2" descr="Image result for casio fx991ex">
            <a:extLst>
              <a:ext uri="{FF2B5EF4-FFF2-40B4-BE49-F238E27FC236}">
                <a16:creationId xmlns:a16="http://schemas.microsoft.com/office/drawing/2014/main" id="{4DF89848-FB28-44C4-9026-EE220B8A5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836712"/>
            <a:ext cx="547260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D769DF6-1FF8-4307-9649-6DADCB6938EA}"/>
                  </a:ext>
                </a:extLst>
              </p:cNvPr>
              <p:cNvSpPr txBox="1"/>
              <p:nvPr/>
            </p:nvSpPr>
            <p:spPr>
              <a:xfrm>
                <a:off x="3635896" y="848094"/>
                <a:ext cx="4945777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The Classwiz and Casio Silver calculator has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32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GB" sz="3200" dirty="0"/>
                  <a:t> button.</a:t>
                </a:r>
              </a:p>
              <a:p>
                <a:endParaRPr lang="en-GB" sz="3200" dirty="0"/>
              </a:p>
              <a:p>
                <a:r>
                  <a:rPr lang="en-GB" sz="3200" dirty="0"/>
                  <a:t>Try and use it to find: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D769DF6-1FF8-4307-9649-6DADCB6938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848094"/>
                <a:ext cx="4945777" cy="2062103"/>
              </a:xfrm>
              <a:prstGeom prst="rect">
                <a:avLst/>
              </a:prstGeom>
              <a:blipFill>
                <a:blip r:embed="rId4"/>
                <a:stretch>
                  <a:fillRect l="-3079" t="-3846" r="-4680" b="-88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0577297-57E6-48D6-853D-B987A826792B}"/>
                  </a:ext>
                </a:extLst>
              </p:cNvPr>
              <p:cNvSpPr txBox="1"/>
              <p:nvPr/>
            </p:nvSpPr>
            <p:spPr>
              <a:xfrm>
                <a:off x="4211960" y="2996952"/>
                <a:ext cx="3384376" cy="1823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sz="4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4000" i="1">
                              <a:latin typeface="Cambria Math"/>
                            </a:rPr>
                            <m:t>=1</m:t>
                          </m:r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sup>
                        <m:e>
                          <m:d>
                            <m:dPr>
                              <m:ctrlPr>
                                <a:rPr lang="en-GB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4000" b="0" i="1" smtClean="0">
                                  <a:latin typeface="Cambria Math" panose="02040503050406030204" pitchFamily="18" charset="0"/>
                                </a:rPr>
                                <m:t>7+2</m:t>
                              </m:r>
                              <m:r>
                                <a:rPr lang="en-GB" sz="4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0577297-57E6-48D6-853D-B987A82679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2996952"/>
                <a:ext cx="3384376" cy="18233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076056" y="5301208"/>
                <a:ext cx="182896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=987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5301208"/>
                <a:ext cx="1828962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619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3F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36048" y="662045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77-78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59475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E7322C8-8862-AE44-A82F-217593F7997A}"/>
              </a:ext>
            </a:extLst>
          </p:cNvPr>
          <p:cNvSpPr txBox="1"/>
          <p:nvPr/>
        </p:nvSpPr>
        <p:spPr>
          <a:xfrm>
            <a:off x="611560" y="2682537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		Q1-4</a:t>
            </a:r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			Q5-7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		</a:t>
            </a:r>
            <a:r>
              <a:rPr lang="en-US" sz="2400"/>
              <a:t>	Q8-9</a:t>
            </a:r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			Q10-12 &amp; Challenge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30488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24638</TotalTime>
  <Words>204</Words>
  <Application>Microsoft Macintosh PowerPoint</Application>
  <PresentationFormat>On-screen Show (4:3)</PresentationFormat>
  <Paragraphs>55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 J</dc:creator>
  <cp:lastModifiedBy>Richard Lawton</cp:lastModifiedBy>
  <cp:revision>942</cp:revision>
  <dcterms:created xsi:type="dcterms:W3CDTF">2013-02-28T07:36:55Z</dcterms:created>
  <dcterms:modified xsi:type="dcterms:W3CDTF">2019-07-06T12:14:05Z</dcterms:modified>
</cp:coreProperties>
</file>