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3" r:id="rId2"/>
    <p:sldId id="284" r:id="rId3"/>
    <p:sldId id="285" r:id="rId4"/>
    <p:sldId id="286" r:id="rId5"/>
    <p:sldId id="287" r:id="rId6"/>
    <p:sldId id="61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5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18" Type="http://schemas.openxmlformats.org/officeDocument/2006/relationships/image" Target="../media/image39.png"/><Relationship Id="rId26" Type="http://schemas.openxmlformats.org/officeDocument/2006/relationships/image" Target="../media/image47.png"/><Relationship Id="rId3" Type="http://schemas.openxmlformats.org/officeDocument/2006/relationships/image" Target="../media/image24.png"/><Relationship Id="rId21" Type="http://schemas.openxmlformats.org/officeDocument/2006/relationships/image" Target="../media/image42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17" Type="http://schemas.openxmlformats.org/officeDocument/2006/relationships/image" Target="../media/image38.png"/><Relationship Id="rId25" Type="http://schemas.openxmlformats.org/officeDocument/2006/relationships/image" Target="../media/image46.png"/><Relationship Id="rId2" Type="http://schemas.openxmlformats.org/officeDocument/2006/relationships/image" Target="../media/image23.png"/><Relationship Id="rId16" Type="http://schemas.openxmlformats.org/officeDocument/2006/relationships/image" Target="../media/image37.png"/><Relationship Id="rId20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24" Type="http://schemas.openxmlformats.org/officeDocument/2006/relationships/image" Target="../media/image45.png"/><Relationship Id="rId5" Type="http://schemas.openxmlformats.org/officeDocument/2006/relationships/image" Target="../media/image26.png"/><Relationship Id="rId15" Type="http://schemas.openxmlformats.org/officeDocument/2006/relationships/image" Target="../media/image36.png"/><Relationship Id="rId23" Type="http://schemas.openxmlformats.org/officeDocument/2006/relationships/image" Target="../media/image44.png"/><Relationship Id="rId28" Type="http://schemas.openxmlformats.org/officeDocument/2006/relationships/image" Target="../media/image48.png"/><Relationship Id="rId10" Type="http://schemas.openxmlformats.org/officeDocument/2006/relationships/image" Target="../media/image31.png"/><Relationship Id="rId19" Type="http://schemas.openxmlformats.org/officeDocument/2006/relationships/image" Target="../media/image40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Relationship Id="rId22" Type="http://schemas.openxmlformats.org/officeDocument/2006/relationships/image" Target="../media/image43.png"/><Relationship Id="rId27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10" Type="http://schemas.openxmlformats.org/officeDocument/2006/relationships/image" Target="../media/image48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62.png"/><Relationship Id="rId7" Type="http://schemas.openxmlformats.org/officeDocument/2006/relationships/image" Target="../media/image66.png"/><Relationship Id="rId12" Type="http://schemas.openxmlformats.org/officeDocument/2006/relationships/image" Target="../media/image48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11" Type="http://schemas.openxmlformats.org/officeDocument/2006/relationships/image" Target="../media/image70.png"/><Relationship Id="rId5" Type="http://schemas.openxmlformats.org/officeDocument/2006/relationships/image" Target="../media/image64.png"/><Relationship Id="rId10" Type="http://schemas.openxmlformats.org/officeDocument/2006/relationships/image" Target="../media/image69.png"/><Relationship Id="rId4" Type="http://schemas.openxmlformats.org/officeDocument/2006/relationships/image" Target="../media/image63.png"/><Relationship Id="rId9" Type="http://schemas.openxmlformats.org/officeDocument/2006/relationships/image" Target="../media/image6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505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multiplying and dividing affects both the modulus and argument of the resulting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To be able to do this you need to be able to use the identities for sine and cosine of two angles added or subtracted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48980" y="6550224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622348" y="4054866"/>
                <a:ext cx="38125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𝑠𝑖𝑛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i="1">
                              <a:latin typeface="Cambria Math"/>
                              <a:ea typeface="Cambria Math"/>
                            </a:rPr>
                            <m:t>±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600" i="1">
                          <a:latin typeface="Cambria Math"/>
                        </a:rPr>
                        <m:t>=</m:t>
                      </m:r>
                      <m:r>
                        <a:rPr lang="en-US" sz="1600" i="1">
                          <a:latin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i="1">
                          <a:latin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en-US" sz="1600" i="1">
                          <a:latin typeface="Cambria Math"/>
                          <a:ea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i="1">
                          <a:latin typeface="Cambria Math"/>
                          <a:ea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2348" y="4054866"/>
                <a:ext cx="3812519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11575" y="4577908"/>
                <a:ext cx="383406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i="1">
                              <a:latin typeface="Cambria Math"/>
                              <a:ea typeface="Cambria Math"/>
                            </a:rPr>
                            <m:t>±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600" i="1">
                          <a:latin typeface="Cambria Math"/>
                        </a:rPr>
                        <m:t>=</m:t>
                      </m:r>
                      <m:r>
                        <a:rPr lang="en-US" sz="1600" i="1">
                          <a:latin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i="1">
                          <a:latin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/>
                          <a:ea typeface="Cambria Math"/>
                        </a:rPr>
                        <m:t>∓</m:t>
                      </m:r>
                      <m:r>
                        <a:rPr lang="en-US" sz="1600" i="1">
                          <a:latin typeface="Cambria Math"/>
                          <a:ea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i="1">
                          <a:latin typeface="Cambria Math"/>
                          <a:ea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1575" y="4577908"/>
                <a:ext cx="3834063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88733" y="5101498"/>
                <a:ext cx="18797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i="1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i="1">
                          <a:latin typeface="Cambria Math"/>
                          <a:ea typeface="Cambria Math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8733" y="5101498"/>
                <a:ext cx="1879745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607270" y="1524000"/>
            <a:ext cx="46746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itchFamily="66" charset="0"/>
              </a:rPr>
              <a:t>Multiplying a complex number z</a:t>
            </a:r>
            <a:r>
              <a:rPr lang="en-US" sz="1400" baseline="-25000" dirty="0">
                <a:latin typeface="Comic Sans MS" pitchFamily="66" charset="0"/>
              </a:rPr>
              <a:t>1</a:t>
            </a:r>
            <a:r>
              <a:rPr lang="en-US" sz="1400" dirty="0">
                <a:latin typeface="Comic Sans MS" pitchFamily="66" charset="0"/>
              </a:rPr>
              <a:t> by another complex number z</a:t>
            </a:r>
            <a:r>
              <a:rPr lang="en-US" sz="1400" baseline="-25000" dirty="0">
                <a:latin typeface="Comic Sans MS" pitchFamily="66" charset="0"/>
              </a:rPr>
              <a:t>2</a:t>
            </a:r>
            <a:r>
              <a:rPr lang="en-US" sz="1400" dirty="0">
                <a:latin typeface="Comic Sans MS" pitchFamily="66" charset="0"/>
              </a:rPr>
              <a:t>, both in the </a:t>
            </a:r>
            <a:r>
              <a:rPr lang="en-US" sz="1400" u="sng" dirty="0">
                <a:latin typeface="Comic Sans MS" pitchFamily="66" charset="0"/>
              </a:rPr>
              <a:t>modulus-argument</a:t>
            </a:r>
            <a:r>
              <a:rPr lang="en-US" sz="1400" dirty="0">
                <a:latin typeface="Comic Sans MS" pitchFamily="66" charset="0"/>
              </a:rPr>
              <a:t> form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762946" y="2109394"/>
                <a:ext cx="177914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2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2946" y="2109394"/>
                <a:ext cx="1779141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169360" y="2109393"/>
                <a:ext cx="17935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9360" y="2109393"/>
                <a:ext cx="179350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562600" y="2590801"/>
                <a:ext cx="6587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590801"/>
                <a:ext cx="658706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096001" y="2590801"/>
                <a:ext cx="284917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1200" i="1">
                          <a:latin typeface="Cambria Math"/>
                          <a:ea typeface="Cambria Math"/>
                        </a:rPr>
                        <m:t>×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1" y="2590801"/>
                <a:ext cx="2849177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562600" y="2971801"/>
                <a:ext cx="6587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971801"/>
                <a:ext cx="658706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101490" y="2968255"/>
                <a:ext cx="474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1490" y="2968255"/>
                <a:ext cx="474232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394863" y="2995552"/>
                <a:ext cx="24159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4863" y="2995552"/>
                <a:ext cx="2415918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486401" y="3733801"/>
                <a:ext cx="8112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3733801"/>
                <a:ext cx="811273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096000" y="3733801"/>
                <a:ext cx="474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733801"/>
                <a:ext cx="474232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324601" y="3733801"/>
                <a:ext cx="407688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1" y="3733801"/>
                <a:ext cx="4076885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459105" y="5063321"/>
                <a:ext cx="8112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9105" y="5063321"/>
                <a:ext cx="811273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068704" y="5049673"/>
                <a:ext cx="474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8704" y="5049673"/>
                <a:ext cx="474232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332562" y="5063321"/>
                <a:ext cx="23674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                                                          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2562" y="5063321"/>
                <a:ext cx="2367443" cy="276999"/>
              </a:xfrm>
              <a:prstGeom prst="rect">
                <a:avLst/>
              </a:prstGeom>
              <a:blipFill>
                <a:blip r:embed="rId1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442881" y="5062184"/>
                <a:ext cx="10604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2881" y="5062184"/>
                <a:ext cx="1060418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486401" y="4114801"/>
                <a:ext cx="8112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4114801"/>
                <a:ext cx="811273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096000" y="4114801"/>
                <a:ext cx="4742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114801"/>
                <a:ext cx="474232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351896" y="4128449"/>
                <a:ext cx="394877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r>
                            <a:rPr lang="en-US" sz="1200" i="1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1896" y="4128449"/>
                <a:ext cx="3948773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318612" y="5064460"/>
                <a:ext cx="124104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+ </m:t>
                      </m:r>
                      <m:r>
                        <a:rPr lang="en-US" sz="1200" i="1">
                          <a:latin typeface="Cambria Math"/>
                        </a:rPr>
                        <m:t>𝑖𝑠𝑖𝑛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8612" y="5064460"/>
                <a:ext cx="1241045" cy="276999"/>
              </a:xfrm>
              <a:prstGeom prst="rect">
                <a:avLst/>
              </a:prstGeom>
              <a:blipFill>
                <a:blip r:embed="rId22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5562601" y="5431810"/>
            <a:ext cx="47721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So when multiplying two complex numbers in the modulus-argument form: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Multiply the moduli 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Add the arguments together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form of the answer is the same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067800" y="274320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Arc 29"/>
          <p:cNvSpPr/>
          <p:nvPr/>
        </p:nvSpPr>
        <p:spPr>
          <a:xfrm>
            <a:off x="8763000" y="2743200"/>
            <a:ext cx="3048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5410200" y="3352801"/>
            <a:ext cx="518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Now you can expand the double bracket as you would with a quadratic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471063" y="2995551"/>
            <a:ext cx="2209800" cy="2701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6477000" y="3774743"/>
            <a:ext cx="37338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9207335" y="3716977"/>
            <a:ext cx="1037584" cy="32276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9237023" y="4114801"/>
            <a:ext cx="939658" cy="29342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5795750" y="4503763"/>
            <a:ext cx="4394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Group terms using the identities to the left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You can also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the ‘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’ out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537278" y="4121625"/>
            <a:ext cx="800669" cy="29115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1715069" y="4599297"/>
            <a:ext cx="3630304" cy="30707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1687774" y="4053386"/>
            <a:ext cx="3659875" cy="3229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7433482" y="4121625"/>
            <a:ext cx="1806054" cy="28205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5584208" y="5063320"/>
            <a:ext cx="3050276" cy="27977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524001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2932139" cy="300788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4275531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 animBg="1"/>
      <p:bldP spid="31" grpId="0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5" grpId="2" animBg="1"/>
      <p:bldP spid="35" grpId="3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1" grpId="0" animBg="1"/>
      <p:bldP spid="41" grpId="1" animBg="1"/>
      <p:bldP spid="43" grpId="0" animBg="1"/>
      <p:bldP spid="4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505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multiplying and dividing affects both the modulus and argument of the resulting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To be able to do this you need to be able to use the identities for sine and cosine of two angles added or subtracted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48980" y="6550224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64851" y="3971740"/>
                <a:ext cx="33579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𝑠𝑖𝑛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±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i="1"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400" i="1">
                          <a:latin typeface="Cambria Math"/>
                          <a:ea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4851" y="3971740"/>
                <a:ext cx="3357906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4079" y="4494782"/>
                <a:ext cx="337932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±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i="1">
                          <a:latin typeface="Cambria Math"/>
                          <a:ea typeface="Cambria Math"/>
                        </a:rPr>
                        <m:t>∓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400" i="1">
                          <a:latin typeface="Cambria Math"/>
                          <a:ea typeface="Cambria Math"/>
                        </a:rPr>
                        <m:t>𝑠𝑖𝑛</m:t>
                      </m:r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4079" y="4494782"/>
                <a:ext cx="3379323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731236" y="5018372"/>
                <a:ext cx="16675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1236" y="5018372"/>
                <a:ext cx="1667508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715001" y="1371600"/>
            <a:ext cx="45190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itchFamily="66" charset="0"/>
              </a:rPr>
              <a:t>Dividing a complex number z</a:t>
            </a:r>
            <a:r>
              <a:rPr lang="en-US" sz="1400" baseline="-25000" dirty="0">
                <a:latin typeface="Comic Sans MS" pitchFamily="66" charset="0"/>
              </a:rPr>
              <a:t>1</a:t>
            </a:r>
            <a:r>
              <a:rPr lang="en-US" sz="1400" dirty="0">
                <a:latin typeface="Comic Sans MS" pitchFamily="66" charset="0"/>
              </a:rPr>
              <a:t> by another complex number z</a:t>
            </a:r>
            <a:r>
              <a:rPr lang="en-US" sz="1400" baseline="-25000" dirty="0">
                <a:latin typeface="Comic Sans MS" pitchFamily="66" charset="0"/>
              </a:rPr>
              <a:t>2</a:t>
            </a:r>
            <a:r>
              <a:rPr lang="en-US" sz="1400" dirty="0">
                <a:latin typeface="Comic Sans MS" pitchFamily="66" charset="0"/>
              </a:rPr>
              <a:t>, both in the </a:t>
            </a:r>
            <a:r>
              <a:rPr lang="en-US" sz="1400" u="sng" dirty="0">
                <a:latin typeface="Comic Sans MS" pitchFamily="66" charset="0"/>
              </a:rPr>
              <a:t>modulus-argument</a:t>
            </a:r>
            <a:r>
              <a:rPr lang="en-US" sz="1400" dirty="0">
                <a:latin typeface="Comic Sans MS" pitchFamily="66" charset="0"/>
              </a:rPr>
              <a:t> form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791201" y="1981201"/>
                <a:ext cx="177914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2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1" y="1981201"/>
                <a:ext cx="1779141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197615" y="1981200"/>
                <a:ext cx="17935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7615" y="1981200"/>
                <a:ext cx="179350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316186" y="2426526"/>
                <a:ext cx="553870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6186" y="2426526"/>
                <a:ext cx="553870" cy="43749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737761" y="2379026"/>
                <a:ext cx="1450461" cy="480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7761" y="2379026"/>
                <a:ext cx="1450461" cy="48090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314206" y="3018313"/>
                <a:ext cx="553870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4206" y="3018313"/>
                <a:ext cx="553870" cy="43749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735781" y="2970813"/>
                <a:ext cx="1450461" cy="480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5781" y="2970813"/>
                <a:ext cx="1450461" cy="48090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028210" y="2968834"/>
                <a:ext cx="1499962" cy="480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200" i="1">
                          <a:latin typeface="Cambria Math"/>
                          <a:ea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8210" y="2968834"/>
                <a:ext cx="1499962" cy="48090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312227" y="3621975"/>
                <a:ext cx="553870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2227" y="3621975"/>
                <a:ext cx="553870" cy="43749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698177" y="3574474"/>
                <a:ext cx="4251677" cy="4930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1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1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177" y="3574474"/>
                <a:ext cx="4251677" cy="49308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310247" y="4878781"/>
                <a:ext cx="553870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0247" y="4878781"/>
                <a:ext cx="553870" cy="43749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696197" y="4831281"/>
                <a:ext cx="4377929" cy="480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                                                                                                                  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                                 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6197" y="4831281"/>
                <a:ext cx="4377929" cy="480901"/>
              </a:xfrm>
              <a:prstGeom prst="rect">
                <a:avLst/>
              </a:prstGeom>
              <a:blipFill>
                <a:blip r:embed="rId15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289471" y="5052952"/>
                <a:ext cx="129407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9471" y="5052952"/>
                <a:ext cx="1294072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322123" y="4213762"/>
                <a:ext cx="553870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2123" y="4213762"/>
                <a:ext cx="553870" cy="43749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708072" y="4178137"/>
                <a:ext cx="4092082" cy="480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1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𝑖𝑠𝑖𝑛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𝑐𝑜𝑠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b="1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𝑠𝑖𝑛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072" y="4178137"/>
                <a:ext cx="4092082" cy="48090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933703" y="4825343"/>
                <a:ext cx="200824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3703" y="4825343"/>
                <a:ext cx="2008242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748650" y="4823363"/>
                <a:ext cx="221028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+ </m:t>
                      </m:r>
                      <m:r>
                        <a:rPr lang="en-US" sz="1200" i="1">
                          <a:latin typeface="Cambria Math"/>
                        </a:rPr>
                        <m:t>𝑖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𝑠𝑖𝑛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8650" y="4823363"/>
                <a:ext cx="2210285" cy="276999"/>
              </a:xfrm>
              <a:prstGeom prst="rect">
                <a:avLst/>
              </a:prstGeom>
              <a:blipFill>
                <a:blip r:embed="rId20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320142" y="5518069"/>
                <a:ext cx="553870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0142" y="5518069"/>
                <a:ext cx="553870" cy="43749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706092" y="5470569"/>
                <a:ext cx="2425471" cy="480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                                                          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6092" y="5470569"/>
                <a:ext cx="2425471" cy="480901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927764" y="5460671"/>
                <a:ext cx="10604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𝑐𝑜𝑠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7764" y="5460671"/>
                <a:ext cx="1060418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816437" y="5458692"/>
                <a:ext cx="124104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+ </m:t>
                      </m:r>
                      <m:r>
                        <a:rPr lang="en-US" sz="1200" i="1">
                          <a:latin typeface="Cambria Math"/>
                        </a:rPr>
                        <m:t>𝑖𝑠𝑖𝑛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6437" y="5458692"/>
                <a:ext cx="1241045" cy="276999"/>
              </a:xfrm>
              <a:prstGeom prst="rect">
                <a:avLst/>
              </a:prstGeom>
              <a:blipFill>
                <a:blip r:embed="rId24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318162" y="6074230"/>
                <a:ext cx="553870" cy="437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8162" y="6074230"/>
                <a:ext cx="553870" cy="43749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745679" y="6074229"/>
                <a:ext cx="2409057" cy="438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5679" y="6074229"/>
                <a:ext cx="2409057" cy="438774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8395854" y="2636322"/>
            <a:ext cx="312717" cy="57001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8683830" y="2712523"/>
            <a:ext cx="17704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Multiply to </a:t>
            </a:r>
            <a:r>
              <a:rPr lang="en-US" sz="1100">
                <a:solidFill>
                  <a:srgbClr val="FF0000"/>
                </a:solidFill>
                <a:latin typeface="Comic Sans MS" pitchFamily="66" charset="0"/>
              </a:rPr>
              <a:t>cancel terms </a:t>
            </a:r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on </a:t>
            </a:r>
            <a:r>
              <a:rPr lang="en-US" sz="1100">
                <a:solidFill>
                  <a:srgbClr val="FF0000"/>
                </a:solidFill>
                <a:latin typeface="Comic Sans MS" pitchFamily="66" charset="0"/>
              </a:rPr>
              <a:t>the denominator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Arc 42"/>
          <p:cNvSpPr/>
          <p:nvPr/>
        </p:nvSpPr>
        <p:spPr>
          <a:xfrm>
            <a:off x="9664534" y="3299360"/>
            <a:ext cx="312717" cy="57001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9710056" y="3867396"/>
            <a:ext cx="312717" cy="57001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9767454" y="4506684"/>
            <a:ext cx="312717" cy="57001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9789226" y="5098471"/>
            <a:ext cx="312717" cy="57001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Arc 46"/>
          <p:cNvSpPr/>
          <p:nvPr/>
        </p:nvSpPr>
        <p:spPr>
          <a:xfrm>
            <a:off x="7934696" y="5737760"/>
            <a:ext cx="312717" cy="57001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9916884" y="3360719"/>
            <a:ext cx="7511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963394" y="3994822"/>
            <a:ext cx="6818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11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 = -1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972302" y="4473040"/>
            <a:ext cx="7907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Group real and complex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0029699" y="5165767"/>
            <a:ext cx="7333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Rewrite terms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222671" y="5805055"/>
            <a:ext cx="7333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Rewrite (again!)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00998" y="2980707"/>
            <a:ext cx="2410690" cy="2256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5999019" y="3216234"/>
            <a:ext cx="2410690" cy="2256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5997039" y="3598223"/>
            <a:ext cx="3792187" cy="2216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5995060" y="3833751"/>
            <a:ext cx="3792187" cy="2216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8720448" y="3574473"/>
            <a:ext cx="1112321" cy="5225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8694718" y="4166260"/>
            <a:ext cx="1011382" cy="5225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5973291" y="4211783"/>
            <a:ext cx="811479" cy="2058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8702636" y="4215740"/>
            <a:ext cx="944086" cy="19990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6788729" y="4215740"/>
            <a:ext cx="1943593" cy="19792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6915397" y="4476998"/>
            <a:ext cx="1805050" cy="95003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044541" y="4853050"/>
            <a:ext cx="1761506" cy="2177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8096993" y="4851071"/>
            <a:ext cx="1761506" cy="2177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1836717" y="4005944"/>
            <a:ext cx="3178628" cy="25729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1846613" y="4526479"/>
            <a:ext cx="3178628" cy="25729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2806536" y="5047014"/>
            <a:ext cx="1531917" cy="24938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0" name="Straight Connector 69"/>
          <p:cNvCxnSpPr/>
          <p:nvPr/>
        </p:nvCxnSpPr>
        <p:spPr>
          <a:xfrm flipV="1">
            <a:off x="7329054" y="5142017"/>
            <a:ext cx="1201388" cy="1405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750622" y="5396184"/>
            <a:ext cx="31815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So when dividing two complex numbers in the modulus-argument form: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Divide the moduli 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Subtract the arguments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form of the answer is the same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1524001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2932139" cy="300788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7924802" y="0"/>
                <a:ext cx="274319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2" y="0"/>
                <a:ext cx="2743199" cy="438774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143606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4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9" dur="50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4" dur="50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9" dur="500"/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6" grpId="0"/>
      <p:bldP spid="27" grpId="0"/>
      <p:bldP spid="10" grpId="0"/>
      <p:bldP spid="30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11" grpId="0"/>
      <p:bldP spid="24" grpId="0"/>
      <p:bldP spid="25" grpId="0"/>
      <p:bldP spid="28" grpId="0"/>
      <p:bldP spid="29" grpId="0"/>
      <p:bldP spid="31" grpId="0"/>
      <p:bldP spid="32" grpId="0"/>
      <p:bldP spid="36" grpId="0"/>
      <p:bldP spid="37" grpId="0"/>
      <p:bldP spid="38" grpId="0"/>
      <p:bldP spid="12" grpId="0"/>
      <p:bldP spid="40" grpId="0" animBg="1"/>
      <p:bldP spid="41" grpId="0"/>
      <p:bldP spid="43" grpId="0" animBg="1"/>
      <p:bldP spid="44" grpId="0" animBg="1"/>
      <p:bldP spid="45" grpId="0" animBg="1"/>
      <p:bldP spid="46" grpId="0" animBg="1"/>
      <p:bldP spid="47" grpId="0" animBg="1"/>
      <p:bldP spid="48" grpId="0"/>
      <p:bldP spid="49" grpId="0"/>
      <p:bldP spid="50" grpId="0"/>
      <p:bldP spid="51" grpId="0"/>
      <p:bldP spid="52" grpId="0"/>
      <p:bldP spid="13" grpId="0" animBg="1"/>
      <p:bldP spid="13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505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multiplying and dividing affects both the modulus and argument of the resulting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Express the following calculation in the form x + </a:t>
            </a:r>
            <a:r>
              <a:rPr lang="en-US" sz="1400" dirty="0" err="1">
                <a:latin typeface="Comic Sans MS" panose="030F0702030302020204" pitchFamily="66" charset="0"/>
              </a:rPr>
              <a:t>iy</a:t>
            </a:r>
            <a:r>
              <a:rPr lang="en-US" sz="1400" dirty="0">
                <a:latin typeface="Comic Sans MS" panose="030F0702030302020204" pitchFamily="66" charset="0"/>
              </a:rPr>
              <a:t>: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48980" y="6550224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524001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2932139" cy="3007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924802" y="0"/>
                <a:ext cx="274319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2" y="0"/>
                <a:ext cx="2743199" cy="4387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676401" y="3352800"/>
                <a:ext cx="3494931" cy="5059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3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5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5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</m:e>
                      </m:d>
                      <m:r>
                        <a:rPr lang="en-US" sz="14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400" i="1">
                          <a:latin typeface="Cambria Math"/>
                        </a:rPr>
                        <m:t>4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1" y="3352800"/>
                <a:ext cx="3494931" cy="5059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562601" y="1524001"/>
                <a:ext cx="3016659" cy="446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3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5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5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</m:e>
                      </m:d>
                      <m:r>
                        <a:rPr lang="en-US" sz="12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200" i="1">
                          <a:latin typeface="Cambria Math"/>
                        </a:rPr>
                        <m:t>4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1" y="1524001"/>
                <a:ext cx="3016659" cy="4469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562600" y="2286001"/>
                <a:ext cx="2869760" cy="569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3(4)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286001"/>
                <a:ext cx="2869760" cy="5696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562600" y="3200401"/>
                <a:ext cx="1520736" cy="4060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12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200401"/>
                <a:ext cx="1520736" cy="4060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562600" y="3962401"/>
                <a:ext cx="11286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12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0+</m:t>
                          </m:r>
                          <m:r>
                            <a:rPr lang="en-US" sz="1200" i="1">
                              <a:latin typeface="Cambria Math"/>
                            </a:rPr>
                            <m:t>𝑖</m:t>
                          </m:r>
                          <m:r>
                            <a:rPr lang="en-US" sz="1200" i="1">
                              <a:latin typeface="Cambria Math"/>
                            </a:rPr>
                            <m:t>(1)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962401"/>
                <a:ext cx="1128668" cy="276999"/>
              </a:xfrm>
              <a:prstGeom prst="rect">
                <a:avLst/>
              </a:prstGeom>
              <a:blipFill>
                <a:blip r:embed="rId8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638800" y="4648201"/>
                <a:ext cx="60099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=12</m:t>
                      </m:r>
                      <m:r>
                        <a:rPr lang="en-US" sz="12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648201"/>
                <a:ext cx="600998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8458200" y="1905001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8686800" y="1828801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Combine using one of the rules above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Multiply the moduli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Add the arguments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Arc 42"/>
          <p:cNvSpPr/>
          <p:nvPr/>
        </p:nvSpPr>
        <p:spPr>
          <a:xfrm>
            <a:off x="8229600" y="2743201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6858000" y="3429001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6477000" y="4114801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8458200" y="2895601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terms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162800" y="3581401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the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and sin parts (in terms of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where needed)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781800" y="43434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057400" y="457200"/>
            <a:ext cx="304800" cy="838200"/>
          </a:xfrm>
          <a:prstGeom prst="straightConnector1">
            <a:avLst/>
          </a:prstGeom>
          <a:ln w="6032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256945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4" grpId="0"/>
      <p:bldP spid="35" grpId="0"/>
      <p:bldP spid="36" grpId="0"/>
      <p:bldP spid="37" grpId="0"/>
      <p:bldP spid="38" grpId="0"/>
      <p:bldP spid="40" grpId="0" animBg="1"/>
      <p:bldP spid="43" grpId="0" animBg="1"/>
      <p:bldP spid="44" grpId="0" animBg="1"/>
      <p:bldP spid="45" grpId="0" animBg="1"/>
      <p:bldP spid="46" grpId="0"/>
      <p:bldP spid="47" grpId="0"/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505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multiplying and dividing affects both the modulus and argument of the resulting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Express the following calculation in the form x + </a:t>
            </a:r>
            <a:r>
              <a:rPr lang="en-US" sz="1400" dirty="0" err="1">
                <a:latin typeface="Comic Sans MS" panose="030F0702030302020204" pitchFamily="66" charset="0"/>
              </a:rPr>
              <a:t>iy</a:t>
            </a:r>
            <a:r>
              <a:rPr lang="en-US" sz="1400" dirty="0">
                <a:latin typeface="Comic Sans MS" panose="030F0702030302020204" pitchFamily="66" charset="0"/>
              </a:rPr>
              <a:t>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 err="1">
                <a:latin typeface="Comic Sans MS" panose="030F0702030302020204" pitchFamily="66" charset="0"/>
              </a:rPr>
              <a:t>cos</a:t>
            </a:r>
            <a:r>
              <a:rPr lang="en-US" sz="1400" dirty="0">
                <a:latin typeface="Comic Sans MS" panose="030F0702030302020204" pitchFamily="66" charset="0"/>
              </a:rPr>
              <a:t>(-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) = </a:t>
            </a:r>
            <a:r>
              <a:rPr lang="en-US" sz="1400" dirty="0" err="1">
                <a:latin typeface="Comic Sans MS" panose="030F0702030302020204" pitchFamily="66" charset="0"/>
              </a:rPr>
              <a:t>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sin(-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) = -sin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48980" y="6550224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524001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2932139" cy="3007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676401" y="3352800"/>
                <a:ext cx="3494931" cy="5016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15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15</m:t>
                              </m:r>
                            </m:den>
                          </m:f>
                        </m:e>
                      </m:d>
                      <m:r>
                        <a:rPr lang="en-US" sz="1400" i="1">
                          <a:latin typeface="Cambria Math"/>
                          <a:ea typeface="Cambria Math"/>
                        </a:rPr>
                        <m:t>×3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1" y="3352800"/>
                <a:ext cx="3494931" cy="501612"/>
              </a:xfrm>
              <a:prstGeom prst="rect">
                <a:avLst/>
              </a:prstGeom>
              <a:blipFill>
                <a:blip r:embed="rId3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flipV="1">
            <a:off x="2057400" y="457200"/>
            <a:ext cx="304800" cy="838200"/>
          </a:xfrm>
          <a:prstGeom prst="straightConnector1">
            <a:avLst/>
          </a:prstGeom>
          <a:ln w="6032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410201" y="1524001"/>
                <a:ext cx="3016659" cy="4431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15</m:t>
                              </m:r>
                            </m:den>
                          </m:f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15</m:t>
                              </m:r>
                            </m:den>
                          </m:f>
                        </m:e>
                      </m:d>
                      <m:r>
                        <a:rPr lang="en-US" sz="1200" i="1">
                          <a:latin typeface="Cambria Math"/>
                          <a:ea typeface="Cambria Math"/>
                        </a:rPr>
                        <m:t>×3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den>
                          </m:f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1" y="1524001"/>
                <a:ext cx="3016659" cy="4431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410201" y="2209800"/>
                <a:ext cx="3627467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15</m:t>
                              </m:r>
                            </m:den>
                          </m:f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15</m:t>
                              </m:r>
                            </m:den>
                          </m:f>
                        </m:e>
                      </m:d>
                      <m:r>
                        <a:rPr lang="en-US" sz="1200" i="1">
                          <a:latin typeface="Cambria Math"/>
                          <a:ea typeface="Cambria Math"/>
                        </a:rPr>
                        <m:t>×3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1" y="2209800"/>
                <a:ext cx="3627467" cy="5073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410200" y="2971800"/>
                <a:ext cx="2809744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2(3)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15</m:t>
                                  </m:r>
                                </m:den>
                              </m:f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15</m:t>
                                  </m:r>
                                </m:den>
                              </m:f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971800"/>
                <a:ext cx="2809744" cy="5073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410200" y="3733800"/>
                <a:ext cx="2045432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6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733800"/>
                <a:ext cx="2045432" cy="5073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410201" y="4419601"/>
                <a:ext cx="1391343" cy="6868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6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1" y="4419601"/>
                <a:ext cx="1391343" cy="68685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410200" y="5334000"/>
                <a:ext cx="1101584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=3−3</m:t>
                      </m:r>
                      <m:rad>
                        <m:radPr>
                          <m:degHide m:val="on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US" sz="14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5334000"/>
                <a:ext cx="1101584" cy="33316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29"/>
          <p:cNvSpPr/>
          <p:nvPr/>
        </p:nvSpPr>
        <p:spPr>
          <a:xfrm>
            <a:off x="8915400" y="1828801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9178636" y="1600201"/>
            <a:ext cx="156556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The </a:t>
            </a:r>
            <a:r>
              <a:rPr lang="en-US" sz="11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 and sin terms must be </a:t>
            </a:r>
            <a:r>
              <a:rPr lang="en-US" sz="1100" u="sng" dirty="0">
                <a:solidFill>
                  <a:srgbClr val="FF0000"/>
                </a:solidFill>
                <a:latin typeface="Comic Sans MS" pitchFamily="66" charset="0"/>
              </a:rPr>
              <a:t>added</a:t>
            </a:r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 for this to work!</a:t>
            </a:r>
          </a:p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Rewrite using the rules you saw in 3A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Arc 31"/>
          <p:cNvSpPr/>
          <p:nvPr/>
        </p:nvSpPr>
        <p:spPr>
          <a:xfrm>
            <a:off x="8915400" y="2514601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c 32"/>
          <p:cNvSpPr/>
          <p:nvPr/>
        </p:nvSpPr>
        <p:spPr>
          <a:xfrm>
            <a:off x="8077200" y="3276601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Arc 48"/>
          <p:cNvSpPr/>
          <p:nvPr/>
        </p:nvSpPr>
        <p:spPr>
          <a:xfrm>
            <a:off x="7239000" y="4038601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6629400" y="4800601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9268691" y="2667001"/>
            <a:ext cx="1385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Combine using a rule from above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382000" y="3505201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43800" y="4191001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the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and sin parts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934200" y="5029201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19400" y="4563291"/>
            <a:ext cx="1371600" cy="365761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5" name="Straight Arrow Connector 54"/>
          <p:cNvCxnSpPr/>
          <p:nvPr/>
        </p:nvCxnSpPr>
        <p:spPr>
          <a:xfrm flipH="1">
            <a:off x="7772400" y="1295400"/>
            <a:ext cx="2286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8001000" y="1295400"/>
            <a:ext cx="12192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924802" y="0"/>
                <a:ext cx="274319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2" y="0"/>
                <a:ext cx="2743199" cy="43877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257948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4" grpId="0"/>
      <p:bldP spid="25" grpId="0"/>
      <p:bldP spid="26" grpId="0"/>
      <p:bldP spid="27" grpId="0"/>
      <p:bldP spid="28" grpId="0"/>
      <p:bldP spid="29" grpId="0"/>
      <p:bldP spid="30" grpId="0" animBg="1"/>
      <p:bldP spid="32" grpId="0" animBg="1"/>
      <p:bldP spid="33" grpId="0" animBg="1"/>
      <p:bldP spid="49" grpId="0" animBg="1"/>
      <p:bldP spid="50" grpId="0" animBg="1"/>
      <p:bldP spid="51" grpId="0"/>
      <p:bldP spid="52" grpId="0"/>
      <p:bldP spid="53" grpId="0"/>
      <p:bldP spid="54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505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know how multiplying and dividing affects both the modulus and argument of the resulting complex number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Express the following calculation in the form x + </a:t>
            </a:r>
            <a:r>
              <a:rPr lang="en-US" sz="1400" dirty="0" err="1">
                <a:latin typeface="Comic Sans MS" panose="030F0702030302020204" pitchFamily="66" charset="0"/>
              </a:rPr>
              <a:t>iy</a:t>
            </a:r>
            <a:r>
              <a:rPr lang="en-US" sz="1400" dirty="0">
                <a:latin typeface="Comic Sans MS" panose="030F0702030302020204" pitchFamily="66" charset="0"/>
              </a:rPr>
              <a:t>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48980" y="6550224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524001" y="0"/>
                <a:ext cx="2932139" cy="3007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2932139" cy="3007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14601" y="3276600"/>
                <a:ext cx="2132763" cy="9339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𝑐𝑜𝑠</m:t>
                              </m:r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i="1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6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𝑖𝑠𝑖𝑛</m:t>
                              </m:r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i="1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𝑐𝑜𝑠</m:t>
                              </m:r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6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i="1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GB" sz="16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𝑖𝑠𝑖𝑛</m:t>
                              </m:r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6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i="1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1" y="3276600"/>
                <a:ext cx="2132763" cy="9339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416138" y="1524001"/>
                <a:ext cx="1887696" cy="828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𝑐𝑜𝑠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4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𝑖𝑠𝑖𝑛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𝑐𝑜𝑠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GB" sz="14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𝑖𝑠𝑖𝑛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6138" y="1524001"/>
                <a:ext cx="1887696" cy="8286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16138" y="2550227"/>
                <a:ext cx="442044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6138" y="2550227"/>
                <a:ext cx="442044" cy="5448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632864" y="2521528"/>
                <a:ext cx="2941959" cy="64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2864" y="2521528"/>
                <a:ext cx="2941959" cy="64915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414160" y="3391396"/>
                <a:ext cx="442044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4160" y="3391396"/>
                <a:ext cx="442044" cy="544829"/>
              </a:xfrm>
              <a:prstGeom prst="rect">
                <a:avLst/>
              </a:prstGeom>
              <a:blipFill>
                <a:blip r:embed="rId7"/>
                <a:stretch>
                  <a:fillRect b="-2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630886" y="3362697"/>
                <a:ext cx="2375009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0886" y="3362697"/>
                <a:ext cx="2375009" cy="57637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412181" y="4220689"/>
                <a:ext cx="442044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2181" y="4220689"/>
                <a:ext cx="442044" cy="544829"/>
              </a:xfrm>
              <a:prstGeom prst="rect">
                <a:avLst/>
              </a:prstGeom>
              <a:blipFill>
                <a:blip r:embed="rId9"/>
                <a:stretch>
                  <a:fillRect b="-2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628906" y="4191990"/>
                <a:ext cx="1690976" cy="649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8906" y="4191990"/>
                <a:ext cx="1690976" cy="64915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413172" y="5021285"/>
                <a:ext cx="107882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3172" y="5021285"/>
                <a:ext cx="1078821" cy="495649"/>
              </a:xfrm>
              <a:prstGeom prst="rect">
                <a:avLst/>
              </a:prstGeom>
              <a:blipFill>
                <a:blip r:embed="rId11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8363198" y="2045525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8613569" y="1953492"/>
            <a:ext cx="21613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Combine using one of the rules above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Divide the moduli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Subtract the arguments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>
            <a:off x="8361219" y="2898569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7848601" y="3751614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7193478" y="4545281"/>
            <a:ext cx="312718" cy="700647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8611590" y="3099462"/>
            <a:ext cx="8332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126682" y="3833753"/>
            <a:ext cx="1816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You can work out the sin and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parts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459686" y="4762007"/>
            <a:ext cx="1118259" cy="284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9785071" y="560122"/>
            <a:ext cx="229787" cy="746165"/>
          </a:xfrm>
          <a:prstGeom prst="straightConnector1">
            <a:avLst/>
          </a:prstGeom>
          <a:ln w="6032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924802" y="0"/>
                <a:ext cx="2743199" cy="4387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1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2" y="0"/>
                <a:ext cx="2743199" cy="43877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240608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1" grpId="0" animBg="1"/>
      <p:bldP spid="22" grpId="0" animBg="1"/>
      <p:bldP spid="23" grpId="0" animBg="1"/>
      <p:bldP spid="24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667000" y="857252"/>
            <a:ext cx="6857306" cy="461665"/>
            <a:chOff x="0" y="13335"/>
            <a:chExt cx="9144218" cy="615553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1" cy="6155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243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2400" dirty="0">
                  <a:latin typeface="+mj-lt"/>
                </a:rPr>
                <a:t>Exercise 2D</a:t>
              </a:r>
              <a:endParaRPr lang="en-GB" sz="24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963652" y="1401631"/>
            <a:ext cx="594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Pearson Further Core Mathematics Year 1/AS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667000" y="2162038"/>
            <a:ext cx="6858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3125669" y="2869153"/>
            <a:ext cx="720255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Complete before the lesson		</a:t>
            </a:r>
            <a:r>
              <a:rPr lang="en-US" dirty="0" smtClean="0"/>
              <a:t>Q1-2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Class:			</a:t>
            </a:r>
          </a:p>
          <a:p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/>
              <a:t>					</a:t>
            </a:r>
            <a:r>
              <a:rPr lang="en-US" dirty="0" smtClean="0"/>
              <a:t>Q3</a:t>
            </a:r>
            <a:endParaRPr lang="en-US" dirty="0"/>
          </a:p>
          <a:p>
            <a:r>
              <a:rPr lang="en-US" dirty="0">
                <a:solidFill>
                  <a:schemeClr val="accent6"/>
                </a:solidFill>
              </a:rPr>
              <a:t>Amber</a:t>
            </a:r>
            <a:r>
              <a:rPr lang="en-US" dirty="0"/>
              <a:t> 					</a:t>
            </a:r>
            <a:r>
              <a:rPr lang="en-US" dirty="0" smtClean="0"/>
              <a:t>Q4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					</a:t>
            </a:r>
            <a:r>
              <a:rPr lang="en-US" dirty="0" smtClean="0"/>
              <a:t>Q5 </a:t>
            </a:r>
            <a:r>
              <a:rPr lang="en-US" dirty="0"/>
              <a:t>&amp; challenge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867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491</Words>
  <Application>Microsoft Office PowerPoint</Application>
  <PresentationFormat>Widescreen</PresentationFormat>
  <Paragraphs>156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Argand Diagrams</vt:lpstr>
      <vt:lpstr>Argand Diagrams</vt:lpstr>
      <vt:lpstr>Argand Diagrams</vt:lpstr>
      <vt:lpstr>Argand Diagrams</vt:lpstr>
      <vt:lpstr>Argand Diagrams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Argand Diagrams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2019-08-26T03:02:09Z</dcterms:modified>
</cp:coreProperties>
</file>