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611" r:id="rId2"/>
    <p:sldId id="607" r:id="rId3"/>
    <p:sldId id="609" r:id="rId4"/>
    <p:sldId id="608" r:id="rId5"/>
    <p:sldId id="614" r:id="rId6"/>
    <p:sldId id="615" r:id="rId7"/>
    <p:sldId id="610" r:id="rId8"/>
    <p:sldId id="613" r:id="rId9"/>
    <p:sldId id="616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188" autoAdjust="0"/>
    <p:restoredTop sz="88534" autoAdjust="0"/>
  </p:normalViewPr>
  <p:slideViewPr>
    <p:cSldViewPr>
      <p:cViewPr varScale="1">
        <p:scale>
          <a:sx n="70" d="100"/>
          <a:sy n="70" d="100"/>
        </p:scale>
        <p:origin x="76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0228E-F1D3-4AE4-939D-FF938D129657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2EFF8-94A8-49A1-AC3F-42B68ADBD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279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171" y="980728"/>
            <a:ext cx="91428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Differentiation </a:t>
            </a:r>
          </a:p>
          <a:p>
            <a:pPr algn="ctr"/>
            <a:r>
              <a:rPr lang="en-GB" sz="8000" dirty="0"/>
              <a:t>- Second Derivative</a:t>
            </a:r>
          </a:p>
          <a:p>
            <a:pPr algn="ctr"/>
            <a:endParaRPr lang="en-GB" sz="3600" dirty="0"/>
          </a:p>
          <a:p>
            <a:pPr algn="ctr"/>
            <a:r>
              <a:rPr lang="en-GB" sz="7200" dirty="0"/>
              <a:t>Chapter 9</a:t>
            </a:r>
          </a:p>
          <a:p>
            <a:pPr algn="ctr"/>
            <a:r>
              <a:rPr lang="en-GB" sz="7200" dirty="0"/>
              <a:t>(Part 9 of 10)</a:t>
            </a:r>
          </a:p>
        </p:txBody>
      </p:sp>
    </p:spTree>
    <p:extLst>
      <p:ext uri="{BB962C8B-B14F-4D97-AF65-F5344CB8AC3E}">
        <p14:creationId xmlns:p14="http://schemas.microsoft.com/office/powerpoint/2010/main" val="188187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D1C793-9946-4A37-90D4-517D113A7E9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91DC443-ECB4-4FA0-A868-68E26DD1927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Second derivative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B27CDA0-CE15-48DC-BD4A-E578A9690B2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B04E3A2-7F96-4B6D-A290-AD5650706FDE}"/>
              </a:ext>
            </a:extLst>
          </p:cNvPr>
          <p:cNvSpPr txBox="1"/>
          <p:nvPr/>
        </p:nvSpPr>
        <p:spPr>
          <a:xfrm>
            <a:off x="573276" y="1514036"/>
            <a:ext cx="39604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Concave</a:t>
            </a:r>
          </a:p>
          <a:p>
            <a:pPr algn="ctr"/>
            <a:r>
              <a:rPr lang="en-GB" sz="2400" dirty="0"/>
              <a:t>(positive to negative gradient)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1154CA-98DB-424C-BFFA-2231E9AC469E}"/>
              </a:ext>
            </a:extLst>
          </p:cNvPr>
          <p:cNvSpPr txBox="1"/>
          <p:nvPr/>
        </p:nvSpPr>
        <p:spPr>
          <a:xfrm>
            <a:off x="5103356" y="5695911"/>
            <a:ext cx="35730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CC00"/>
                </a:solidFill>
              </a:rPr>
              <a:t>Point of Inflection </a:t>
            </a:r>
          </a:p>
          <a:p>
            <a:pPr algn="ctr"/>
            <a:r>
              <a:rPr lang="en-GB" sz="2400" dirty="0"/>
              <a:t>(gradient is 0)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04E3A2-7F96-4B6D-A290-AD5650706FDE}"/>
              </a:ext>
            </a:extLst>
          </p:cNvPr>
          <p:cNvSpPr txBox="1"/>
          <p:nvPr/>
        </p:nvSpPr>
        <p:spPr>
          <a:xfrm>
            <a:off x="4640468" y="952272"/>
            <a:ext cx="45859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00FF"/>
                </a:solidFill>
              </a:rPr>
              <a:t>Convex</a:t>
            </a:r>
          </a:p>
          <a:p>
            <a:pPr algn="ctr"/>
            <a:r>
              <a:rPr lang="en-GB" sz="2400" dirty="0"/>
              <a:t>(negative to positive gradient) 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2B4874E7-CEA4-41F2-A683-9F75D791E055}"/>
              </a:ext>
            </a:extLst>
          </p:cNvPr>
          <p:cNvSpPr/>
          <p:nvPr/>
        </p:nvSpPr>
        <p:spPr>
          <a:xfrm>
            <a:off x="1708862" y="1844824"/>
            <a:ext cx="6139502" cy="3286822"/>
          </a:xfrm>
          <a:custGeom>
            <a:avLst/>
            <a:gdLst>
              <a:gd name="connsiteX0" fmla="*/ 0 w 4146697"/>
              <a:gd name="connsiteY0" fmla="*/ 1967023 h 1967023"/>
              <a:gd name="connsiteX1" fmla="*/ 1307804 w 4146697"/>
              <a:gd name="connsiteY1" fmla="*/ 467833 h 1967023"/>
              <a:gd name="connsiteX2" fmla="*/ 2349795 w 4146697"/>
              <a:gd name="connsiteY2" fmla="*/ 1041991 h 1967023"/>
              <a:gd name="connsiteX3" fmla="*/ 4146697 w 4146697"/>
              <a:gd name="connsiteY3" fmla="*/ 0 h 1967023"/>
              <a:gd name="connsiteX4" fmla="*/ 4146697 w 4146697"/>
              <a:gd name="connsiteY4" fmla="*/ 0 h 1967023"/>
              <a:gd name="connsiteX0" fmla="*/ 0 w 4146697"/>
              <a:gd name="connsiteY0" fmla="*/ 1967023 h 1967023"/>
              <a:gd name="connsiteX1" fmla="*/ 1307804 w 4146697"/>
              <a:gd name="connsiteY1" fmla="*/ 467833 h 1967023"/>
              <a:gd name="connsiteX2" fmla="*/ 2753832 w 4146697"/>
              <a:gd name="connsiteY2" fmla="*/ 1318438 h 1967023"/>
              <a:gd name="connsiteX3" fmla="*/ 4146697 w 4146697"/>
              <a:gd name="connsiteY3" fmla="*/ 0 h 1967023"/>
              <a:gd name="connsiteX4" fmla="*/ 4146697 w 4146697"/>
              <a:gd name="connsiteY4" fmla="*/ 0 h 196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46697" h="1967023">
                <a:moveTo>
                  <a:pt x="0" y="1967023"/>
                </a:moveTo>
                <a:cubicBezTo>
                  <a:pt x="458086" y="1294514"/>
                  <a:pt x="848832" y="575930"/>
                  <a:pt x="1307804" y="467833"/>
                </a:cubicBezTo>
                <a:cubicBezTo>
                  <a:pt x="1766776" y="359736"/>
                  <a:pt x="2280683" y="1396410"/>
                  <a:pt x="2753832" y="1318438"/>
                </a:cubicBezTo>
                <a:cubicBezTo>
                  <a:pt x="3226981" y="1240466"/>
                  <a:pt x="3914553" y="219740"/>
                  <a:pt x="4146697" y="0"/>
                </a:cubicBezTo>
                <a:lnTo>
                  <a:pt x="4146697" y="0"/>
                </a:lnTo>
              </a:path>
            </a:pathLst>
          </a:cu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EC8D3D-D3B3-4816-9AA4-670216BF9D88}"/>
              </a:ext>
            </a:extLst>
          </p:cNvPr>
          <p:cNvSpPr/>
          <p:nvPr/>
        </p:nvSpPr>
        <p:spPr>
          <a:xfrm>
            <a:off x="4640468" y="3246250"/>
            <a:ext cx="154637" cy="187952"/>
          </a:xfrm>
          <a:prstGeom prst="ellipse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915816" y="3340226"/>
            <a:ext cx="16411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6"/>
          </p:cNvCxnSpPr>
          <p:nvPr/>
        </p:nvCxnSpPr>
        <p:spPr>
          <a:xfrm>
            <a:off x="4795105" y="3340226"/>
            <a:ext cx="1865127" cy="0"/>
          </a:xfrm>
          <a:prstGeom prst="straightConnector1">
            <a:avLst/>
          </a:prstGeom>
          <a:ln w="28575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4795105" y="3525147"/>
            <a:ext cx="496121" cy="2170764"/>
          </a:xfrm>
          <a:prstGeom prst="straightConnector1">
            <a:avLst/>
          </a:prstGeom>
          <a:ln w="28575">
            <a:solidFill>
              <a:srgbClr val="00CC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40EC8D3D-D3B3-4816-9AA4-670216BF9D88}"/>
              </a:ext>
            </a:extLst>
          </p:cNvPr>
          <p:cNvSpPr/>
          <p:nvPr/>
        </p:nvSpPr>
        <p:spPr>
          <a:xfrm>
            <a:off x="3659047" y="3250431"/>
            <a:ext cx="154637" cy="18795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0EC8D3D-D3B3-4816-9AA4-670216BF9D88}"/>
              </a:ext>
            </a:extLst>
          </p:cNvPr>
          <p:cNvSpPr/>
          <p:nvPr/>
        </p:nvSpPr>
        <p:spPr>
          <a:xfrm>
            <a:off x="5621889" y="3250431"/>
            <a:ext cx="154637" cy="187952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987824" y="3340226"/>
            <a:ext cx="67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+</a:t>
            </a:r>
            <a:r>
              <a:rPr lang="en-GB" dirty="0" err="1"/>
              <a:t>ve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826588" y="3340226"/>
            <a:ext cx="67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</a:t>
            </a:r>
            <a:r>
              <a:rPr lang="en-GB" dirty="0" err="1"/>
              <a:t>ve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4933835" y="2993124"/>
            <a:ext cx="67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</a:t>
            </a:r>
            <a:r>
              <a:rPr lang="en-GB" dirty="0" err="1"/>
              <a:t>ve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772599" y="2993124"/>
            <a:ext cx="67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+</a:t>
            </a:r>
            <a:r>
              <a:rPr lang="en-GB" dirty="0" err="1"/>
              <a:t>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41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D1C793-9946-4A37-90D4-517D113A7E9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91DC443-ECB4-4FA0-A868-68E26DD1927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Second derivative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B27CDA0-CE15-48DC-BD4A-E578A9690B2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AABE195-47C4-43B9-B0F1-8D59E18B719C}"/>
                  </a:ext>
                </a:extLst>
              </p:cNvPr>
              <p:cNvSpPr txBox="1"/>
              <p:nvPr/>
            </p:nvSpPr>
            <p:spPr>
              <a:xfrm>
                <a:off x="647563" y="1340768"/>
                <a:ext cx="7712935" cy="76944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concave when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≤0</m:t>
                    </m:r>
                  </m:oMath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AABE195-47C4-43B9-B0F1-8D59E18B7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3" y="1340768"/>
                <a:ext cx="7712935" cy="769441"/>
              </a:xfrm>
              <a:prstGeom prst="rect">
                <a:avLst/>
              </a:prstGeom>
              <a:blipFill>
                <a:blip r:embed="rId2"/>
                <a:stretch>
                  <a:fillRect t="-16667" b="-373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9CBBAB5-20A2-440E-8447-A12428C1985B}"/>
                  </a:ext>
                </a:extLst>
              </p:cNvPr>
              <p:cNvSpPr txBox="1"/>
              <p:nvPr/>
            </p:nvSpPr>
            <p:spPr>
              <a:xfrm>
                <a:off x="395536" y="5013176"/>
                <a:ext cx="8269538" cy="76944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4400" b="0" dirty="0">
                    <a:solidFill>
                      <a:schemeClr val="tx1"/>
                    </a:solidFill>
                  </a:rPr>
                  <a:t>Point of inflection when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9CBBAB5-20A2-440E-8447-A12428C19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013176"/>
                <a:ext cx="8269538" cy="769441"/>
              </a:xfrm>
              <a:prstGeom prst="rect">
                <a:avLst/>
              </a:prstGeom>
              <a:blipFill>
                <a:blip r:embed="rId3"/>
                <a:stretch>
                  <a:fillRect l="-3024" t="-15748" b="-3622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9EA0C2-BA11-4A88-BE99-B00A30AC3D12}"/>
                  </a:ext>
                </a:extLst>
              </p:cNvPr>
              <p:cNvSpPr txBox="1"/>
              <p:nvPr/>
            </p:nvSpPr>
            <p:spPr>
              <a:xfrm>
                <a:off x="683568" y="3140968"/>
                <a:ext cx="7633420" cy="76944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4400" dirty="0">
                    <a:solidFill>
                      <a:schemeClr val="tx1"/>
                    </a:solidFill>
                  </a:rPr>
                  <a:t> convex when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9EA0C2-BA11-4A88-BE99-B00A30AC3D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140968"/>
                <a:ext cx="7633420" cy="769441"/>
              </a:xfrm>
              <a:prstGeom prst="rect">
                <a:avLst/>
              </a:prstGeom>
              <a:blipFill>
                <a:blip r:embed="rId4"/>
                <a:stretch>
                  <a:fillRect t="-15873" b="-373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269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064E7B-01A8-4BFE-9AA2-DF78FD5AC1D6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8D9F3BF-EFBD-4D54-9231-530DB6C8D3F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Second derivative – </a:t>
              </a:r>
              <a:r>
                <a:rPr lang="en-GB" sz="3200" dirty="0">
                  <a:latin typeface="+mj-lt"/>
                </a:rPr>
                <a:t>Example A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2A89084-B24F-43D5-B6FF-99B413FC1CC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45AD68C-CCA4-4762-9682-66053118EE01}"/>
                  </a:ext>
                </a:extLst>
              </p:cNvPr>
              <p:cNvSpPr txBox="1"/>
              <p:nvPr/>
            </p:nvSpPr>
            <p:spPr>
              <a:xfrm>
                <a:off x="1043608" y="791378"/>
                <a:ext cx="7143492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Find the interval on which the function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GB" sz="3200" dirty="0"/>
                  <a:t> is concave.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45AD68C-CCA4-4762-9682-66053118EE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791378"/>
                <a:ext cx="7143492" cy="1077218"/>
              </a:xfrm>
              <a:prstGeom prst="rect">
                <a:avLst/>
              </a:prstGeom>
              <a:blipFill>
                <a:blip r:embed="rId2"/>
                <a:stretch>
                  <a:fillRect b="-936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BCEEDC-9E09-449F-ADB6-80D02740131E}"/>
                  </a:ext>
                </a:extLst>
              </p:cNvPr>
              <p:cNvSpPr txBox="1"/>
              <p:nvPr/>
            </p:nvSpPr>
            <p:spPr>
              <a:xfrm>
                <a:off x="1547092" y="2065844"/>
                <a:ext cx="6048672" cy="4585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40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4000" dirty="0"/>
              </a:p>
              <a:p>
                <a:endParaRPr lang="en-GB" sz="3200" dirty="0"/>
              </a:p>
              <a:p>
                <a:pPr algn="ctr"/>
                <a:r>
                  <a:rPr lang="en-GB" sz="4000" dirty="0"/>
                  <a:t>concave when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400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GB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4000" i="1">
                        <a:latin typeface="Cambria Math" panose="02040503050406030204" pitchFamily="18" charset="0"/>
                      </a:rPr>
                      <m:t>≤0</m:t>
                    </m:r>
                  </m:oMath>
                </a14:m>
                <a:endParaRPr lang="en-GB" sz="4000" dirty="0"/>
              </a:p>
              <a:p>
                <a:pPr algn="ctr"/>
                <a:endParaRPr lang="en-GB" sz="1200" dirty="0"/>
              </a:p>
              <a:p>
                <a:pPr algn="ctr"/>
                <a:r>
                  <a:rPr lang="en-GB" sz="4000" dirty="0"/>
                  <a:t>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≤0</m:t>
                    </m:r>
                  </m:oMath>
                </a14:m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4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i="1">
                          <a:latin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en-GB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BCEEDC-9E09-449F-ADB6-80D027401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092" y="2065844"/>
                <a:ext cx="6048672" cy="45858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00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064E7B-01A8-4BFE-9AA2-DF78FD5AC1D6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8D9F3BF-EFBD-4D54-9231-530DB6C8D3F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Second derivative – </a:t>
              </a:r>
              <a:r>
                <a:rPr lang="en-GB" sz="3200" dirty="0">
                  <a:latin typeface="+mj-lt"/>
                </a:rPr>
                <a:t>Set Notation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2A89084-B24F-43D5-B6FF-99B413FC1CC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BCEEDC-9E09-449F-ADB6-80D02740131E}"/>
                  </a:ext>
                </a:extLst>
              </p:cNvPr>
              <p:cNvSpPr txBox="1"/>
              <p:nvPr/>
            </p:nvSpPr>
            <p:spPr>
              <a:xfrm>
                <a:off x="2885386" y="2081245"/>
                <a:ext cx="30963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7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7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7200" i="1">
                          <a:latin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en-GB" sz="72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BCEEDC-9E09-449F-ADB6-80D027401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386" y="2081245"/>
                <a:ext cx="3096344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2741370" y="4901947"/>
            <a:ext cx="3816424" cy="1107996"/>
            <a:chOff x="2915816" y="2276872"/>
            <a:chExt cx="3816424" cy="1107996"/>
          </a:xfrm>
        </p:grpSpPr>
        <p:sp>
          <p:nvSpPr>
            <p:cNvPr id="7" name="TextBox 6"/>
            <p:cNvSpPr txBox="1"/>
            <p:nvPr/>
          </p:nvSpPr>
          <p:spPr>
            <a:xfrm>
              <a:off x="2915816" y="2276872"/>
              <a:ext cx="381642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6600" dirty="0"/>
                <a:t>( -     ,  0] </a:t>
              </a:r>
            </a:p>
          </p:txBody>
        </p:sp>
        <p:pic>
          <p:nvPicPr>
            <p:cNvPr id="1026" name="Picture 2" descr="Image result for infinity symbo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9380" y="2636912"/>
              <a:ext cx="756084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2663216" y="1052736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Inequality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78569" y="3873438"/>
            <a:ext cx="46848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Set Notation </a:t>
            </a:r>
          </a:p>
        </p:txBody>
      </p:sp>
    </p:spTree>
    <p:extLst>
      <p:ext uri="{BB962C8B-B14F-4D97-AF65-F5344CB8AC3E}">
        <p14:creationId xmlns:p14="http://schemas.microsoft.com/office/powerpoint/2010/main" val="3818859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064E7B-01A8-4BFE-9AA2-DF78FD5AC1D6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8D9F3BF-EFBD-4D54-9231-530DB6C8D3F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Second derivative – </a:t>
              </a:r>
              <a:r>
                <a:rPr lang="en-GB" sz="3200" dirty="0">
                  <a:latin typeface="+mj-lt"/>
                </a:rPr>
                <a:t>Set Notation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2A89084-B24F-43D5-B6FF-99B413FC1CC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BCEEDC-9E09-449F-ADB6-80D02740131E}"/>
                  </a:ext>
                </a:extLst>
              </p:cNvPr>
              <p:cNvSpPr txBox="1"/>
              <p:nvPr/>
            </p:nvSpPr>
            <p:spPr>
              <a:xfrm>
                <a:off x="2885386" y="2081245"/>
                <a:ext cx="30963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7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7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72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72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5BCEEDC-9E09-449F-ADB6-80D027401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386" y="2081245"/>
                <a:ext cx="3096344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2812806" y="5013176"/>
            <a:ext cx="3816424" cy="1107996"/>
            <a:chOff x="2915816" y="2276872"/>
            <a:chExt cx="3816424" cy="1107996"/>
          </a:xfrm>
        </p:grpSpPr>
        <p:sp>
          <p:nvSpPr>
            <p:cNvPr id="7" name="TextBox 6"/>
            <p:cNvSpPr txBox="1"/>
            <p:nvPr/>
          </p:nvSpPr>
          <p:spPr>
            <a:xfrm>
              <a:off x="2915816" y="2276872"/>
              <a:ext cx="381642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6600" dirty="0"/>
                <a:t>( 1  ,     ) </a:t>
              </a:r>
            </a:p>
          </p:txBody>
        </p:sp>
        <p:pic>
          <p:nvPicPr>
            <p:cNvPr id="1026" name="Picture 2" descr="Image result for infinity symbo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6486" y="2603862"/>
              <a:ext cx="756084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2663216" y="1052736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Inequality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78569" y="3873438"/>
            <a:ext cx="46848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Set Notation </a:t>
            </a:r>
          </a:p>
        </p:txBody>
      </p:sp>
    </p:spTree>
    <p:extLst>
      <p:ext uri="{BB962C8B-B14F-4D97-AF65-F5344CB8AC3E}">
        <p14:creationId xmlns:p14="http://schemas.microsoft.com/office/powerpoint/2010/main" val="52313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064E7B-01A8-4BFE-9AA2-DF78FD5AC1D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8D9F3BF-EFBD-4D54-9231-530DB6C8D3F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Second derivative – Example B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2A89084-B24F-43D5-B6FF-99B413FC1CC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80EA649-14B5-4008-B2F3-815A1027C463}"/>
                  </a:ext>
                </a:extLst>
              </p:cNvPr>
              <p:cNvSpPr txBox="1"/>
              <p:nvPr/>
            </p:nvSpPr>
            <p:spPr>
              <a:xfrm>
                <a:off x="323528" y="836712"/>
                <a:ext cx="8496944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The curve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3200" dirty="0"/>
                  <a:t> has equation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GB" sz="3200" dirty="0"/>
              </a:p>
              <a:p>
                <a:pPr algn="ctr"/>
                <a:r>
                  <a:rPr lang="en-GB" sz="3200" dirty="0"/>
                  <a:t>Find </a:t>
                </a:r>
                <a:r>
                  <a:rPr lang="en-GB" sz="3200"/>
                  <a:t>the coordinate </a:t>
                </a:r>
                <a:r>
                  <a:rPr lang="en-GB" sz="3200" dirty="0"/>
                  <a:t>of the point of inflection.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80EA649-14B5-4008-B2F3-815A1027C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36712"/>
                <a:ext cx="8496944" cy="1077218"/>
              </a:xfrm>
              <a:prstGeom prst="rect">
                <a:avLst/>
              </a:prstGeom>
              <a:blipFill>
                <a:blip r:embed="rId2"/>
                <a:stretch>
                  <a:fillRect b="-886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B9D517E-B3EB-4DE8-8609-50CAEAA68CE9}"/>
                  </a:ext>
                </a:extLst>
              </p:cNvPr>
              <p:cNvSpPr txBox="1"/>
              <p:nvPr/>
            </p:nvSpPr>
            <p:spPr>
              <a:xfrm>
                <a:off x="4316957" y="4575639"/>
                <a:ext cx="4752528" cy="2120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+5=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47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  <m:t>𝟒𝟕</m:t>
                              </m:r>
                            </m:num>
                            <m:den>
                              <m: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  <m:t>𝟐𝟕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B9D517E-B3EB-4DE8-8609-50CAEAA68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957" y="4575639"/>
                <a:ext cx="4752528" cy="21205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39552" y="2173468"/>
                <a:ext cx="3257174" cy="910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−4 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173468"/>
                <a:ext cx="3257174" cy="9103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39552" y="3397604"/>
                <a:ext cx="2357505" cy="9569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397604"/>
                <a:ext cx="2357505" cy="9569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450266" y="2225286"/>
                <a:ext cx="4176464" cy="20713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/>
                  <a:t>Hence,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GB" sz="2800" dirty="0"/>
              </a:p>
              <a:p>
                <a:endParaRPr lang="en-GB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266" y="2225286"/>
                <a:ext cx="4176464" cy="2071336"/>
              </a:xfrm>
              <a:prstGeom prst="rect">
                <a:avLst/>
              </a:prstGeom>
              <a:blipFill>
                <a:blip r:embed="rId6"/>
                <a:stretch>
                  <a:fillRect l="-2920" t="-26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4211960" y="2132856"/>
            <a:ext cx="0" cy="44644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0138" y="4797152"/>
                <a:ext cx="3748335" cy="13878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Point of inflection when 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138" y="4797152"/>
                <a:ext cx="3748335" cy="1387816"/>
              </a:xfrm>
              <a:prstGeom prst="rect">
                <a:avLst/>
              </a:prstGeom>
              <a:blipFill>
                <a:blip r:embed="rId7"/>
                <a:stretch>
                  <a:fillRect l="-2764" t="-4386" r="-2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102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064E7B-01A8-4BFE-9AA2-DF78FD5AC1D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8D9F3BF-EFBD-4D54-9231-530DB6C8D3F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Second derivative – Example C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2A89084-B24F-43D5-B6FF-99B413FC1CC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B72E047-33E9-4C2F-AB32-2E1D86F07D2B}"/>
                  </a:ext>
                </a:extLst>
              </p:cNvPr>
              <p:cNvSpPr txBox="1"/>
              <p:nvPr/>
            </p:nvSpPr>
            <p:spPr>
              <a:xfrm>
                <a:off x="1375677" y="755374"/>
                <a:ext cx="6840760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Show that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3200" dirty="0"/>
                  <a:t> is convex </a:t>
                </a:r>
              </a:p>
              <a:p>
                <a:pPr algn="ctr"/>
                <a:r>
                  <a:rPr lang="en-GB" sz="3200" dirty="0"/>
                  <a:t>for all real values of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B72E047-33E9-4C2F-AB32-2E1D86F07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677" y="755374"/>
                <a:ext cx="6840760" cy="1077218"/>
              </a:xfrm>
              <a:prstGeom prst="rect">
                <a:avLst/>
              </a:prstGeom>
              <a:blipFill>
                <a:blip r:embed="rId2"/>
                <a:stretch>
                  <a:fillRect b="-936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E2BD5CE-2005-4BC8-9395-EF7C1765F969}"/>
                  </a:ext>
                </a:extLst>
              </p:cNvPr>
              <p:cNvSpPr txBox="1"/>
              <p:nvPr/>
            </p:nvSpPr>
            <p:spPr>
              <a:xfrm>
                <a:off x="1907704" y="1988840"/>
                <a:ext cx="5725208" cy="3754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3600" dirty="0"/>
              </a:p>
              <a:p>
                <a:endParaRPr lang="en-GB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2400" dirty="0"/>
              </a:p>
              <a:p>
                <a:pPr algn="ctr"/>
                <a:endParaRPr lang="en-GB" sz="2400" dirty="0"/>
              </a:p>
              <a:p>
                <a:pPr algn="ctr"/>
                <a:r>
                  <a:rPr lang="en-GB" sz="2800" dirty="0"/>
                  <a:t>therefore</a:t>
                </a:r>
              </a:p>
              <a:p>
                <a:pPr algn="ctr"/>
                <a:endParaRPr lang="en-GB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E2BD5CE-2005-4BC8-9395-EF7C1765F9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1988840"/>
                <a:ext cx="5725208" cy="37548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9EA0C2-BA11-4A88-BE99-B00A30AC3D12}"/>
                  </a:ext>
                </a:extLst>
              </p:cNvPr>
              <p:cNvSpPr txBox="1"/>
              <p:nvPr/>
            </p:nvSpPr>
            <p:spPr>
              <a:xfrm>
                <a:off x="1385646" y="5962640"/>
                <a:ext cx="6642738" cy="5847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0" dirty="0">
                    <a:solidFill>
                      <a:schemeClr val="tx1"/>
                    </a:solidFill>
                  </a:rPr>
                  <a:t>Hence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3200" dirty="0">
                    <a:solidFill>
                      <a:schemeClr val="tx1"/>
                    </a:solidFill>
                  </a:rPr>
                  <a:t> convex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9EA0C2-BA11-4A88-BE99-B00A30AC3D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646" y="5962640"/>
                <a:ext cx="6642738" cy="584775"/>
              </a:xfrm>
              <a:prstGeom prst="rect">
                <a:avLst/>
              </a:prstGeom>
              <a:blipFill>
                <a:blip r:embed="rId4"/>
                <a:stretch>
                  <a:fillRect t="-12500" b="-3437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65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9I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259-261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EE4BDD6-F8CB-7144-A67A-B0038F840121}"/>
              </a:ext>
            </a:extLst>
          </p:cNvPr>
          <p:cNvSpPr txBox="1"/>
          <p:nvPr/>
        </p:nvSpPr>
        <p:spPr>
          <a:xfrm>
            <a:off x="188144" y="2268131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Q4-5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Q6-8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</a:t>
            </a:r>
            <a:r>
              <a:rPr lang="en-US" sz="2400"/>
              <a:t>	Q9-11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4932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56086</TotalTime>
  <Words>292</Words>
  <Application>Microsoft Macintosh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1202</cp:revision>
  <cp:lastPrinted>2018-11-20T03:39:30Z</cp:lastPrinted>
  <dcterms:created xsi:type="dcterms:W3CDTF">2013-02-28T07:36:55Z</dcterms:created>
  <dcterms:modified xsi:type="dcterms:W3CDTF">2019-07-06T17:38:25Z</dcterms:modified>
</cp:coreProperties>
</file>