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87" r:id="rId2"/>
    <p:sldId id="565" r:id="rId3"/>
    <p:sldId id="584" r:id="rId4"/>
    <p:sldId id="588" r:id="rId5"/>
    <p:sldId id="566" r:id="rId6"/>
    <p:sldId id="569" r:id="rId7"/>
    <p:sldId id="586" r:id="rId8"/>
    <p:sldId id="585" r:id="rId9"/>
    <p:sldId id="589" r:id="rId10"/>
    <p:sldId id="56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899" autoAdjust="0"/>
    <p:restoredTop sz="88534" autoAdjust="0"/>
  </p:normalViewPr>
  <p:slideViewPr>
    <p:cSldViewPr>
      <p:cViewPr varScale="1">
        <p:scale>
          <a:sx n="70" d="100"/>
          <a:sy n="70" d="100"/>
        </p:scale>
        <p:origin x="56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662F3-A825-479D-AF31-B8DB1A48A37E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99542-E2A1-424D-87BD-7093B468F4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41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0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35888"/>
            <a:ext cx="9142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Parametric Equations</a:t>
            </a:r>
          </a:p>
          <a:p>
            <a:pPr algn="ctr"/>
            <a:r>
              <a:rPr lang="en-GB" sz="7200" b="1" dirty="0"/>
              <a:t>- </a:t>
            </a:r>
            <a:r>
              <a:rPr lang="en-GB" sz="8000" dirty="0"/>
              <a:t>Introduction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8</a:t>
            </a:r>
          </a:p>
          <a:p>
            <a:pPr algn="ctr"/>
            <a:r>
              <a:rPr lang="en-GB" sz="7200" dirty="0"/>
              <a:t>(Part 1 of 3)</a:t>
            </a:r>
          </a:p>
        </p:txBody>
      </p:sp>
    </p:spTree>
    <p:extLst>
      <p:ext uri="{BB962C8B-B14F-4D97-AF65-F5344CB8AC3E}">
        <p14:creationId xmlns:p14="http://schemas.microsoft.com/office/powerpoint/2010/main" val="3242554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200-202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2876083-7A62-964F-B1A6-61AD62D53153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Q3&amp;5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Q6-9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9100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79D884-080B-4633-BBAB-93CE63B9045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CBB9B9C-999A-4438-AE18-FFB77A9F1C56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Cartesian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46D7A9C-27AB-4D62-94C1-77AAF29D5BA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B0DD01A2-60F4-4AC6-91DD-19301B863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373523"/>
            <a:ext cx="4680520" cy="42881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7E0AEA-CDEF-4064-819C-2A5A4FD6DAA6}"/>
                  </a:ext>
                </a:extLst>
              </p:cNvPr>
              <p:cNvSpPr txBox="1"/>
              <p:nvPr/>
            </p:nvSpPr>
            <p:spPr>
              <a:xfrm>
                <a:off x="2987824" y="1726396"/>
                <a:ext cx="302433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0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7E0AEA-CDEF-4064-819C-2A5A4FD6D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726396"/>
                <a:ext cx="3024336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0" y="764704"/>
                <a:ext cx="914130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Cartesian equations </a:t>
                </a:r>
                <a:r>
                  <a:rPr lang="en-GB" sz="2800" dirty="0">
                    <a:solidFill>
                      <a:prstClr val="black"/>
                    </a:solidFill>
                  </a:rPr>
                  <a:t>have two variables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These two variables are connected by a </a:t>
                </a:r>
                <a:r>
                  <a:rPr lang="en-GB" sz="2800" b="1" dirty="0">
                    <a:solidFill>
                      <a:prstClr val="black"/>
                    </a:solidFill>
                  </a:rPr>
                  <a:t>single equation</a:t>
                </a:r>
                <a:r>
                  <a:rPr lang="en-GB" sz="28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64704"/>
                <a:ext cx="9141303" cy="954107"/>
              </a:xfrm>
              <a:prstGeom prst="rect">
                <a:avLst/>
              </a:prstGeom>
              <a:blipFill>
                <a:blip r:embed="rId4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72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79D884-080B-4633-BBAB-93CE63B9045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CBB9B9C-999A-4438-AE18-FFB77A9F1C56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46D7A9C-27AB-4D62-94C1-77AAF29D5BA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322744D0-50D0-4BAF-8ADA-024F1AA720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3878"/>
          <a:stretch/>
        </p:blipFill>
        <p:spPr>
          <a:xfrm>
            <a:off x="2555776" y="2348880"/>
            <a:ext cx="4536504" cy="44484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/>
              <p:nvPr/>
            </p:nvSpPr>
            <p:spPr>
              <a:xfrm>
                <a:off x="1835696" y="1695981"/>
                <a:ext cx="2340834" cy="707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GB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br>
                  <a:rPr lang="en-GB" sz="4000" b="1" i="1" dirty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</a:br>
                <a:endParaRPr lang="en-GB" sz="40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695981"/>
                <a:ext cx="2340834" cy="7079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0" y="682494"/>
                <a:ext cx="914400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b="1" dirty="0">
                    <a:solidFill>
                      <a:prstClr val="black"/>
                    </a:solidFill>
                  </a:rPr>
                  <a:t>Parametric equations </a:t>
                </a:r>
                <a:r>
                  <a:rPr lang="en-GB" sz="2800" dirty="0">
                    <a:solidFill>
                      <a:prstClr val="black"/>
                    </a:solidFill>
                  </a:rPr>
                  <a:t>have two variables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.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These two variables are calculated by </a:t>
                </a:r>
                <a:r>
                  <a:rPr lang="en-GB" sz="2800" b="1" dirty="0">
                    <a:solidFill>
                      <a:prstClr val="black"/>
                    </a:solidFill>
                  </a:rPr>
                  <a:t>separate equations</a:t>
                </a:r>
                <a:r>
                  <a:rPr lang="en-GB" sz="28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2494"/>
                <a:ext cx="9144000" cy="954107"/>
              </a:xfrm>
              <a:prstGeom prst="rect">
                <a:avLst/>
              </a:prstGeom>
              <a:blipFill>
                <a:blip r:embed="rId4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508104" y="1682131"/>
                <a:ext cx="1734834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40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682131"/>
                <a:ext cx="1734834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13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79D884-080B-4633-BBAB-93CE63B90459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CBB9B9C-999A-4438-AE18-FFB77A9F1C56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46D7A9C-27AB-4D62-94C1-77AAF29D5BA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0" y="836712"/>
                <a:ext cx="914400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>
                    <a:solidFill>
                      <a:prstClr val="black"/>
                    </a:solidFill>
                  </a:rPr>
                  <a:t>To get a co-ordinate you need to know </a:t>
                </a:r>
                <a14:m>
                  <m:oMath xmlns:m="http://schemas.openxmlformats.org/officeDocument/2006/math">
                    <m:r>
                      <a:rPr lang="en-GB" sz="4000" b="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36712"/>
                <a:ext cx="914400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076056" y="1630757"/>
                <a:ext cx="2047804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4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sz="4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630757"/>
                <a:ext cx="2047804" cy="8477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/>
              <p:nvPr/>
            </p:nvSpPr>
            <p:spPr>
              <a:xfrm>
                <a:off x="5106172" y="3580387"/>
                <a:ext cx="2770887" cy="831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GB" sz="4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br>
                  <a:rPr lang="en-GB" sz="4800" b="1" i="1" dirty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</a:br>
                <a:endParaRPr lang="en-GB" sz="48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172" y="3580387"/>
                <a:ext cx="2770887" cy="8310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322744D0-50D0-4BAF-8ADA-024F1AA720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3878"/>
          <a:stretch/>
        </p:blipFill>
        <p:spPr>
          <a:xfrm>
            <a:off x="395536" y="1916832"/>
            <a:ext cx="4536504" cy="444844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419872" y="2114914"/>
            <a:ext cx="0" cy="386953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347864" y="3041465"/>
            <a:ext cx="144016" cy="17151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323264" y="4251853"/>
            <a:ext cx="144016" cy="17151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347864" y="5633753"/>
            <a:ext cx="144016" cy="17151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154373" y="2427972"/>
                <a:ext cx="282811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e>
                      <m:sup>
                        <m:r>
                          <a:rPr lang="en-GB" sz="36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rgbClr val="0070C0"/>
                    </a:solidFill>
                  </a:rPr>
                  <a:t> </a:t>
                </a:r>
                <a:r>
                  <a:rPr lang="en-GB" sz="3600" dirty="0"/>
                  <a:t>1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4373" y="2427972"/>
                <a:ext cx="2828115" cy="646331"/>
              </a:xfrm>
              <a:prstGeom prst="rect">
                <a:avLst/>
              </a:prstGeom>
              <a:blipFill>
                <a:blip r:embed="rId6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/>
              <p:nvPr/>
            </p:nvSpPr>
            <p:spPr>
              <a:xfrm>
                <a:off x="5185488" y="4381482"/>
                <a:ext cx="363856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GB" sz="3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en-GB" sz="3600" b="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srgbClr val="0070C0"/>
                    </a:solidFill>
                  </a:rPr>
                  <a:t> </a:t>
                </a:r>
                <a:r>
                  <a:rPr lang="en-GB" sz="3600" dirty="0"/>
                  <a:t>0.841</a:t>
                </a:r>
                <a:endParaRPr lang="en-GB" sz="3600" i="1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5488" y="4381482"/>
                <a:ext cx="3638560" cy="646331"/>
              </a:xfrm>
              <a:prstGeom prst="rect">
                <a:avLst/>
              </a:prstGeom>
              <a:blipFill>
                <a:blip r:embed="rId7"/>
                <a:stretch>
                  <a:fillRect t="-15094" r="-4020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3347864" y="5898688"/>
            <a:ext cx="144016" cy="17151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/>
              <p:nvPr/>
            </p:nvSpPr>
            <p:spPr>
              <a:xfrm>
                <a:off x="5161383" y="5756782"/>
                <a:ext cx="3211135" cy="831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𝟖𝟒𝟏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GB" sz="48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:endParaRPr lang="en-GB" sz="48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B641E04-B632-4F5C-9546-290E41867A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383" y="5756782"/>
                <a:ext cx="3211135" cy="8310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14910" y="5300278"/>
                <a:ext cx="21743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When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3200" dirty="0"/>
                  <a:t> = 1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910" y="5300278"/>
                <a:ext cx="2174305" cy="584775"/>
              </a:xfrm>
              <a:prstGeom prst="rect">
                <a:avLst/>
              </a:prstGeom>
              <a:blipFill>
                <a:blip r:embed="rId9"/>
                <a:stretch>
                  <a:fillRect l="-7003" t="-12500" r="-56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353831" y="6300028"/>
                <a:ext cx="6199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= 1</a:t>
                </a: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831" y="6300028"/>
                <a:ext cx="619913" cy="369332"/>
              </a:xfrm>
              <a:prstGeom prst="rect">
                <a:avLst/>
              </a:prstGeom>
              <a:blipFill>
                <a:blip r:embed="rId10"/>
                <a:stretch>
                  <a:fillRect t="-8197" r="-7843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V="1">
            <a:off x="2915816" y="6120240"/>
            <a:ext cx="374120" cy="405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97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760F21-3567-4D64-8D54-8D605EFF900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1CA6747-6149-4CCD-8D47-E08E8FCF8EC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Converting Parametric to Cartesian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7B70CCD-E4C9-4680-B53C-6FAC3CC9E3A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F2BF24F-0959-4D60-9DA7-0C5F821E4D3A}"/>
              </a:ext>
            </a:extLst>
          </p:cNvPr>
          <p:cNvSpPr txBox="1"/>
          <p:nvPr/>
        </p:nvSpPr>
        <p:spPr>
          <a:xfrm>
            <a:off x="0" y="735087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Convert </a:t>
            </a:r>
            <a:r>
              <a:rPr lang="en-GB" sz="2800" dirty="0">
                <a:solidFill>
                  <a:srgbClr val="FF0000"/>
                </a:solidFill>
              </a:rPr>
              <a:t>Parametric equations </a:t>
            </a:r>
            <a:r>
              <a:rPr lang="en-GB" sz="2800" dirty="0"/>
              <a:t>into a </a:t>
            </a:r>
            <a:r>
              <a:rPr lang="en-GB" sz="2800" dirty="0">
                <a:solidFill>
                  <a:srgbClr val="0000FF"/>
                </a:solidFill>
              </a:rPr>
              <a:t>Cartesian equation.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2203C0-7821-43C4-9F82-00C18501A798}"/>
                  </a:ext>
                </a:extLst>
              </p:cNvPr>
              <p:cNvSpPr txBox="1"/>
              <p:nvPr/>
            </p:nvSpPr>
            <p:spPr>
              <a:xfrm>
                <a:off x="0" y="1196752"/>
                <a:ext cx="91440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2203C0-7821-43C4-9F82-00C18501A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6752"/>
                <a:ext cx="914400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1047A9-D15C-408D-B178-3E37E3B1AE47}"/>
                  </a:ext>
                </a:extLst>
              </p:cNvPr>
              <p:cNvSpPr txBox="1"/>
              <p:nvPr/>
            </p:nvSpPr>
            <p:spPr>
              <a:xfrm>
                <a:off x="4932040" y="2214756"/>
                <a:ext cx="1979712" cy="1247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br>
                  <a:rPr lang="en-GB" sz="4400" i="1" dirty="0">
                    <a:latin typeface="Cambria Math" panose="02040503050406030204" pitchFamily="18" charset="0"/>
                  </a:rPr>
                </a:br>
                <a:endParaRPr lang="en-GB" sz="4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1047A9-D15C-408D-B178-3E37E3B1A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214756"/>
                <a:ext cx="1979712" cy="1247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85902" y="2380135"/>
                <a:ext cx="407144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400" b="1" dirty="0">
                    <a:solidFill>
                      <a:prstClr val="black"/>
                    </a:solidFill>
                  </a:rPr>
                  <a:t>Step 1. </a:t>
                </a:r>
                <a:r>
                  <a:rPr lang="en-GB" sz="2400" dirty="0">
                    <a:solidFill>
                      <a:prstClr val="black"/>
                    </a:solidFill>
                  </a:rPr>
                  <a:t>Use the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equation and </a:t>
                </a: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>make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the subject.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02" y="2380135"/>
                <a:ext cx="4071446" cy="830997"/>
              </a:xfrm>
              <a:prstGeom prst="rect">
                <a:avLst/>
              </a:prstGeom>
              <a:blipFill>
                <a:blip r:embed="rId4"/>
                <a:stretch>
                  <a:fillRect l="-2395" t="-5839" r="-2695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932040" y="3822188"/>
                <a:ext cx="2376264" cy="1195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36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822188"/>
                <a:ext cx="2376264" cy="11955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095420" y="5411637"/>
                <a:ext cx="1652952" cy="12145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3600" b="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420" y="5411637"/>
                <a:ext cx="1652952" cy="1214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74708" y="4186775"/>
                <a:ext cx="38787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400" b="1" dirty="0">
                    <a:solidFill>
                      <a:prstClr val="black"/>
                    </a:solidFill>
                  </a:rPr>
                  <a:t>Step 2. </a:t>
                </a:r>
                <a:r>
                  <a:rPr lang="en-GB" sz="2400" dirty="0">
                    <a:solidFill>
                      <a:prstClr val="black"/>
                    </a:solidFill>
                  </a:rPr>
                  <a:t>Substitute the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equation into the </a:t>
                </a:r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equation.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08" y="4186775"/>
                <a:ext cx="3878701" cy="830997"/>
              </a:xfrm>
              <a:prstGeom prst="rect">
                <a:avLst/>
              </a:prstGeom>
              <a:blipFill>
                <a:blip r:embed="rId7"/>
                <a:stretch>
                  <a:fillRect l="-2516" t="-5882" r="-1101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00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8" grpId="0"/>
      <p:bldP spid="19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F32ADF-F5F2-4395-A9AA-2596FBBA145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5D8850F-5F0F-4637-9F31-B5AA98078A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Parametric Equations – Exam Questions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B39F54-6CB8-447F-8C05-3ADD4A2AD77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8147B993-4B5B-4EEF-9D7B-FB3729E82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8" y="836712"/>
            <a:ext cx="8324780" cy="194421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A63308B6-0D60-4F23-8088-7333CFD87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8" y="3429000"/>
            <a:ext cx="829892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42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F32ADF-F5F2-4395-A9AA-2596FBBA145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5D8850F-5F0F-4637-9F31-B5AA98078A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Parametric Equations – Exam Questions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B39F54-6CB8-447F-8C05-3ADD4A2AD77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4">
            <a:extLst>
              <a:ext uri="{FF2B5EF4-FFF2-40B4-BE49-F238E27FC236}">
                <a16:creationId xmlns:a16="http://schemas.microsoft.com/office/drawing/2014/main" id="{BCA89966-E9F3-4B4A-8184-F1E0079ED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72" y="778922"/>
            <a:ext cx="8208912" cy="175020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9EA36B-4A3D-4EB5-95DB-DCAF43B07375}"/>
                  </a:ext>
                </a:extLst>
              </p:cNvPr>
              <p:cNvSpPr txBox="1"/>
              <p:nvPr/>
            </p:nvSpPr>
            <p:spPr>
              <a:xfrm>
                <a:off x="2267744" y="2708920"/>
                <a:ext cx="4968552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/>
                        </a:rPr>
                        <m:t>𝑡</m:t>
                      </m:r>
                      <m:r>
                        <a:rPr lang="en-GB" sz="4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4800" b="0" i="1" dirty="0">
                  <a:latin typeface="Cambria Math"/>
                </a:endParaRPr>
              </a:p>
              <a:p>
                <a:pPr/>
                <a:br>
                  <a:rPr lang="en-GB" sz="4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/>
                        </a:rPr>
                        <m:t>𝑦</m:t>
                      </m:r>
                      <m:r>
                        <a:rPr lang="en-GB" sz="4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800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4800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sz="4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4800" b="0" i="1" dirty="0">
                  <a:latin typeface="Cambria Math"/>
                </a:endParaRPr>
              </a:p>
              <a:p>
                <a:pPr/>
                <a:br>
                  <a:rPr lang="en-GB" sz="4800" b="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latin typeface="Cambria Math"/>
                        </a:rPr>
                        <m:t>𝑦</m:t>
                      </m:r>
                      <m:r>
                        <a:rPr lang="en-GB" sz="4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48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48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9EA36B-4A3D-4EB5-95DB-DCAF43B07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708920"/>
                <a:ext cx="4968552" cy="37856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382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760F21-3567-4D64-8D54-8D605EFF900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1CA6747-6149-4CCD-8D47-E08E8FCF8EC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Parametric Equations – Domain and Range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7B70CCD-E4C9-4680-B53C-6FAC3CC9E3A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4800417"/>
                  </p:ext>
                </p:extLst>
              </p:nvPr>
            </p:nvGraphicFramePr>
            <p:xfrm>
              <a:off x="178940" y="752092"/>
              <a:ext cx="8784976" cy="24987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7357">
                      <a:extLst>
                        <a:ext uri="{9D8B030D-6E8A-4147-A177-3AD203B41FA5}">
                          <a16:colId xmlns:a16="http://schemas.microsoft.com/office/drawing/2014/main" val="3782528237"/>
                        </a:ext>
                      </a:extLst>
                    </a:gridCol>
                    <a:gridCol w="1403535">
                      <a:extLst>
                        <a:ext uri="{9D8B030D-6E8A-4147-A177-3AD203B41FA5}">
                          <a16:colId xmlns:a16="http://schemas.microsoft.com/office/drawing/2014/main" val="2553954521"/>
                        </a:ext>
                      </a:extLst>
                    </a:gridCol>
                    <a:gridCol w="1943644">
                      <a:extLst>
                        <a:ext uri="{9D8B030D-6E8A-4147-A177-3AD203B41FA5}">
                          <a16:colId xmlns:a16="http://schemas.microsoft.com/office/drawing/2014/main" val="3923207969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40085532"/>
                        </a:ext>
                      </a:extLst>
                    </a:gridCol>
                    <a:gridCol w="1944216">
                      <a:extLst>
                        <a:ext uri="{9D8B030D-6E8A-4147-A177-3AD203B41FA5}">
                          <a16:colId xmlns:a16="http://schemas.microsoft.com/office/drawing/2014/main" val="31528913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chemeClr val="tx1"/>
                              </a:solidFill>
                            </a:rPr>
                            <a:t>Parametric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>
                              <a:solidFill>
                                <a:schemeClr val="tx1"/>
                              </a:solidFill>
                            </a:rPr>
                            <a:t>Cartesian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GB" sz="2000" baseline="0" dirty="0">
                              <a:solidFill>
                                <a:schemeClr val="tx1"/>
                              </a:solidFill>
                            </a:rPr>
                            <a:t> values allowed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1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000" baseline="0" dirty="0">
                              <a:solidFill>
                                <a:schemeClr val="tx1"/>
                              </a:solidFill>
                            </a:rPr>
                            <a:t> values allowed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aseline="0" dirty="0">
                              <a:solidFill>
                                <a:schemeClr val="tx1"/>
                              </a:solidFill>
                            </a:rPr>
                            <a:t>Domain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1" i="1" baseline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oMath>
                          </a14:m>
                          <a:r>
                            <a:rPr lang="en-GB" sz="2000" baseline="0" dirty="0">
                              <a:solidFill>
                                <a:schemeClr val="tx1"/>
                              </a:solidFill>
                            </a:rPr>
                            <a:t> values allowed Range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17921551"/>
                      </a:ext>
                    </a:extLst>
                  </a:tr>
                  <a:tr h="179772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num>
                                  <m:den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oMath>
                            </m:oMathPara>
                          </a14:m>
                          <a:endParaRPr lang="en-GB" sz="24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endParaRPr lang="en-GB" sz="24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−3&lt;</m:t>
                                </m:r>
                                <m:r>
                                  <a:rPr lang="en-GB" sz="28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GB" sz="28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093747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4800417"/>
                  </p:ext>
                </p:extLst>
              </p:nvPr>
            </p:nvGraphicFramePr>
            <p:xfrm>
              <a:off x="178940" y="752092"/>
              <a:ext cx="8784976" cy="24987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77357">
                      <a:extLst>
                        <a:ext uri="{9D8B030D-6E8A-4147-A177-3AD203B41FA5}">
                          <a16:colId xmlns:a16="http://schemas.microsoft.com/office/drawing/2014/main" val="3782528237"/>
                        </a:ext>
                      </a:extLst>
                    </a:gridCol>
                    <a:gridCol w="1403535">
                      <a:extLst>
                        <a:ext uri="{9D8B030D-6E8A-4147-A177-3AD203B41FA5}">
                          <a16:colId xmlns:a16="http://schemas.microsoft.com/office/drawing/2014/main" val="2553954521"/>
                        </a:ext>
                      </a:extLst>
                    </a:gridCol>
                    <a:gridCol w="1943644">
                      <a:extLst>
                        <a:ext uri="{9D8B030D-6E8A-4147-A177-3AD203B41FA5}">
                          <a16:colId xmlns:a16="http://schemas.microsoft.com/office/drawing/2014/main" val="3923207969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40085532"/>
                        </a:ext>
                      </a:extLst>
                    </a:gridCol>
                    <a:gridCol w="1944216">
                      <a:extLst>
                        <a:ext uri="{9D8B030D-6E8A-4147-A177-3AD203B41FA5}">
                          <a16:colId xmlns:a16="http://schemas.microsoft.com/office/drawing/2014/main" val="315289130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Parametric 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chemeClr val="tx1"/>
                              </a:solidFill>
                            </a:rPr>
                            <a:t>Cartesian</a:t>
                          </a:r>
                          <a:endParaRPr lang="en-GB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8589" t="-4348" r="-204389" b="-25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39577" t="-4348" r="-96979" b="-2591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2351" t="-4348" r="-627" b="-2591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17921551"/>
                      </a:ext>
                    </a:extLst>
                  </a:tr>
                  <a:tr h="17977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13" t="-40541" r="-496694" b="-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5195" t="-40541" r="-420346" b="-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8589" t="-40541" r="-204389" b="-6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0937472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009541" y="1953674"/>
                <a:ext cx="2071016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541" y="1953674"/>
                <a:ext cx="2071016" cy="8989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164288" y="2057307"/>
                <a:ext cx="16923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GB" sz="2800" b="0" dirty="0">
                    <a:solidFill>
                      <a:prstClr val="black"/>
                    </a:solidFill>
                  </a:rPr>
                  <a:t>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057307"/>
                <a:ext cx="1692386" cy="523220"/>
              </a:xfrm>
              <a:prstGeom prst="rect">
                <a:avLst/>
              </a:prstGeom>
              <a:blipFill>
                <a:blip r:embed="rId4"/>
                <a:stretch>
                  <a:fillRect l="-7194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rot="5400000">
            <a:off x="2514368" y="1803416"/>
            <a:ext cx="4176464" cy="4115264"/>
          </a:xfrm>
          <a:prstGeom prst="arc">
            <a:avLst>
              <a:gd name="adj1" fmla="val 16200000"/>
              <a:gd name="adj2" fmla="val 5485302"/>
            </a:avLst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572000" y="3429000"/>
            <a:ext cx="0" cy="2808312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835696" y="5949280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483768" y="378904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581172" y="381248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7373052" y="5759946"/>
                <a:ext cx="50808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052" y="5759946"/>
                <a:ext cx="50808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030122" y="3664110"/>
                <a:ext cx="5138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122" y="3664110"/>
                <a:ext cx="51385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7884368" y="3717032"/>
            <a:ext cx="0" cy="2232248"/>
          </a:xfrm>
          <a:prstGeom prst="straightConnector1">
            <a:avLst/>
          </a:prstGeom>
          <a:ln w="3810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2483768" y="6377135"/>
            <a:ext cx="4328864" cy="32485"/>
          </a:xfrm>
          <a:prstGeom prst="straightConnector1">
            <a:avLst/>
          </a:prstGeom>
          <a:ln w="3810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956376" y="4581128"/>
            <a:ext cx="100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Range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49571" y="6393377"/>
            <a:ext cx="1157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103909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F32ADF-F5F2-4395-A9AA-2596FBBA145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5D8850F-5F0F-4637-9F31-B5AA98078A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B39F54-6CB8-447F-8C05-3ADD4A2AD77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8147B993-4B5B-4EEF-9D7B-FB3729E82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86871"/>
            <a:ext cx="4486275" cy="104775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206B90-F569-4870-9DBB-E830CC38A85C}"/>
              </a:ext>
            </a:extLst>
          </p:cNvPr>
          <p:cNvSpPr txBox="1"/>
          <p:nvPr/>
        </p:nvSpPr>
        <p:spPr>
          <a:xfrm>
            <a:off x="262160" y="825056"/>
            <a:ext cx="2437631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Jan 2008 Q7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A63308B6-0D60-4F23-8088-7333CFD87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060" y="904624"/>
            <a:ext cx="4104455" cy="1139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78FF34E-EE4A-4CFB-ADB7-4B2979ABB9EA}"/>
              </a:ext>
            </a:extLst>
          </p:cNvPr>
          <p:cNvSpPr/>
          <p:nvPr/>
        </p:nvSpPr>
        <p:spPr>
          <a:xfrm>
            <a:off x="4961061" y="869322"/>
            <a:ext cx="4101454" cy="12962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BCA89966-E9F3-4B4A-8184-F1E0079ED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89" y="3356992"/>
            <a:ext cx="6416996" cy="136815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ACAC0C0-79D1-4CC5-98C6-5E219D9A7B74}"/>
              </a:ext>
            </a:extLst>
          </p:cNvPr>
          <p:cNvSpPr txBox="1"/>
          <p:nvPr/>
        </p:nvSpPr>
        <p:spPr>
          <a:xfrm>
            <a:off x="257048" y="2987660"/>
            <a:ext cx="2226719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Jan 2011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9EA36B-4A3D-4EB5-95DB-DCAF43B07375}"/>
                  </a:ext>
                </a:extLst>
              </p:cNvPr>
              <p:cNvSpPr txBox="1"/>
              <p:nvPr/>
            </p:nvSpPr>
            <p:spPr>
              <a:xfrm>
                <a:off x="6892737" y="3172326"/>
                <a:ext cx="197728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𝑡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−2</m:t>
                      </m:r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/>
                        </a:rPr>
                        <m:t>    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9EA36B-4A3D-4EB5-95DB-DCAF43B07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737" y="3172326"/>
                <a:ext cx="1977283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138548A8-BC93-467D-B672-D4D916B8279B}"/>
              </a:ext>
            </a:extLst>
          </p:cNvPr>
          <p:cNvSpPr/>
          <p:nvPr/>
        </p:nvSpPr>
        <p:spPr>
          <a:xfrm>
            <a:off x="6874478" y="3078363"/>
            <a:ext cx="2245918" cy="13808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3987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50910</TotalTime>
  <Words>260</Words>
  <Application>Microsoft Macintosh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1108</cp:revision>
  <cp:lastPrinted>2018-10-18T08:49:00Z</cp:lastPrinted>
  <dcterms:created xsi:type="dcterms:W3CDTF">2013-02-28T07:36:55Z</dcterms:created>
  <dcterms:modified xsi:type="dcterms:W3CDTF">2019-07-06T17:17:57Z</dcterms:modified>
</cp:coreProperties>
</file>