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6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png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11" Type="http://schemas.openxmlformats.org/officeDocument/2006/relationships/image" Target="../media/image23.png"/><Relationship Id="rId5" Type="http://schemas.openxmlformats.org/officeDocument/2006/relationships/image" Target="../media/image5.png"/><Relationship Id="rId10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11" Type="http://schemas.openxmlformats.org/officeDocument/2006/relationships/image" Target="../media/image29.png"/><Relationship Id="rId5" Type="http://schemas.openxmlformats.org/officeDocument/2006/relationships/image" Target="../media/image5.png"/><Relationship Id="rId10" Type="http://schemas.openxmlformats.org/officeDocument/2006/relationships/image" Target="../media/image28.png"/><Relationship Id="rId4" Type="http://schemas.openxmlformats.org/officeDocument/2006/relationships/image" Target="../media/image2.png"/><Relationship Id="rId9" Type="http://schemas.openxmlformats.org/officeDocument/2006/relationships/image" Target="../media/image1.wmf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35.png"/><Relationship Id="rId4" Type="http://schemas.openxmlformats.org/officeDocument/2006/relationships/image" Target="../media/image2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200400" cy="4800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u="sng" dirty="0">
                <a:latin typeface="Comic Sans MS" pitchFamily="66" charset="0"/>
              </a:rPr>
              <a:t>Kinetic Energy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m is the mass of the particle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v is its velocity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u="sng" dirty="0">
                <a:latin typeface="Comic Sans MS" pitchFamily="66" charset="0"/>
              </a:rPr>
              <a:t>Potential Energy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u="sng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m is the mass of the particle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 is the gravitational constant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h is the height of the particle above the ground (or a given fixed point)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51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1" y="2889070"/>
                <a:ext cx="132036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𝐾𝐸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1" y="2889070"/>
                <a:ext cx="1320361" cy="553357"/>
              </a:xfrm>
              <a:prstGeom prst="rect">
                <a:avLst/>
              </a:prstGeom>
              <a:blipFill>
                <a:blip r:embed="rId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75709" y="4711337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5709" y="4711337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105401" y="1600201"/>
            <a:ext cx="532045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Comic Sans MS" pitchFamily="66" charset="0"/>
              </a:rPr>
              <a:t>Kinetic energy</a:t>
            </a:r>
            <a:r>
              <a:rPr lang="en-GB" sz="1600" dirty="0">
                <a:latin typeface="Comic Sans MS" pitchFamily="66" charset="0"/>
              </a:rPr>
              <a:t> is the energy a body possesses due to its motion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Faster movement = more Kinetic Energy</a:t>
            </a:r>
          </a:p>
          <a:p>
            <a:pPr algn="ctr"/>
            <a:r>
              <a:rPr lang="en-GB" sz="1600" dirty="0">
                <a:latin typeface="Comic Sans MS" pitchFamily="66" charset="0"/>
              </a:rPr>
              <a:t>Heavier object = more Kinetic Energy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1" y="3581401"/>
            <a:ext cx="53966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Comic Sans MS" pitchFamily="66" charset="0"/>
              </a:rPr>
              <a:t>Potential energy</a:t>
            </a:r>
            <a:r>
              <a:rPr lang="en-GB" sz="1600" dirty="0">
                <a:latin typeface="Comic Sans MS" pitchFamily="66" charset="0"/>
              </a:rPr>
              <a:t> is energy which is effectively stored in an object and which could become active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A ball held in the air has potential energy, which will become kinetic energy if the ball is dropped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Heavier object = more potential energy</a:t>
            </a:r>
          </a:p>
          <a:p>
            <a:pPr algn="ctr"/>
            <a:r>
              <a:rPr lang="en-GB" sz="1600" dirty="0">
                <a:latin typeface="Comic Sans MS" pitchFamily="66" charset="0"/>
              </a:rPr>
              <a:t>Object held higher up = more potential energy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1600" dirty="0">
                <a:latin typeface="Comic Sans MS" pitchFamily="66" charset="0"/>
              </a:rPr>
              <a:t>(This chapter focuses on </a:t>
            </a:r>
            <a:r>
              <a:rPr lang="en-GB" sz="1600" u="sng" dirty="0">
                <a:latin typeface="Comic Sans MS" pitchFamily="66" charset="0"/>
              </a:rPr>
              <a:t>gravitational</a:t>
            </a:r>
            <a:r>
              <a:rPr lang="en-GB" sz="1600" dirty="0">
                <a:latin typeface="Comic Sans MS" pitchFamily="66" charset="0"/>
              </a:rPr>
              <a:t> potential energy)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36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200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work done by a force which accelerates a particle is connected to the kinetic energy of the particle</a:t>
            </a:r>
          </a:p>
          <a:p>
            <a:pPr marL="0" indent="0" algn="ctr">
              <a:buNone/>
            </a:pPr>
            <a:endParaRPr lang="en-GB" sz="9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Work done = Change in kinetic energy</a:t>
            </a:r>
          </a:p>
          <a:p>
            <a:pPr marL="0" indent="0" algn="ctr">
              <a:buNone/>
            </a:pPr>
            <a:endParaRPr lang="en-GB" sz="9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To show this, we will rewrite one of the SUVAT equations to give it in terms of 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96001" y="16764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1676400"/>
                <a:ext cx="101688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62200" y="5105400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+2</m:t>
                      </m:r>
                      <m:r>
                        <a:rPr lang="en-GB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105400"/>
                <a:ext cx="17526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28800" y="5562600"/>
                <a:ext cx="175153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=2</m:t>
                      </m:r>
                      <m:r>
                        <a:rPr lang="en-GB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562600"/>
                <a:ext cx="1751530" cy="381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76400" y="6019801"/>
                <a:ext cx="1828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6019801"/>
                <a:ext cx="1828800" cy="646331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96001" y="2209801"/>
                <a:ext cx="1958037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209801"/>
                <a:ext cx="1958037" cy="7203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1" y="3124201"/>
                <a:ext cx="18471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𝑚</m:t>
                          </m:r>
                          <m:r>
                            <a:rPr lang="en-GB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3124201"/>
                <a:ext cx="1847109" cy="646331"/>
              </a:xfrm>
              <a:prstGeom prst="rect">
                <a:avLst/>
              </a:prstGeom>
              <a:blipFill>
                <a:blip r:embed="rId12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43600" y="3886201"/>
                <a:ext cx="2026414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𝐹𝑠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𝑚</m:t>
                          </m:r>
                          <m:r>
                            <a:rPr lang="en-GB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886201"/>
                <a:ext cx="2026414" cy="648191"/>
              </a:xfrm>
              <a:prstGeom prst="rect">
                <a:avLst/>
              </a:prstGeom>
              <a:blipFill>
                <a:blip r:embed="rId1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4648200"/>
                <a:ext cx="2667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𝐹𝑠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648200"/>
                <a:ext cx="2667000" cy="610936"/>
              </a:xfrm>
              <a:prstGeom prst="rect">
                <a:avLst/>
              </a:prstGeom>
              <a:blipFill>
                <a:blip r:embed="rId14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3886200" y="5334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419600" y="54102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u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1" name="Arc 20"/>
          <p:cNvSpPr/>
          <p:nvPr/>
        </p:nvSpPr>
        <p:spPr>
          <a:xfrm>
            <a:off x="3352800" y="5867400"/>
            <a:ext cx="5334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886200" y="6019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7924800" y="19050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924800" y="26670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7924800" y="35052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8001000" y="42672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8458200" y="19050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a with the expression we worked out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534400" y="28956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top by m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34400" y="37338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all by 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534400" y="4419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right side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91200" y="5410200"/>
                <a:ext cx="2667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𝑊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410200"/>
                <a:ext cx="2667000" cy="610936"/>
              </a:xfrm>
              <a:prstGeom prst="rect">
                <a:avLst/>
              </a:prstGeom>
              <a:blipFill>
                <a:blip r:embed="rId15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8001000" y="5029200"/>
            <a:ext cx="609600" cy="762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8534400" y="52578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Fs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work done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48401" y="6248400"/>
            <a:ext cx="1157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Final KE  -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6248400"/>
            <a:ext cx="1091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Initial KE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blipFill>
                <a:blip r:embed="rId16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6934200" y="2209800"/>
            <a:ext cx="990600" cy="685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905000" y="6019800"/>
            <a:ext cx="914400" cy="685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752600" y="0"/>
            <a:ext cx="7620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151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40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200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0.3kg is moving at a speed of 9ms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Calculate its kinetic energy.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blipFill>
                <a:blip r:embed="rId7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86401" y="160020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𝐾𝐸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1600201"/>
                <a:ext cx="1360885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86400" y="2286001"/>
                <a:ext cx="174400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𝐾𝐸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(0.3)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(9)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286001"/>
                <a:ext cx="1744004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86400" y="3124200"/>
                <a:ext cx="13574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𝐾𝐸</m:t>
                      </m:r>
                      <m:r>
                        <a:rPr lang="en-GB" sz="1600" i="1">
                          <a:latin typeface="Cambria Math"/>
                        </a:rPr>
                        <m:t>=12.15</m:t>
                      </m:r>
                      <m:r>
                        <a:rPr lang="en-GB" sz="16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124200"/>
                <a:ext cx="1357488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7010400" y="19050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467600" y="20574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7010400" y="25908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467600" y="27432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51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782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 animBg="1"/>
      <p:bldP spid="44" grpId="0"/>
      <p:bldP spid="45" grpId="0" animBg="1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200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box of mass 1.5kg is pulled across a smooth horizontal surface by a horizontal force. The initial speed of the box is ums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and its final speed is 3ms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same direction. The work done by the force is 1.8J. Calculate the value of u.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We know W, v and m, and need u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the formula for the change in kinetic energy!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blipFill>
                <a:blip r:embed="rId7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86400" y="1600201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𝑊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1"/>
                <a:ext cx="2667000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15000" y="2286001"/>
                <a:ext cx="28194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1.8=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(1.5)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(1.5)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86001"/>
                <a:ext cx="2819400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62600" y="3048000"/>
                <a:ext cx="2362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1.8=6.75−0.75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048000"/>
                <a:ext cx="23622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34000" y="35814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0.75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=4.95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581400"/>
                <a:ext cx="1676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15000" y="411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=6.6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14800"/>
                <a:ext cx="11430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7400" y="45720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=2.57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572000"/>
                <a:ext cx="15240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8229600" y="1905000"/>
            <a:ext cx="6096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610600" y="1981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8229600" y="2590800"/>
            <a:ext cx="6096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467600" y="32004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858000" y="37338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15200" y="42672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8686800" y="2590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parts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01000" y="3352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15200" y="38100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0.75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8600" y="44196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52800" y="0"/>
            <a:ext cx="19050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151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682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/>
      <p:bldP spid="14" grpId="0"/>
      <p:bldP spid="15" grpId="0"/>
      <p:bldP spid="16" grpId="0"/>
      <p:bldP spid="17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733800" cy="5181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bus of mass 2000kg starts from rest at some traffic lights. After travelling 400m the bus’s speed is 12ms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A constant resistance of 500N acts on the bus. Calculate the driving force, P, which can be assumed to be constant.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We know the following pieces of information: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u = 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v = 12ms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 = 400m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m = 2000kg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We also know the overall force will be the driving force subtract the resistances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 = P - 500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blipFill>
                <a:blip r:embed="rId7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24600" y="2514601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514601"/>
                <a:ext cx="1828800" cy="4380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6553200" y="22860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2296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781800" y="1981200"/>
            <a:ext cx="6858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User\AppData\Local\Microsoft\Windows\Temporary Internet Files\Content.IE5\84E1XFDP\MC900311224[1].wmf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8" t="1" r="1540" b="-5136"/>
          <a:stretch/>
        </p:blipFill>
        <p:spPr bwMode="auto">
          <a:xfrm>
            <a:off x="7315200" y="1752600"/>
            <a:ext cx="1090496" cy="57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8915400" y="1828801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96000" y="182880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24600" y="3124201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𝐹𝑠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124201"/>
                <a:ext cx="1828800" cy="4380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3733801"/>
                <a:ext cx="42672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𝑃</m:t>
                          </m:r>
                          <m:r>
                            <a:rPr lang="en-GB" sz="1200" i="1">
                              <a:latin typeface="Cambria Math"/>
                            </a:rPr>
                            <m:t> −500</m:t>
                          </m:r>
                        </m:e>
                      </m:d>
                      <m:r>
                        <a:rPr lang="en-GB" sz="1200" i="1">
                          <a:latin typeface="Cambria Math"/>
                          <a:ea typeface="Cambria Math"/>
                        </a:rPr>
                        <m:t>×400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(2000)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12</m:t>
                              </m:r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(2000)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733801"/>
                <a:ext cx="4267200" cy="4380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638800" y="4343401"/>
                <a:ext cx="1905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400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𝑃</m:t>
                          </m:r>
                          <m:r>
                            <a:rPr lang="en-GB" sz="1200" i="1">
                              <a:latin typeface="Cambria Math"/>
                            </a:rPr>
                            <m:t> −500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=144000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343401"/>
                <a:ext cx="1905000" cy="276999"/>
              </a:xfrm>
              <a:prstGeom prst="rect">
                <a:avLst/>
              </a:prstGeom>
              <a:blipFill>
                <a:blip r:embed="rId1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867400" y="4800601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𝑃</m:t>
                          </m:r>
                          <m:r>
                            <a:rPr lang="en-GB" sz="1200" i="1">
                              <a:latin typeface="Cambria Math"/>
                            </a:rPr>
                            <m:t> −500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=360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800601"/>
                <a:ext cx="1447800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24600" y="5257801"/>
                <a:ext cx="1219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𝑃</m:t>
                      </m:r>
                      <m:r>
                        <a:rPr lang="en-GB" sz="1200" i="1">
                          <a:latin typeface="Cambria Math"/>
                        </a:rPr>
                        <m:t>=860</m:t>
                      </m:r>
                      <m:r>
                        <a:rPr lang="en-GB" sz="1200" i="1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257801"/>
                <a:ext cx="12192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924800" y="2743200"/>
            <a:ext cx="6096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8382000" y="2743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W with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Fs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52600" y="0"/>
            <a:ext cx="838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8686800" y="3352800"/>
            <a:ext cx="6096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8686800" y="39624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7239000" y="4495800"/>
            <a:ext cx="6096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7239000" y="4953000"/>
            <a:ext cx="6096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9262281" y="35052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20200" y="3962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parts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96200" y="45720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400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8600" y="50292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500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151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22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28" grpId="0"/>
      <p:bldP spid="32" grpId="0"/>
      <p:bldP spid="33" grpId="0"/>
      <p:bldP spid="34" grpId="0"/>
      <p:bldP spid="35" grpId="0"/>
      <p:bldP spid="37" grpId="0"/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37338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kinetic energy of a moving particle, and the potential energy of a particle above ground level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load of bricks of mass 30kg is lowered vertically to the ground through a distance of 15m. Find the loss in potential energy.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case, you can use ‘h’ as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change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in height, rather than the height of the particle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0"/>
                <a:ext cx="93506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04800"/>
                <a:ext cx="1143000" cy="338554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𝑲𝑬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09601"/>
                <a:ext cx="1360885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𝑷𝑬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143000"/>
                <a:ext cx="1219200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𝑾</m:t>
                      </m:r>
                      <m:r>
                        <a:rPr lang="en-GB" sz="16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-2628"/>
                <a:ext cx="2667000" cy="553357"/>
              </a:xfrm>
              <a:prstGeom prst="rect">
                <a:avLst/>
              </a:prstGeom>
              <a:blipFill>
                <a:blip r:embed="rId7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91200" y="16002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600200"/>
                <a:ext cx="1219200" cy="338554"/>
              </a:xfrm>
              <a:prstGeom prst="rect">
                <a:avLst/>
              </a:prstGeom>
              <a:blipFill>
                <a:blip r:embed="rId8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791200" y="2209800"/>
                <a:ext cx="2057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𝑃𝐸</m:t>
                      </m:r>
                      <m:r>
                        <a:rPr lang="en-GB" sz="1600" i="1">
                          <a:latin typeface="Cambria Math"/>
                        </a:rPr>
                        <m:t>=(30)(</m:t>
                      </m:r>
                      <m:r>
                        <a:rPr lang="en-GB" sz="1600" i="1">
                          <a:latin typeface="Cambria Math"/>
                        </a:rPr>
                        <m:t>𝑔</m:t>
                      </m:r>
                      <m:r>
                        <a:rPr lang="en-GB" sz="1600" i="1">
                          <a:latin typeface="Cambria Math"/>
                        </a:rPr>
                        <m:t>)(−15)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09800"/>
                <a:ext cx="2057400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638800" y="28194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𝑃𝐸</m:t>
                      </m:r>
                      <m:r>
                        <a:rPr lang="en-GB" sz="1600" i="1">
                          <a:latin typeface="Cambria Math"/>
                        </a:rPr>
                        <m:t>=−4410</m:t>
                      </m:r>
                      <m:r>
                        <a:rPr lang="en-GB" sz="16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819400"/>
                <a:ext cx="1828800" cy="338554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7543800" y="18288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001000" y="1828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values. The height has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fallen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15m…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7543800" y="2438400"/>
            <a:ext cx="6096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8153400" y="2514601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15000" y="3657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So the </a:t>
            </a:r>
            <a:r>
              <a:rPr lang="en-GB" u="sng" dirty="0">
                <a:solidFill>
                  <a:srgbClr val="FF0000"/>
                </a:solidFill>
                <a:latin typeface="Comic Sans MS" pitchFamily="66" charset="0"/>
              </a:rPr>
              <a:t>loss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of potential energy is 4410J</a:t>
            </a:r>
            <a:endParaRPr lang="en-GB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51511" y="6457890"/>
            <a:ext cx="50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68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 animBg="1"/>
      <p:bldP spid="53" grpId="0"/>
      <p:bldP spid="54" grpId="0" animBg="1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91305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Q9-11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65503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18-19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520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845</Words>
  <Application>Microsoft Office PowerPoint</Application>
  <PresentationFormat>Widescreen</PresentationFormat>
  <Paragraphs>164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Work, energy and power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2019-08-26T06:12:41Z</dcterms:modified>
</cp:coreProperties>
</file>