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58"/>
    <p:restoredTop sz="94421"/>
  </p:normalViewPr>
  <p:slideViewPr>
    <p:cSldViewPr snapToGrid="0" snapToObjects="1">
      <p:cViewPr varScale="1">
        <p:scale>
          <a:sx n="50" d="100"/>
          <a:sy n="50" d="100"/>
        </p:scale>
        <p:origin x="2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3ADE60E-3E9A-46ED-A7F2-57028278CDBC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D8ACCF4-F355-41C6-BB4F-C8DC7F2CC08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Sum of Independent Random Variables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B96FFB9-6814-4EFF-B0EE-50E3BFE70C8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26460960-7326-48DD-B77B-6003CF46D6E3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187718" y="1915476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26460960-7326-48DD-B77B-6003CF46D6E3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187718" y="1915476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1" t="-1639" r="-95930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3580" t="-1639" r="-103704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9756" t="-1639" r="-2439" b="-1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1" t="-101639" r="-95930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9756" t="-101639" r="-2439" b="-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590C1235-BA46-4E6B-94B7-EC7892B892FE}"/>
              </a:ext>
            </a:extLst>
          </p:cNvPr>
          <p:cNvGrpSpPr/>
          <p:nvPr/>
        </p:nvGrpSpPr>
        <p:grpSpPr>
          <a:xfrm>
            <a:off x="2077668" y="3048852"/>
            <a:ext cx="1082600" cy="701075"/>
            <a:chOff x="1006004" y="1769551"/>
            <a:chExt cx="1821867" cy="1440160"/>
          </a:xfrm>
        </p:grpSpPr>
        <p:sp>
          <p:nvSpPr>
            <p:cNvPr id="7" name="Can 5">
              <a:extLst>
                <a:ext uri="{FF2B5EF4-FFF2-40B4-BE49-F238E27FC236}">
                  <a16:creationId xmlns:a16="http://schemas.microsoft.com/office/drawing/2014/main" id="{4D32E933-9C9A-4B56-A899-4EB2BF065035}"/>
                </a:ext>
              </a:extLst>
            </p:cNvPr>
            <p:cNvSpPr/>
            <p:nvPr/>
          </p:nvSpPr>
          <p:spPr>
            <a:xfrm>
              <a:off x="1945804" y="2866315"/>
              <a:ext cx="152586" cy="34339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6B7E0058-D501-4AE9-A895-D16FAF2F3495}"/>
                </a:ext>
              </a:extLst>
            </p:cNvPr>
            <p:cNvSpPr/>
            <p:nvPr/>
          </p:nvSpPr>
          <p:spPr>
            <a:xfrm>
              <a:off x="1006004" y="2037120"/>
              <a:ext cx="1076244" cy="1022191"/>
            </a:xfrm>
            <a:custGeom>
              <a:avLst/>
              <a:gdLst>
                <a:gd name="connsiteX0" fmla="*/ 0 w 1028700"/>
                <a:gd name="connsiteY0" fmla="*/ 762000 h 762000"/>
                <a:gd name="connsiteX1" fmla="*/ 901700 w 1028700"/>
                <a:gd name="connsiteY1" fmla="*/ 0 h 762000"/>
                <a:gd name="connsiteX2" fmla="*/ 1028700 w 1028700"/>
                <a:gd name="connsiteY2" fmla="*/ 762000 h 762000"/>
                <a:gd name="connsiteX3" fmla="*/ 0 w 1028700"/>
                <a:gd name="connsiteY3" fmla="*/ 762000 h 762000"/>
                <a:gd name="connsiteX0" fmla="*/ 0 w 1100016"/>
                <a:gd name="connsiteY0" fmla="*/ 762000 h 1078754"/>
                <a:gd name="connsiteX1" fmla="*/ 901700 w 1100016"/>
                <a:gd name="connsiteY1" fmla="*/ 0 h 1078754"/>
                <a:gd name="connsiteX2" fmla="*/ 1100016 w 1100016"/>
                <a:gd name="connsiteY2" fmla="*/ 1078754 h 1078754"/>
                <a:gd name="connsiteX3" fmla="*/ 0 w 1100016"/>
                <a:gd name="connsiteY3" fmla="*/ 762000 h 1078754"/>
                <a:gd name="connsiteX0" fmla="*/ 0 w 1076243"/>
                <a:gd name="connsiteY0" fmla="*/ 762000 h 1022192"/>
                <a:gd name="connsiteX1" fmla="*/ 901700 w 1076243"/>
                <a:gd name="connsiteY1" fmla="*/ 0 h 1022192"/>
                <a:gd name="connsiteX2" fmla="*/ 1076243 w 1076243"/>
                <a:gd name="connsiteY2" fmla="*/ 1022192 h 1022192"/>
                <a:gd name="connsiteX3" fmla="*/ 0 w 1076243"/>
                <a:gd name="connsiteY3" fmla="*/ 762000 h 1022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6243" h="1022192">
                  <a:moveTo>
                    <a:pt x="0" y="762000"/>
                  </a:moveTo>
                  <a:lnTo>
                    <a:pt x="901700" y="0"/>
                  </a:lnTo>
                  <a:lnTo>
                    <a:pt x="1076243" y="1022192"/>
                  </a:lnTo>
                  <a:lnTo>
                    <a:pt x="0" y="7620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67034557-3811-4E26-82BD-D291A5A461B7}"/>
                </a:ext>
              </a:extLst>
            </p:cNvPr>
            <p:cNvSpPr/>
            <p:nvPr/>
          </p:nvSpPr>
          <p:spPr>
            <a:xfrm>
              <a:off x="1907703" y="2037117"/>
              <a:ext cx="920168" cy="999567"/>
            </a:xfrm>
            <a:custGeom>
              <a:avLst/>
              <a:gdLst>
                <a:gd name="connsiteX0" fmla="*/ 0 w 901700"/>
                <a:gd name="connsiteY0" fmla="*/ 0 h 1257300"/>
                <a:gd name="connsiteX1" fmla="*/ 114300 w 901700"/>
                <a:gd name="connsiteY1" fmla="*/ 762000 h 1257300"/>
                <a:gd name="connsiteX2" fmla="*/ 901700 w 901700"/>
                <a:gd name="connsiteY2" fmla="*/ 1257300 h 1257300"/>
                <a:gd name="connsiteX3" fmla="*/ 0 w 901700"/>
                <a:gd name="connsiteY3" fmla="*/ 0 h 1257300"/>
                <a:gd name="connsiteX0" fmla="*/ 0 w 977900"/>
                <a:gd name="connsiteY0" fmla="*/ 0 h 1054100"/>
                <a:gd name="connsiteX1" fmla="*/ 114300 w 977900"/>
                <a:gd name="connsiteY1" fmla="*/ 762000 h 1054100"/>
                <a:gd name="connsiteX2" fmla="*/ 977900 w 977900"/>
                <a:gd name="connsiteY2" fmla="*/ 1054100 h 1054100"/>
                <a:gd name="connsiteX3" fmla="*/ 0 w 977900"/>
                <a:gd name="connsiteY3" fmla="*/ 0 h 1054100"/>
                <a:gd name="connsiteX0" fmla="*/ 0 w 784326"/>
                <a:gd name="connsiteY0" fmla="*/ 0 h 761999"/>
                <a:gd name="connsiteX1" fmla="*/ 114300 w 784326"/>
                <a:gd name="connsiteY1" fmla="*/ 762000 h 761999"/>
                <a:gd name="connsiteX2" fmla="*/ 784326 w 784326"/>
                <a:gd name="connsiteY2" fmla="*/ 533718 h 761999"/>
                <a:gd name="connsiteX3" fmla="*/ 0 w 784326"/>
                <a:gd name="connsiteY3" fmla="*/ 0 h 761999"/>
                <a:gd name="connsiteX0" fmla="*/ 0 w 784326"/>
                <a:gd name="connsiteY0" fmla="*/ 0 h 999566"/>
                <a:gd name="connsiteX1" fmla="*/ 161846 w 784326"/>
                <a:gd name="connsiteY1" fmla="*/ 999566 h 999566"/>
                <a:gd name="connsiteX2" fmla="*/ 784326 w 784326"/>
                <a:gd name="connsiteY2" fmla="*/ 533718 h 999566"/>
                <a:gd name="connsiteX3" fmla="*/ 0 w 784326"/>
                <a:gd name="connsiteY3" fmla="*/ 0 h 999566"/>
                <a:gd name="connsiteX0" fmla="*/ 0 w 920167"/>
                <a:gd name="connsiteY0" fmla="*/ 0 h 999566"/>
                <a:gd name="connsiteX1" fmla="*/ 161846 w 920167"/>
                <a:gd name="connsiteY1" fmla="*/ 999566 h 999566"/>
                <a:gd name="connsiteX2" fmla="*/ 920167 w 920167"/>
                <a:gd name="connsiteY2" fmla="*/ 496010 h 999566"/>
                <a:gd name="connsiteX3" fmla="*/ 0 w 920167"/>
                <a:gd name="connsiteY3" fmla="*/ 0 h 999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0167" h="999566">
                  <a:moveTo>
                    <a:pt x="0" y="0"/>
                  </a:moveTo>
                  <a:lnTo>
                    <a:pt x="161846" y="999566"/>
                  </a:lnTo>
                  <a:lnTo>
                    <a:pt x="920167" y="49601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936FBA6B-94C9-44AB-9B92-3777A4616C0A}"/>
                </a:ext>
              </a:extLst>
            </p:cNvPr>
            <p:cNvSpPr/>
            <p:nvPr/>
          </p:nvSpPr>
          <p:spPr>
            <a:xfrm>
              <a:off x="1945618" y="1769551"/>
              <a:ext cx="152772" cy="90981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7A718A3-FED9-4E2D-9C95-93BDB3B7341E}"/>
                </a:ext>
              </a:extLst>
            </p:cNvPr>
            <p:cNvSpPr txBox="1"/>
            <p:nvPr/>
          </p:nvSpPr>
          <p:spPr>
            <a:xfrm rot="16564555">
              <a:off x="1436097" y="2311818"/>
              <a:ext cx="399779" cy="621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03086A3-66AF-4EE1-8338-74DFBD3E2161}"/>
                </a:ext>
              </a:extLst>
            </p:cNvPr>
            <p:cNvSpPr txBox="1"/>
            <p:nvPr/>
          </p:nvSpPr>
          <p:spPr>
            <a:xfrm rot="3777335">
              <a:off x="2154026" y="2135851"/>
              <a:ext cx="360041" cy="621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D614BA1-EAFC-4E0F-ADEF-7A0157F7158A}"/>
              </a:ext>
            </a:extLst>
          </p:cNvPr>
          <p:cNvGrpSpPr/>
          <p:nvPr/>
        </p:nvGrpSpPr>
        <p:grpSpPr>
          <a:xfrm>
            <a:off x="3332512" y="3030519"/>
            <a:ext cx="1082600" cy="701075"/>
            <a:chOff x="1006004" y="1769551"/>
            <a:chExt cx="1821867" cy="1440160"/>
          </a:xfrm>
        </p:grpSpPr>
        <p:sp>
          <p:nvSpPr>
            <p:cNvPr id="14" name="Can 5">
              <a:extLst>
                <a:ext uri="{FF2B5EF4-FFF2-40B4-BE49-F238E27FC236}">
                  <a16:creationId xmlns:a16="http://schemas.microsoft.com/office/drawing/2014/main" id="{3220C1E6-168A-4CC0-A2BB-129247E26286}"/>
                </a:ext>
              </a:extLst>
            </p:cNvPr>
            <p:cNvSpPr/>
            <p:nvPr/>
          </p:nvSpPr>
          <p:spPr>
            <a:xfrm>
              <a:off x="1945804" y="2866315"/>
              <a:ext cx="152586" cy="34339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49F3FBE6-A23A-453C-8D8B-3CAF7A50596D}"/>
                </a:ext>
              </a:extLst>
            </p:cNvPr>
            <p:cNvSpPr/>
            <p:nvPr/>
          </p:nvSpPr>
          <p:spPr>
            <a:xfrm>
              <a:off x="1006004" y="2037120"/>
              <a:ext cx="1076244" cy="1022191"/>
            </a:xfrm>
            <a:custGeom>
              <a:avLst/>
              <a:gdLst>
                <a:gd name="connsiteX0" fmla="*/ 0 w 1028700"/>
                <a:gd name="connsiteY0" fmla="*/ 762000 h 762000"/>
                <a:gd name="connsiteX1" fmla="*/ 901700 w 1028700"/>
                <a:gd name="connsiteY1" fmla="*/ 0 h 762000"/>
                <a:gd name="connsiteX2" fmla="*/ 1028700 w 1028700"/>
                <a:gd name="connsiteY2" fmla="*/ 762000 h 762000"/>
                <a:gd name="connsiteX3" fmla="*/ 0 w 1028700"/>
                <a:gd name="connsiteY3" fmla="*/ 762000 h 762000"/>
                <a:gd name="connsiteX0" fmla="*/ 0 w 1100016"/>
                <a:gd name="connsiteY0" fmla="*/ 762000 h 1078754"/>
                <a:gd name="connsiteX1" fmla="*/ 901700 w 1100016"/>
                <a:gd name="connsiteY1" fmla="*/ 0 h 1078754"/>
                <a:gd name="connsiteX2" fmla="*/ 1100016 w 1100016"/>
                <a:gd name="connsiteY2" fmla="*/ 1078754 h 1078754"/>
                <a:gd name="connsiteX3" fmla="*/ 0 w 1100016"/>
                <a:gd name="connsiteY3" fmla="*/ 762000 h 1078754"/>
                <a:gd name="connsiteX0" fmla="*/ 0 w 1076243"/>
                <a:gd name="connsiteY0" fmla="*/ 762000 h 1022192"/>
                <a:gd name="connsiteX1" fmla="*/ 901700 w 1076243"/>
                <a:gd name="connsiteY1" fmla="*/ 0 h 1022192"/>
                <a:gd name="connsiteX2" fmla="*/ 1076243 w 1076243"/>
                <a:gd name="connsiteY2" fmla="*/ 1022192 h 1022192"/>
                <a:gd name="connsiteX3" fmla="*/ 0 w 1076243"/>
                <a:gd name="connsiteY3" fmla="*/ 762000 h 1022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6243" h="1022192">
                  <a:moveTo>
                    <a:pt x="0" y="762000"/>
                  </a:moveTo>
                  <a:lnTo>
                    <a:pt x="901700" y="0"/>
                  </a:lnTo>
                  <a:lnTo>
                    <a:pt x="1076243" y="1022192"/>
                  </a:lnTo>
                  <a:lnTo>
                    <a:pt x="0" y="7620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79F7602E-A1C5-4BB4-B3FB-37CAF470E981}"/>
                </a:ext>
              </a:extLst>
            </p:cNvPr>
            <p:cNvSpPr/>
            <p:nvPr/>
          </p:nvSpPr>
          <p:spPr>
            <a:xfrm>
              <a:off x="1907703" y="2037117"/>
              <a:ext cx="920168" cy="999567"/>
            </a:xfrm>
            <a:custGeom>
              <a:avLst/>
              <a:gdLst>
                <a:gd name="connsiteX0" fmla="*/ 0 w 901700"/>
                <a:gd name="connsiteY0" fmla="*/ 0 h 1257300"/>
                <a:gd name="connsiteX1" fmla="*/ 114300 w 901700"/>
                <a:gd name="connsiteY1" fmla="*/ 762000 h 1257300"/>
                <a:gd name="connsiteX2" fmla="*/ 901700 w 901700"/>
                <a:gd name="connsiteY2" fmla="*/ 1257300 h 1257300"/>
                <a:gd name="connsiteX3" fmla="*/ 0 w 901700"/>
                <a:gd name="connsiteY3" fmla="*/ 0 h 1257300"/>
                <a:gd name="connsiteX0" fmla="*/ 0 w 977900"/>
                <a:gd name="connsiteY0" fmla="*/ 0 h 1054100"/>
                <a:gd name="connsiteX1" fmla="*/ 114300 w 977900"/>
                <a:gd name="connsiteY1" fmla="*/ 762000 h 1054100"/>
                <a:gd name="connsiteX2" fmla="*/ 977900 w 977900"/>
                <a:gd name="connsiteY2" fmla="*/ 1054100 h 1054100"/>
                <a:gd name="connsiteX3" fmla="*/ 0 w 977900"/>
                <a:gd name="connsiteY3" fmla="*/ 0 h 1054100"/>
                <a:gd name="connsiteX0" fmla="*/ 0 w 784326"/>
                <a:gd name="connsiteY0" fmla="*/ 0 h 761999"/>
                <a:gd name="connsiteX1" fmla="*/ 114300 w 784326"/>
                <a:gd name="connsiteY1" fmla="*/ 762000 h 761999"/>
                <a:gd name="connsiteX2" fmla="*/ 784326 w 784326"/>
                <a:gd name="connsiteY2" fmla="*/ 533718 h 761999"/>
                <a:gd name="connsiteX3" fmla="*/ 0 w 784326"/>
                <a:gd name="connsiteY3" fmla="*/ 0 h 761999"/>
                <a:gd name="connsiteX0" fmla="*/ 0 w 784326"/>
                <a:gd name="connsiteY0" fmla="*/ 0 h 999566"/>
                <a:gd name="connsiteX1" fmla="*/ 161846 w 784326"/>
                <a:gd name="connsiteY1" fmla="*/ 999566 h 999566"/>
                <a:gd name="connsiteX2" fmla="*/ 784326 w 784326"/>
                <a:gd name="connsiteY2" fmla="*/ 533718 h 999566"/>
                <a:gd name="connsiteX3" fmla="*/ 0 w 784326"/>
                <a:gd name="connsiteY3" fmla="*/ 0 h 999566"/>
                <a:gd name="connsiteX0" fmla="*/ 0 w 920167"/>
                <a:gd name="connsiteY0" fmla="*/ 0 h 999566"/>
                <a:gd name="connsiteX1" fmla="*/ 161846 w 920167"/>
                <a:gd name="connsiteY1" fmla="*/ 999566 h 999566"/>
                <a:gd name="connsiteX2" fmla="*/ 920167 w 920167"/>
                <a:gd name="connsiteY2" fmla="*/ 496010 h 999566"/>
                <a:gd name="connsiteX3" fmla="*/ 0 w 920167"/>
                <a:gd name="connsiteY3" fmla="*/ 0 h 999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0167" h="999566">
                  <a:moveTo>
                    <a:pt x="0" y="0"/>
                  </a:moveTo>
                  <a:lnTo>
                    <a:pt x="161846" y="999566"/>
                  </a:lnTo>
                  <a:lnTo>
                    <a:pt x="920167" y="49601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an 9">
              <a:extLst>
                <a:ext uri="{FF2B5EF4-FFF2-40B4-BE49-F238E27FC236}">
                  <a16:creationId xmlns:a16="http://schemas.microsoft.com/office/drawing/2014/main" id="{7D56465A-0C90-44EA-954E-DA06F165B639}"/>
                </a:ext>
              </a:extLst>
            </p:cNvPr>
            <p:cNvSpPr/>
            <p:nvPr/>
          </p:nvSpPr>
          <p:spPr>
            <a:xfrm>
              <a:off x="1945618" y="1769551"/>
              <a:ext cx="152772" cy="90981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23194C7-98F6-4839-961E-5CA8C9474C93}"/>
                </a:ext>
              </a:extLst>
            </p:cNvPr>
            <p:cNvSpPr txBox="1"/>
            <p:nvPr/>
          </p:nvSpPr>
          <p:spPr>
            <a:xfrm rot="16564555">
              <a:off x="1436097" y="2311818"/>
              <a:ext cx="399779" cy="621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0CE21B1-1F24-4BA3-9EFC-B3C3D17D0C1F}"/>
                </a:ext>
              </a:extLst>
            </p:cNvPr>
            <p:cNvSpPr txBox="1"/>
            <p:nvPr/>
          </p:nvSpPr>
          <p:spPr>
            <a:xfrm rot="3777335">
              <a:off x="2154026" y="2135851"/>
              <a:ext cx="360041" cy="621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E6B8FD0-82F1-4ECE-B13C-D259F6FC5BC5}"/>
                  </a:ext>
                </a:extLst>
              </p:cNvPr>
              <p:cNvSpPr txBox="1"/>
              <p:nvPr/>
            </p:nvSpPr>
            <p:spPr>
              <a:xfrm>
                <a:off x="3023907" y="2959316"/>
                <a:ext cx="5268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E6B8FD0-82F1-4ECE-B13C-D259F6FC5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907" y="2959316"/>
                <a:ext cx="52689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row: Right 20">
            <a:extLst>
              <a:ext uri="{FF2B5EF4-FFF2-40B4-BE49-F238E27FC236}">
                <a16:creationId xmlns:a16="http://schemas.microsoft.com/office/drawing/2014/main" id="{3ED07A00-5920-4998-8986-B7A13FC00D70}"/>
              </a:ext>
            </a:extLst>
          </p:cNvPr>
          <p:cNvSpPr/>
          <p:nvPr/>
        </p:nvSpPr>
        <p:spPr>
          <a:xfrm rot="19950086">
            <a:off x="4549345" y="3001680"/>
            <a:ext cx="840928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64AA386B-6284-4B39-A37E-9D6D366684A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5422347" y="2047384"/>
              <a:ext cx="1569213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2244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351155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𝐗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𝐘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177815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64AA386B-6284-4B39-A37E-9D6D366684A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5422347" y="2047384"/>
              <a:ext cx="1569213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2244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351155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840" t="-1639" r="-118487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6897" t="-1639" r="-143103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19753" t="-1639" r="-2469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840" t="-100000" r="-118487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6897" t="-100000" r="-14310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19753" t="-100000" r="-2469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840" t="-203279" r="-11848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6897" t="-203279" r="-14310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19753" t="-203279" r="-2469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2177815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3" name="Arrow: Right 22">
            <a:extLst>
              <a:ext uri="{FF2B5EF4-FFF2-40B4-BE49-F238E27FC236}">
                <a16:creationId xmlns:a16="http://schemas.microsoft.com/office/drawing/2014/main" id="{C1376B9F-FD91-45ED-ACD9-61DBE3AE86D1}"/>
              </a:ext>
            </a:extLst>
          </p:cNvPr>
          <p:cNvSpPr/>
          <p:nvPr/>
        </p:nvSpPr>
        <p:spPr>
          <a:xfrm rot="1520759">
            <a:off x="4745823" y="3747005"/>
            <a:ext cx="945672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4900D7F-5E71-4864-B0C2-1C6192BFAD6F}"/>
              </a:ext>
            </a:extLst>
          </p:cNvPr>
          <p:cNvSpPr txBox="1"/>
          <p:nvPr/>
        </p:nvSpPr>
        <p:spPr>
          <a:xfrm rot="19970843">
            <a:off x="4451354" y="2521251"/>
            <a:ext cx="9405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Working out using GCSE method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659887-E915-42D0-81DA-4417A5E1FE3E}"/>
              </a:ext>
            </a:extLst>
          </p:cNvPr>
          <p:cNvSpPr txBox="1"/>
          <p:nvPr/>
        </p:nvSpPr>
        <p:spPr>
          <a:xfrm rot="1475576">
            <a:off x="4765770" y="3416042"/>
            <a:ext cx="1166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Using probability generating functions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F04BBD52-E8E4-44A3-8577-AD236A0F3327}"/>
              </a:ext>
            </a:extLst>
          </p:cNvPr>
          <p:cNvSpPr/>
          <p:nvPr/>
        </p:nvSpPr>
        <p:spPr>
          <a:xfrm>
            <a:off x="7092070" y="2471401"/>
            <a:ext cx="506325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4B17BEA5-3A72-4810-99A2-8897CDBC1DEC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7752185" y="2204864"/>
              <a:ext cx="265163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8698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86093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16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4B17BEA5-3A72-4810-99A2-8897CDBC1DEC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7752185" y="2204864"/>
              <a:ext cx="265163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8698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86093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17" t="-1613" r="-170370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8041" t="-1613" r="-184536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5000" t="-1613" r="-123750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50515" t="-1613" r="-2062" b="-1096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17" t="-103279" r="-170370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9E016E8-A262-4D7B-8D31-7DABB5998F79}"/>
                  </a:ext>
                </a:extLst>
              </p:cNvPr>
              <p:cNvSpPr txBox="1"/>
              <p:nvPr/>
            </p:nvSpPr>
            <p:spPr>
              <a:xfrm>
                <a:off x="5842386" y="3466008"/>
                <a:ext cx="2912925" cy="1231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=0.5+0.5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r>
                  <a:rPr lang="en-GB" dirty="0"/>
                  <a:t/>
                </a:r>
                <a:br>
                  <a:rPr lang="en-GB" dirty="0"/>
                </a:br>
                <a:r>
                  <a:rPr lang="en-GB" sz="200" dirty="0"/>
                  <a:t/>
                </a:r>
                <a:br>
                  <a:rPr lang="en-GB" sz="200" dirty="0"/>
                </a:b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i="1" dirty="0">
                    <a:latin typeface="Cambria Math" panose="02040503050406030204" pitchFamily="18" charset="0"/>
                  </a:rPr>
                  <a:t> </a:t>
                </a:r>
                <a:r>
                  <a:rPr lang="en-GB" dirty="0">
                    <a:latin typeface="+mj-lt"/>
                  </a:rPr>
                  <a:t>Product of two </a:t>
                </a:r>
                <a:r>
                  <a:rPr lang="en-GB" dirty="0" err="1">
                    <a:latin typeface="+mj-lt"/>
                  </a:rPr>
                  <a:t>pgfs</a:t>
                </a:r>
                <a:r>
                  <a:rPr lang="en-GB" dirty="0">
                    <a:latin typeface="+mj-lt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0.5+0.5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0.5+0.5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=0.25+0.5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+0.25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9E016E8-A262-4D7B-8D31-7DABB5998F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2386" y="3466008"/>
                <a:ext cx="2912925" cy="12311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row: Right 28">
            <a:extLst>
              <a:ext uri="{FF2B5EF4-FFF2-40B4-BE49-F238E27FC236}">
                <a16:creationId xmlns:a16="http://schemas.microsoft.com/office/drawing/2014/main" id="{D4022397-57B0-44DE-8DDC-FB786052D99D}"/>
              </a:ext>
            </a:extLst>
          </p:cNvPr>
          <p:cNvSpPr/>
          <p:nvPr/>
        </p:nvSpPr>
        <p:spPr>
          <a:xfrm rot="19026447">
            <a:off x="8433170" y="3156938"/>
            <a:ext cx="506325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B4F5427-9F39-4CF6-949F-2B4CD15D3362}"/>
              </a:ext>
            </a:extLst>
          </p:cNvPr>
          <p:cNvSpPr txBox="1"/>
          <p:nvPr/>
        </p:nvSpPr>
        <p:spPr>
          <a:xfrm>
            <a:off x="8788293" y="3301441"/>
            <a:ext cx="1166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Convert back to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08A35DF-FC33-485B-863D-F7D92531E718}"/>
                  </a:ext>
                </a:extLst>
              </p:cNvPr>
              <p:cNvSpPr txBox="1"/>
              <p:nvPr/>
            </p:nvSpPr>
            <p:spPr>
              <a:xfrm>
                <a:off x="1976936" y="2925771"/>
                <a:ext cx="568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08A35DF-FC33-485B-863D-F7D92531E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936" y="2925771"/>
                <a:ext cx="56803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FFFF14B-3C37-4368-9224-475344BC6E9F}"/>
                  </a:ext>
                </a:extLst>
              </p:cNvPr>
              <p:cNvSpPr txBox="1"/>
              <p:nvPr/>
            </p:nvSpPr>
            <p:spPr>
              <a:xfrm>
                <a:off x="3320891" y="2907878"/>
                <a:ext cx="568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FFFF14B-3C37-4368-9224-475344BC6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891" y="2907878"/>
                <a:ext cx="56803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C7C820CB-87F9-44FA-8B95-1A46D3B1EB54}"/>
              </a:ext>
            </a:extLst>
          </p:cNvPr>
          <p:cNvSpPr txBox="1"/>
          <p:nvPr/>
        </p:nvSpPr>
        <p:spPr>
          <a:xfrm>
            <a:off x="1876268" y="757718"/>
            <a:ext cx="8196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At the start of this chapter we previewed a very remarkable (and very useful!) property of probability generating functions: that the </a:t>
            </a:r>
            <a:r>
              <a:rPr lang="en-GB" b="1" dirty="0"/>
              <a:t>product</a:t>
            </a:r>
            <a:r>
              <a:rPr lang="en-GB" dirty="0"/>
              <a:t> </a:t>
            </a:r>
            <a:r>
              <a:rPr lang="en-GB" b="1" dirty="0"/>
              <a:t>of these functions </a:t>
            </a:r>
            <a:r>
              <a:rPr lang="en-GB" dirty="0"/>
              <a:t>gives a new function which </a:t>
            </a:r>
            <a:r>
              <a:rPr lang="en-GB" b="1" dirty="0"/>
              <a:t>represents the sum of the two original distributions</a:t>
            </a:r>
            <a:r>
              <a:rPr lang="en-GB" dirty="0"/>
              <a:t>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4CB8A47-8493-4045-A5BE-1EF63DDC9A00}"/>
              </a:ext>
            </a:extLst>
          </p:cNvPr>
          <p:cNvSpPr/>
          <p:nvPr/>
        </p:nvSpPr>
        <p:spPr>
          <a:xfrm>
            <a:off x="6129404" y="2402308"/>
            <a:ext cx="847441" cy="76034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AFEA749-FCE3-448C-B1FF-8802C5CF6426}"/>
              </a:ext>
            </a:extLst>
          </p:cNvPr>
          <p:cNvSpPr txBox="1"/>
          <p:nvPr/>
        </p:nvSpPr>
        <p:spPr>
          <a:xfrm>
            <a:off x="2260706" y="3844345"/>
            <a:ext cx="2199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Two fair spinners.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5E1B53C-DA49-4895-B0DD-DDA9391ABAF2}"/>
              </a:ext>
            </a:extLst>
          </p:cNvPr>
          <p:cNvSpPr/>
          <p:nvPr/>
        </p:nvSpPr>
        <p:spPr>
          <a:xfrm>
            <a:off x="8744372" y="2560874"/>
            <a:ext cx="1655180" cy="3668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CB44FDA-6F67-4BD0-97FC-A55DAAB2444D}"/>
              </a:ext>
            </a:extLst>
          </p:cNvPr>
          <p:cNvSpPr/>
          <p:nvPr/>
        </p:nvSpPr>
        <p:spPr>
          <a:xfrm>
            <a:off x="7632636" y="3430022"/>
            <a:ext cx="1113589" cy="3698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DFD28F6-227F-49E5-968A-5C7B739DA497}"/>
              </a:ext>
            </a:extLst>
          </p:cNvPr>
          <p:cNvSpPr/>
          <p:nvPr/>
        </p:nvSpPr>
        <p:spPr>
          <a:xfrm>
            <a:off x="6142240" y="4092751"/>
            <a:ext cx="2402033" cy="5383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5B38ACD-BC05-4FB3-B73E-624F75FFD979}"/>
                  </a:ext>
                </a:extLst>
              </p:cNvPr>
              <p:cNvSpPr txBox="1"/>
              <p:nvPr/>
            </p:nvSpPr>
            <p:spPr>
              <a:xfrm>
                <a:off x="3086190" y="5092562"/>
                <a:ext cx="4739459" cy="120032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 are two independent random variables with </a:t>
                </a:r>
                <a:r>
                  <a:rPr lang="en-GB" dirty="0" err="1"/>
                  <a:t>pgfs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GB" dirty="0"/>
                  <a:t>, the </a:t>
                </a:r>
                <a:r>
                  <a:rPr lang="en-GB" dirty="0" err="1"/>
                  <a:t>pgf</a:t>
                </a:r>
                <a:r>
                  <a:rPr lang="en-GB" dirty="0"/>
                  <a:t>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5B38ACD-BC05-4FB3-B73E-624F75FFD9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6190" y="5092562"/>
                <a:ext cx="4739459" cy="1200329"/>
              </a:xfrm>
              <a:prstGeom prst="rect">
                <a:avLst/>
              </a:prstGeom>
              <a:blipFill>
                <a:blip r:embed="rId9"/>
                <a:stretch>
                  <a:fillRect l="-897" t="-2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43EA0F17-8E78-466F-8C90-DA33E9123785}"/>
              </a:ext>
            </a:extLst>
          </p:cNvPr>
          <p:cNvSpPr txBox="1"/>
          <p:nvPr/>
        </p:nvSpPr>
        <p:spPr>
          <a:xfrm>
            <a:off x="8012843" y="5603405"/>
            <a:ext cx="2032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We will not cover the proof.</a:t>
            </a:r>
          </a:p>
        </p:txBody>
      </p:sp>
    </p:spTree>
    <p:extLst>
      <p:ext uri="{BB962C8B-B14F-4D97-AF65-F5344CB8AC3E}">
        <p14:creationId xmlns:p14="http://schemas.microsoft.com/office/powerpoint/2010/main" val="75543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7" grpId="0" animBg="1"/>
      <p:bldP spid="38" grpId="0" animBg="1"/>
      <p:bldP spid="41" grpId="0" animBg="1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CBCD829-53E7-463C-B328-D418D3A93D45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8686B8A-2E93-4D52-8D83-588684A6C25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38CF340-4EE1-4674-91F7-BF554E0F825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25333DF-7099-4194-AAE1-70B0F9CAB0B0}"/>
                  </a:ext>
                </a:extLst>
              </p:cNvPr>
              <p:cNvSpPr txBox="1"/>
              <p:nvPr/>
            </p:nvSpPr>
            <p:spPr>
              <a:xfrm>
                <a:off x="1847528" y="764705"/>
                <a:ext cx="7508988" cy="118019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Two independent discrete random variables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600" dirty="0"/>
                  <a:t> have probability generating functions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(a) Find the probability generating function of 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(b) Use probability generating functions to show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25333DF-7099-4194-AAE1-70B0F9CAB0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528" y="764705"/>
                <a:ext cx="7508988" cy="11801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86B46943-E69B-4FF1-84AA-8BED1BD24C67}"/>
              </a:ext>
            </a:extLst>
          </p:cNvPr>
          <p:cNvSpPr/>
          <p:nvPr/>
        </p:nvSpPr>
        <p:spPr>
          <a:xfrm>
            <a:off x="1847528" y="2204864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75BDB0-6875-4ED9-9197-EC4712560C1D}"/>
              </a:ext>
            </a:extLst>
          </p:cNvPr>
          <p:cNvSpPr/>
          <p:nvPr/>
        </p:nvSpPr>
        <p:spPr>
          <a:xfrm>
            <a:off x="1847528" y="3927934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0A802A8-574E-49FE-BA7E-5231C9522548}"/>
                  </a:ext>
                </a:extLst>
              </p:cNvPr>
              <p:cNvSpPr txBox="1"/>
              <p:nvPr/>
            </p:nvSpPr>
            <p:spPr>
              <a:xfrm>
                <a:off x="2135560" y="2204865"/>
                <a:ext cx="3240360" cy="1512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0A802A8-574E-49FE-BA7E-5231C9522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560" y="2204865"/>
                <a:ext cx="3240360" cy="15120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167FA03-7B8E-4227-A1A2-D1D681D5C417}"/>
                  </a:ext>
                </a:extLst>
              </p:cNvPr>
              <p:cNvSpPr txBox="1"/>
              <p:nvPr/>
            </p:nvSpPr>
            <p:spPr>
              <a:xfrm>
                <a:off x="2135560" y="3861048"/>
                <a:ext cx="4211900" cy="2614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Recall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    →  </m:t>
                      </m:r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   →  </m:t>
                      </m:r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  →  </m:t>
                      </m:r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r>
                  <a:rPr lang="en-GB" dirty="0"/>
                  <a:t/>
                </a:r>
                <a:br>
                  <a:rPr lang="en-GB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167FA03-7B8E-4227-A1A2-D1D681D5C4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560" y="3861048"/>
                <a:ext cx="4211900" cy="2614242"/>
              </a:xfrm>
              <a:prstGeom prst="rect">
                <a:avLst/>
              </a:prstGeom>
              <a:blipFill>
                <a:blip r:embed="rId4"/>
                <a:stretch>
                  <a:fillRect l="-1158" t="-11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E4966D7E-B11F-434F-B06D-16B40434519D}"/>
              </a:ext>
            </a:extLst>
          </p:cNvPr>
          <p:cNvSpPr/>
          <p:nvPr/>
        </p:nvSpPr>
        <p:spPr>
          <a:xfrm>
            <a:off x="2063552" y="2204864"/>
            <a:ext cx="3384376" cy="151208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B6B585-100F-49D2-8F4D-62BA7EB7F19B}"/>
              </a:ext>
            </a:extLst>
          </p:cNvPr>
          <p:cNvSpPr/>
          <p:nvPr/>
        </p:nvSpPr>
        <p:spPr>
          <a:xfrm>
            <a:off x="2063552" y="3927934"/>
            <a:ext cx="4211900" cy="25473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1239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141-142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AA031FE-ABCD-224B-8F9C-9307382C6D4A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/>
              <a:t>Q2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/>
              <a:t>Q3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/>
              <a:t>Q4-5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107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160</Words>
  <Application>Microsoft Office PowerPoint</Application>
  <PresentationFormat>Widescreen</PresentationFormat>
  <Paragraphs>66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2</cp:revision>
  <dcterms:created xsi:type="dcterms:W3CDTF">2019-08-06T16:32:53Z</dcterms:created>
  <dcterms:modified xsi:type="dcterms:W3CDTF">2020-08-08T06:22:17Z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2020-08-08T06:22:16.9415741Z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5b462d0a-d26c-4d96-b2de-b014ab0c93d9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