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537" r:id="rId2"/>
    <p:sldId id="534" r:id="rId3"/>
    <p:sldId id="535" r:id="rId4"/>
    <p:sldId id="536" r:id="rId5"/>
    <p:sldId id="53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5" autoAdjust="0"/>
    <p:restoredTop sz="88534" autoAdjust="0"/>
  </p:normalViewPr>
  <p:slideViewPr>
    <p:cSldViewPr>
      <p:cViewPr varScale="1">
        <p:scale>
          <a:sx n="69" d="100"/>
          <a:sy n="69" d="100"/>
        </p:scale>
        <p:origin x="1184" y="4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openxmlformats.org/officeDocument/2006/relationships/image" Target="../media/image41.png"/><Relationship Id="rId9" Type="http://schemas.openxmlformats.org/officeDocument/2006/relationships/image" Target="../media/image5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7" Type="http://schemas.openxmlformats.org/officeDocument/2006/relationships/image" Target="../media/image1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4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8908" y="908720"/>
            <a:ext cx="914285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 smtClean="0"/>
              <a:t>Sketching Graphs</a:t>
            </a:r>
          </a:p>
          <a:p>
            <a:pPr algn="ctr"/>
            <a:r>
              <a:rPr lang="en-GB" sz="8000" dirty="0" smtClean="0"/>
              <a:t>- </a:t>
            </a:r>
            <a:r>
              <a:rPr lang="en-GB" sz="7200" dirty="0" smtClean="0"/>
              <a:t>Points of Intersection</a:t>
            </a:r>
          </a:p>
          <a:p>
            <a:pPr algn="ctr"/>
            <a:endParaRPr lang="en-GB" sz="3600" dirty="0" smtClean="0"/>
          </a:p>
          <a:p>
            <a:pPr algn="ctr"/>
            <a:r>
              <a:rPr lang="en-GB" sz="8000" dirty="0" smtClean="0"/>
              <a:t>Chapter 4</a:t>
            </a:r>
            <a:endParaRPr lang="en-GB" sz="5400" dirty="0" smtClean="0"/>
          </a:p>
          <a:p>
            <a:pPr algn="ctr"/>
            <a:r>
              <a:rPr lang="en-GB" sz="8000" dirty="0" smtClean="0"/>
              <a:t>(Part 4 of 4)</a:t>
            </a:r>
          </a:p>
        </p:txBody>
      </p:sp>
    </p:spTree>
    <p:extLst>
      <p:ext uri="{BB962C8B-B14F-4D97-AF65-F5344CB8AC3E}">
        <p14:creationId xmlns:p14="http://schemas.microsoft.com/office/powerpoint/2010/main" val="356046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Points of Intersection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88469" y="797615"/>
                <a:ext cx="7992888" cy="120032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pPr algn="ctr"/>
                <a:r>
                  <a:rPr lang="en-GB" sz="2400" dirty="0" smtClean="0">
                    <a:solidFill>
                      <a:schemeClr val="tx1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  <a:r>
                  <a:rPr lang="en-GB" sz="2400" dirty="0">
                    <a:solidFill>
                      <a:schemeClr val="tx1"/>
                    </a:solidFill>
                  </a:rPr>
                  <a:t>and </a:t>
                </a:r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24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</a:t>
                </a:r>
                <a:endParaRPr lang="en-GB" sz="2400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GB" sz="2400" dirty="0" smtClean="0">
                    <a:solidFill>
                      <a:schemeClr val="tx1"/>
                    </a:solidFill>
                  </a:rPr>
                  <a:t>then the </a:t>
                </a:r>
                <a:r>
                  <a:rPr lang="en-GB" sz="2400" dirty="0">
                    <a:solidFill>
                      <a:schemeClr val="tx1"/>
                    </a:solidFill>
                  </a:rPr>
                  <a:t>points of intersection can be found </a:t>
                </a:r>
                <a:endParaRPr lang="en-GB" sz="2400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GB" sz="2400" dirty="0" smtClean="0">
                    <a:solidFill>
                      <a:schemeClr val="tx1"/>
                    </a:solidFill>
                  </a:rPr>
                  <a:t>using </a:t>
                </a:r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24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469" y="797615"/>
                <a:ext cx="7992888" cy="1200329"/>
              </a:xfrm>
              <a:prstGeom prst="rect">
                <a:avLst/>
              </a:prstGeom>
              <a:blipFill>
                <a:blip r:embed="rId2"/>
                <a:stretch>
                  <a:fillRect t="-4061" b="-1066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88469" y="2281761"/>
                <a:ext cx="7951035" cy="95410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−3)</m:t>
                    </m:r>
                  </m:oMath>
                </a14:m>
                <a:r>
                  <a:rPr lang="en-GB" sz="2800" dirty="0">
                    <a:solidFill>
                      <a:srgbClr val="FF0000"/>
                    </a:solidFill>
                  </a:rPr>
                  <a:t> </a:t>
                </a:r>
                <a:r>
                  <a:rPr lang="en-GB" sz="2800" dirty="0"/>
                  <a:t>and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8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8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GB" sz="28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GB" sz="28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2800" dirty="0"/>
                  <a:t>. </a:t>
                </a:r>
                <a:endParaRPr lang="en-GB" sz="2800" dirty="0" smtClean="0"/>
              </a:p>
              <a:p>
                <a:pPr algn="ctr"/>
                <a:r>
                  <a:rPr lang="en-GB" sz="2800" dirty="0" smtClean="0"/>
                  <a:t>Find </a:t>
                </a:r>
                <a:r>
                  <a:rPr lang="en-GB" sz="2800" dirty="0"/>
                  <a:t>the coordinates of their points of intersection.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469" y="2281761"/>
                <a:ext cx="7951035" cy="954107"/>
              </a:xfrm>
              <a:prstGeom prst="rect">
                <a:avLst/>
              </a:prstGeom>
              <a:blipFill>
                <a:blip r:embed="rId3"/>
                <a:stretch>
                  <a:fillRect b="-828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V="1">
            <a:off x="323528" y="5085891"/>
            <a:ext cx="3606305" cy="139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1755171" y="3681982"/>
            <a:ext cx="37565" cy="2734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553931" y="3403888"/>
                <a:ext cx="4154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3931" y="3403888"/>
                <a:ext cx="415472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797963" y="4822793"/>
                <a:ext cx="4154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7963" y="4822793"/>
                <a:ext cx="415472" cy="27699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 rot="19131803">
                <a:off x="2630443" y="4734041"/>
                <a:ext cx="124623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d>
                        <m:d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131803">
                <a:off x="2630443" y="4734041"/>
                <a:ext cx="1246231" cy="30777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498371" y="4826802"/>
                <a:ext cx="3853895" cy="10809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2000" b="1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=−</m:t>
                    </m:r>
                    <m:rad>
                      <m:radPr>
                        <m:degHide m:val="on"/>
                        <m:ctrlPr>
                          <a:rPr lang="en-GB" sz="20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</m:oMath>
                </a14:m>
                <a:r>
                  <a:rPr lang="en-GB" sz="2000" b="1" dirty="0"/>
                  <a:t> </a:t>
                </a:r>
                <a:endParaRPr lang="en-GB" sz="20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=+</m:t>
                      </m:r>
                      <m:rad>
                        <m:radPr>
                          <m:degHide m:val="on"/>
                          <m:ctrlPr>
                            <a:rPr lang="en-GB" sz="2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GB" sz="20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8371" y="4826802"/>
                <a:ext cx="3853895" cy="108093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Freeform: Shape 22"/>
          <p:cNvSpPr/>
          <p:nvPr/>
        </p:nvSpPr>
        <p:spPr>
          <a:xfrm>
            <a:off x="825500" y="3815900"/>
            <a:ext cx="2120900" cy="2171700"/>
          </a:xfrm>
          <a:custGeom>
            <a:avLst/>
            <a:gdLst>
              <a:gd name="connsiteX0" fmla="*/ 0 w 2120900"/>
              <a:gd name="connsiteY0" fmla="*/ 0 h 2171700"/>
              <a:gd name="connsiteX1" fmla="*/ 876300 w 2120900"/>
              <a:gd name="connsiteY1" fmla="*/ 1257300 h 2171700"/>
              <a:gd name="connsiteX2" fmla="*/ 1320800 w 2120900"/>
              <a:gd name="connsiteY2" fmla="*/ 838200 h 2171700"/>
              <a:gd name="connsiteX3" fmla="*/ 1701800 w 2120900"/>
              <a:gd name="connsiteY3" fmla="*/ 1257300 h 2171700"/>
              <a:gd name="connsiteX4" fmla="*/ 2120900 w 2120900"/>
              <a:gd name="connsiteY4" fmla="*/ 2171700 h 2171700"/>
              <a:gd name="connsiteX0" fmla="*/ 0 w 2120900"/>
              <a:gd name="connsiteY0" fmla="*/ 0 h 2171700"/>
              <a:gd name="connsiteX1" fmla="*/ 876300 w 2120900"/>
              <a:gd name="connsiteY1" fmla="*/ 1257300 h 2171700"/>
              <a:gd name="connsiteX2" fmla="*/ 1320800 w 2120900"/>
              <a:gd name="connsiteY2" fmla="*/ 838200 h 2171700"/>
              <a:gd name="connsiteX3" fmla="*/ 1701800 w 2120900"/>
              <a:gd name="connsiteY3" fmla="*/ 1257300 h 2171700"/>
              <a:gd name="connsiteX4" fmla="*/ 2120900 w 2120900"/>
              <a:gd name="connsiteY4" fmla="*/ 2171700 h 2171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0900" h="2171700">
                <a:moveTo>
                  <a:pt x="0" y="0"/>
                </a:moveTo>
                <a:cubicBezTo>
                  <a:pt x="328083" y="558800"/>
                  <a:pt x="475192" y="1165225"/>
                  <a:pt x="876300" y="1257300"/>
                </a:cubicBezTo>
                <a:cubicBezTo>
                  <a:pt x="1277408" y="1349375"/>
                  <a:pt x="1183217" y="838200"/>
                  <a:pt x="1320800" y="838200"/>
                </a:cubicBezTo>
                <a:cubicBezTo>
                  <a:pt x="1458383" y="838200"/>
                  <a:pt x="1568450" y="1035050"/>
                  <a:pt x="1701800" y="1257300"/>
                </a:cubicBezTo>
                <a:cubicBezTo>
                  <a:pt x="1835150" y="1479550"/>
                  <a:pt x="1978025" y="1825625"/>
                  <a:pt x="2120900" y="2171700"/>
                </a:cubicBezTo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: Shape 23"/>
          <p:cNvSpPr/>
          <p:nvPr/>
        </p:nvSpPr>
        <p:spPr>
          <a:xfrm>
            <a:off x="828675" y="4022275"/>
            <a:ext cx="2743200" cy="1453943"/>
          </a:xfrm>
          <a:custGeom>
            <a:avLst/>
            <a:gdLst>
              <a:gd name="connsiteX0" fmla="*/ 0 w 2743200"/>
              <a:gd name="connsiteY0" fmla="*/ 0 h 1453943"/>
              <a:gd name="connsiteX1" fmla="*/ 933450 w 2743200"/>
              <a:gd name="connsiteY1" fmla="*/ 1076325 h 1453943"/>
              <a:gd name="connsiteX2" fmla="*/ 1838325 w 2743200"/>
              <a:gd name="connsiteY2" fmla="*/ 1447800 h 1453943"/>
              <a:gd name="connsiteX3" fmla="*/ 2743200 w 2743200"/>
              <a:gd name="connsiteY3" fmla="*/ 828675 h 1453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3200" h="1453943">
                <a:moveTo>
                  <a:pt x="0" y="0"/>
                </a:moveTo>
                <a:cubicBezTo>
                  <a:pt x="313531" y="417512"/>
                  <a:pt x="627062" y="835025"/>
                  <a:pt x="933450" y="1076325"/>
                </a:cubicBezTo>
                <a:cubicBezTo>
                  <a:pt x="1239838" y="1317625"/>
                  <a:pt x="1536700" y="1489075"/>
                  <a:pt x="1838325" y="1447800"/>
                </a:cubicBezTo>
                <a:cubicBezTo>
                  <a:pt x="2139950" y="1406525"/>
                  <a:pt x="2441575" y="1117600"/>
                  <a:pt x="2743200" y="828675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15666" y="4286931"/>
                <a:ext cx="1422834" cy="3125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d>
                        <m:dPr>
                          <m:ctrlPr>
                            <a:rPr lang="en-GB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en-GB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5666" y="4286931"/>
                <a:ext cx="1422834" cy="31258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2370981" y="5047791"/>
            <a:ext cx="32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248943" y="5031907"/>
            <a:ext cx="32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707904" y="5900694"/>
            <a:ext cx="5337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/>
              <a:t>Substituting </a:t>
            </a:r>
            <a:r>
              <a:rPr lang="en-GB" dirty="0" smtClean="0"/>
              <a:t>x </a:t>
            </a:r>
            <a:r>
              <a:rPr lang="en-GB" dirty="0"/>
              <a:t>back into either equation, </a:t>
            </a:r>
            <a:r>
              <a:rPr lang="en-GB" dirty="0" smtClean="0"/>
              <a:t>to find y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695633" y="6175918"/>
                <a:ext cx="5256584" cy="5348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, 3+3</m:t>
                          </m:r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d>
                      <m:r>
                        <a:rPr lang="en-GB" sz="24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0,0</m:t>
                          </m:r>
                        </m:e>
                      </m:d>
                      <m:r>
                        <a:rPr lang="en-GB" sz="24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, 3−3</m:t>
                          </m:r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5633" y="6175918"/>
                <a:ext cx="5256584" cy="53482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5022415" y="3522756"/>
                <a:ext cx="260302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GB" sz="2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2415" y="3522756"/>
                <a:ext cx="2603020" cy="40011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165345" y="3901977"/>
                <a:ext cx="4572000" cy="101566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5345" y="3901977"/>
                <a:ext cx="4572000" cy="1015663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5649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  <p:bldP spid="11" grpId="0"/>
      <p:bldP spid="17" grpId="0"/>
      <p:bldP spid="18" grpId="0"/>
      <p:bldP spid="23" grpId="0" animBg="1"/>
      <p:bldP spid="24" grpId="0" animBg="1"/>
      <p:bldP spid="26" grpId="0"/>
      <p:bldP spid="27" grpId="0"/>
      <p:bldP spid="28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Points of Intersection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1806" y="790951"/>
                <a:ext cx="8212010" cy="90261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On the same diagram sketch the curves with equations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dirty="0"/>
                  <a:t>, </a:t>
                </a:r>
                <a:r>
                  <a:rPr lang="en-GB" dirty="0" smtClean="0"/>
                  <a:t>State the </a:t>
                </a:r>
                <a:r>
                  <a:rPr lang="en-GB" dirty="0"/>
                  <a:t>number of real solutions to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06" y="790951"/>
                <a:ext cx="8212010" cy="90261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1838598" y="1790487"/>
            <a:ext cx="5465660" cy="4220584"/>
            <a:chOff x="2850756" y="1862522"/>
            <a:chExt cx="3903944" cy="3080344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2850756" y="3600704"/>
              <a:ext cx="3606305" cy="1390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H="1" flipV="1">
              <a:off x="4282399" y="2196795"/>
              <a:ext cx="37565" cy="27342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4081159" y="1918701"/>
                  <a:ext cx="41547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81159" y="1918701"/>
                  <a:ext cx="415472" cy="276999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6339228" y="3462205"/>
                  <a:ext cx="41547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39228" y="3462205"/>
                  <a:ext cx="415472" cy="27699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 rot="17827855">
                  <a:off x="5325021" y="2428724"/>
                  <a:ext cx="1444989" cy="3125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GB" sz="1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GB" sz="14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GB" sz="14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d>
                          <m:dPr>
                            <m:ctrlPr>
                              <a:rPr lang="en-GB" sz="14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en-GB" sz="14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GB" sz="14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14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</m:d>
                      </m:oMath>
                    </m:oMathPara>
                  </a14:m>
                  <a:endParaRPr lang="en-GB" b="1" dirty="0"/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7827855">
                  <a:off x="5325021" y="2428724"/>
                  <a:ext cx="1444989" cy="312586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 rot="1417607">
                  <a:off x="4300780" y="2745301"/>
                  <a:ext cx="885466" cy="5015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1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GB" sz="1400" b="1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1400" b="1" i="1" smtClean="0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b="1" i="1" smtClean="0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</m:num>
                          <m:den>
                            <m:r>
                              <a:rPr lang="en-GB" sz="1400" b="1" i="1" smtClean="0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den>
                        </m:f>
                      </m:oMath>
                    </m:oMathPara>
                  </a14:m>
                  <a:endParaRPr lang="en-GB" b="1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417607">
                  <a:off x="4300780" y="2745301"/>
                  <a:ext cx="885466" cy="501548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Freeform: Shape 21"/>
            <p:cNvSpPr/>
            <p:nvPr/>
          </p:nvSpPr>
          <p:spPr>
            <a:xfrm>
              <a:off x="3707904" y="2199665"/>
              <a:ext cx="2328530" cy="2381693"/>
            </a:xfrm>
            <a:custGeom>
              <a:avLst/>
              <a:gdLst>
                <a:gd name="connsiteX0" fmla="*/ 0 w 2256909"/>
                <a:gd name="connsiteY0" fmla="*/ 2392325 h 2392325"/>
                <a:gd name="connsiteX1" fmla="*/ 563525 w 2256909"/>
                <a:gd name="connsiteY1" fmla="*/ 1435395 h 2392325"/>
                <a:gd name="connsiteX2" fmla="*/ 1212111 w 2256909"/>
                <a:gd name="connsiteY2" fmla="*/ 1903228 h 2392325"/>
                <a:gd name="connsiteX3" fmla="*/ 2094614 w 2256909"/>
                <a:gd name="connsiteY3" fmla="*/ 520995 h 2392325"/>
                <a:gd name="connsiteX4" fmla="*/ 2254102 w 2256909"/>
                <a:gd name="connsiteY4" fmla="*/ 0 h 2392325"/>
                <a:gd name="connsiteX0" fmla="*/ 0 w 2329125"/>
                <a:gd name="connsiteY0" fmla="*/ 2381693 h 2381693"/>
                <a:gd name="connsiteX1" fmla="*/ 563525 w 2329125"/>
                <a:gd name="connsiteY1" fmla="*/ 1424763 h 2381693"/>
                <a:gd name="connsiteX2" fmla="*/ 1212111 w 2329125"/>
                <a:gd name="connsiteY2" fmla="*/ 1892596 h 2381693"/>
                <a:gd name="connsiteX3" fmla="*/ 2094614 w 2329125"/>
                <a:gd name="connsiteY3" fmla="*/ 510363 h 2381693"/>
                <a:gd name="connsiteX4" fmla="*/ 2328530 w 2329125"/>
                <a:gd name="connsiteY4" fmla="*/ 0 h 2381693"/>
                <a:gd name="connsiteX0" fmla="*/ 0 w 2328530"/>
                <a:gd name="connsiteY0" fmla="*/ 2381693 h 2381693"/>
                <a:gd name="connsiteX1" fmla="*/ 563525 w 2328530"/>
                <a:gd name="connsiteY1" fmla="*/ 1424763 h 2381693"/>
                <a:gd name="connsiteX2" fmla="*/ 1212111 w 2328530"/>
                <a:gd name="connsiteY2" fmla="*/ 1892596 h 2381693"/>
                <a:gd name="connsiteX3" fmla="*/ 2094614 w 2328530"/>
                <a:gd name="connsiteY3" fmla="*/ 510363 h 2381693"/>
                <a:gd name="connsiteX4" fmla="*/ 2328530 w 2328530"/>
                <a:gd name="connsiteY4" fmla="*/ 0 h 2381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28530" h="2381693">
                  <a:moveTo>
                    <a:pt x="0" y="2381693"/>
                  </a:moveTo>
                  <a:cubicBezTo>
                    <a:pt x="180753" y="1943986"/>
                    <a:pt x="361507" y="1506279"/>
                    <a:pt x="563525" y="1424763"/>
                  </a:cubicBezTo>
                  <a:cubicBezTo>
                    <a:pt x="765543" y="1343247"/>
                    <a:pt x="956930" y="2044996"/>
                    <a:pt x="1212111" y="1892596"/>
                  </a:cubicBezTo>
                  <a:cubicBezTo>
                    <a:pt x="1467293" y="1740196"/>
                    <a:pt x="1908544" y="825796"/>
                    <a:pt x="2094614" y="510363"/>
                  </a:cubicBezTo>
                  <a:cubicBezTo>
                    <a:pt x="2280684" y="194930"/>
                    <a:pt x="2250557" y="197589"/>
                    <a:pt x="2328530" y="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Freeform: Shape 22"/>
            <p:cNvSpPr/>
            <p:nvPr/>
          </p:nvSpPr>
          <p:spPr>
            <a:xfrm>
              <a:off x="2899830" y="3730755"/>
              <a:ext cx="1339702" cy="1212111"/>
            </a:xfrm>
            <a:custGeom>
              <a:avLst/>
              <a:gdLst>
                <a:gd name="connsiteX0" fmla="*/ 0 w 1339702"/>
                <a:gd name="connsiteY0" fmla="*/ 0 h 1212111"/>
                <a:gd name="connsiteX1" fmla="*/ 861237 w 1339702"/>
                <a:gd name="connsiteY1" fmla="*/ 244549 h 1212111"/>
                <a:gd name="connsiteX2" fmla="*/ 1254642 w 1339702"/>
                <a:gd name="connsiteY2" fmla="*/ 765544 h 1212111"/>
                <a:gd name="connsiteX3" fmla="*/ 1339702 w 1339702"/>
                <a:gd name="connsiteY3" fmla="*/ 1212111 h 1212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9702" h="1212111">
                  <a:moveTo>
                    <a:pt x="0" y="0"/>
                  </a:moveTo>
                  <a:cubicBezTo>
                    <a:pt x="326065" y="58479"/>
                    <a:pt x="652130" y="116958"/>
                    <a:pt x="861237" y="244549"/>
                  </a:cubicBezTo>
                  <a:cubicBezTo>
                    <a:pt x="1070344" y="372140"/>
                    <a:pt x="1174898" y="604284"/>
                    <a:pt x="1254642" y="765544"/>
                  </a:cubicBezTo>
                  <a:cubicBezTo>
                    <a:pt x="1334386" y="926804"/>
                    <a:pt x="1337044" y="1069457"/>
                    <a:pt x="1339702" y="1212111"/>
                  </a:cubicBezTo>
                </a:path>
              </a:pathLst>
            </a:custGeom>
            <a:ln w="1905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Freeform: Shape 23"/>
            <p:cNvSpPr/>
            <p:nvPr/>
          </p:nvSpPr>
          <p:spPr>
            <a:xfrm>
              <a:off x="4377756" y="2093341"/>
              <a:ext cx="1839432" cy="1435395"/>
            </a:xfrm>
            <a:custGeom>
              <a:avLst/>
              <a:gdLst>
                <a:gd name="connsiteX0" fmla="*/ 0 w 1839432"/>
                <a:gd name="connsiteY0" fmla="*/ 0 h 1435395"/>
                <a:gd name="connsiteX1" fmla="*/ 372139 w 1839432"/>
                <a:gd name="connsiteY1" fmla="*/ 1137684 h 1435395"/>
                <a:gd name="connsiteX2" fmla="*/ 1839432 w 1839432"/>
                <a:gd name="connsiteY2" fmla="*/ 1435395 h 1435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39432" h="1435395">
                  <a:moveTo>
                    <a:pt x="0" y="0"/>
                  </a:moveTo>
                  <a:cubicBezTo>
                    <a:pt x="32783" y="449226"/>
                    <a:pt x="65567" y="898452"/>
                    <a:pt x="372139" y="1137684"/>
                  </a:cubicBezTo>
                  <a:cubicBezTo>
                    <a:pt x="678711" y="1376916"/>
                    <a:pt x="1259071" y="1406155"/>
                    <a:pt x="1839432" y="1435395"/>
                  </a:cubicBezTo>
                </a:path>
              </a:pathLst>
            </a:custGeom>
            <a:ln w="1905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1295806" y="6146223"/>
            <a:ext cx="6384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There </a:t>
            </a:r>
            <a:r>
              <a:rPr lang="en-GB" dirty="0"/>
              <a:t>are 2 points of intersection, </a:t>
            </a:r>
            <a:endParaRPr lang="en-GB" dirty="0" smtClean="0"/>
          </a:p>
          <a:p>
            <a:pPr algn="ctr"/>
            <a:r>
              <a:rPr lang="en-GB" dirty="0" smtClean="0"/>
              <a:t>thus </a:t>
            </a:r>
            <a:r>
              <a:rPr lang="en-GB" b="1" dirty="0"/>
              <a:t>2 solutions to this equation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855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Points of Intersection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84450" y="782219"/>
                <a:ext cx="7416824" cy="101566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/>
                  <a:t>On the same diagram sketch the curves with equations </a:t>
                </a:r>
                <a:endParaRPr lang="en-GB" sz="2000" b="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−4)</m:t>
                    </m:r>
                  </m:oMath>
                </a14:m>
                <a:r>
                  <a:rPr lang="en-GB" sz="2000" dirty="0">
                    <a:solidFill>
                      <a:srgbClr val="0000FF"/>
                    </a:solidFill>
                  </a:rPr>
                  <a:t> </a:t>
                </a:r>
                <a:r>
                  <a:rPr lang="en-GB" sz="2000" dirty="0"/>
                  <a:t>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2000" dirty="0" smtClean="0"/>
              </a:p>
              <a:p>
                <a:pPr algn="ctr"/>
                <a:r>
                  <a:rPr lang="en-GB" sz="2000" dirty="0" smtClean="0"/>
                  <a:t>and find </a:t>
                </a:r>
                <a:r>
                  <a:rPr lang="en-GB" sz="2000" dirty="0"/>
                  <a:t>the coordinates of any points of intersection.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450" y="782219"/>
                <a:ext cx="7416824" cy="1015663"/>
              </a:xfrm>
              <a:prstGeom prst="rect">
                <a:avLst/>
              </a:prstGeom>
              <a:blipFill rotWithShape="0">
                <a:blip r:embed="rId2"/>
                <a:stretch>
                  <a:fillRect b="-155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323528" y="2060848"/>
            <a:ext cx="4334994" cy="3868446"/>
            <a:chOff x="309014" y="1792802"/>
            <a:chExt cx="3903944" cy="3012329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309014" y="3474805"/>
              <a:ext cx="3606305" cy="1390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H="1" flipV="1">
              <a:off x="1740657" y="2070896"/>
              <a:ext cx="37565" cy="27342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1539417" y="1792802"/>
                  <a:ext cx="41547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39417" y="1792802"/>
                  <a:ext cx="415472" cy="276999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3797486" y="3336306"/>
                  <a:ext cx="41547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97486" y="3336306"/>
                  <a:ext cx="415472" cy="276999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1914179" y="3867234"/>
                  <a:ext cx="1246231" cy="2396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GB" sz="14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14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d>
                          <m:dPr>
                            <m:ctrlPr>
                              <a:rPr lang="en-GB" sz="14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GB" sz="14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14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e>
                        </m:d>
                      </m:oMath>
                    </m:oMathPara>
                  </a14:m>
                  <a:endParaRPr lang="en-GB" b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14179" y="3867234"/>
                  <a:ext cx="1246231" cy="239664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Freeform: Shape 11"/>
            <p:cNvSpPr/>
            <p:nvPr/>
          </p:nvSpPr>
          <p:spPr>
            <a:xfrm flipH="1">
              <a:off x="1251941" y="2215446"/>
              <a:ext cx="2576218" cy="2171700"/>
            </a:xfrm>
            <a:custGeom>
              <a:avLst/>
              <a:gdLst>
                <a:gd name="connsiteX0" fmla="*/ 0 w 2120900"/>
                <a:gd name="connsiteY0" fmla="*/ 0 h 2171700"/>
                <a:gd name="connsiteX1" fmla="*/ 876300 w 2120900"/>
                <a:gd name="connsiteY1" fmla="*/ 1257300 h 2171700"/>
                <a:gd name="connsiteX2" fmla="*/ 1320800 w 2120900"/>
                <a:gd name="connsiteY2" fmla="*/ 838200 h 2171700"/>
                <a:gd name="connsiteX3" fmla="*/ 1701800 w 2120900"/>
                <a:gd name="connsiteY3" fmla="*/ 1257300 h 2171700"/>
                <a:gd name="connsiteX4" fmla="*/ 2120900 w 2120900"/>
                <a:gd name="connsiteY4" fmla="*/ 2171700 h 2171700"/>
                <a:gd name="connsiteX0" fmla="*/ 0 w 2120900"/>
                <a:gd name="connsiteY0" fmla="*/ 0 h 2171700"/>
                <a:gd name="connsiteX1" fmla="*/ 876300 w 2120900"/>
                <a:gd name="connsiteY1" fmla="*/ 1257300 h 2171700"/>
                <a:gd name="connsiteX2" fmla="*/ 1320800 w 2120900"/>
                <a:gd name="connsiteY2" fmla="*/ 838200 h 2171700"/>
                <a:gd name="connsiteX3" fmla="*/ 1701800 w 2120900"/>
                <a:gd name="connsiteY3" fmla="*/ 1257300 h 2171700"/>
                <a:gd name="connsiteX4" fmla="*/ 2120900 w 2120900"/>
                <a:gd name="connsiteY4" fmla="*/ 2171700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0900" h="2171700">
                  <a:moveTo>
                    <a:pt x="0" y="0"/>
                  </a:moveTo>
                  <a:cubicBezTo>
                    <a:pt x="328083" y="558800"/>
                    <a:pt x="475192" y="1165225"/>
                    <a:pt x="876300" y="1257300"/>
                  </a:cubicBezTo>
                  <a:cubicBezTo>
                    <a:pt x="1277408" y="1349375"/>
                    <a:pt x="1183217" y="838200"/>
                    <a:pt x="1320800" y="838200"/>
                  </a:cubicBezTo>
                  <a:cubicBezTo>
                    <a:pt x="1458383" y="838200"/>
                    <a:pt x="1568450" y="1035050"/>
                    <a:pt x="1701800" y="1257300"/>
                  </a:cubicBezTo>
                  <a:cubicBezTo>
                    <a:pt x="1835150" y="1479550"/>
                    <a:pt x="1978025" y="1825625"/>
                    <a:pt x="2120900" y="2171700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0000"/>
                </a:solidFill>
              </a:endParaRPr>
            </a:p>
          </p:txBody>
        </p:sp>
        <p:sp>
          <p:nvSpPr>
            <p:cNvPr id="13" name="Freeform: Shape 12"/>
            <p:cNvSpPr/>
            <p:nvPr/>
          </p:nvSpPr>
          <p:spPr>
            <a:xfrm>
              <a:off x="814161" y="2411189"/>
              <a:ext cx="2743200" cy="1453943"/>
            </a:xfrm>
            <a:custGeom>
              <a:avLst/>
              <a:gdLst>
                <a:gd name="connsiteX0" fmla="*/ 0 w 2743200"/>
                <a:gd name="connsiteY0" fmla="*/ 0 h 1453943"/>
                <a:gd name="connsiteX1" fmla="*/ 933450 w 2743200"/>
                <a:gd name="connsiteY1" fmla="*/ 1076325 h 1453943"/>
                <a:gd name="connsiteX2" fmla="*/ 1838325 w 2743200"/>
                <a:gd name="connsiteY2" fmla="*/ 1447800 h 1453943"/>
                <a:gd name="connsiteX3" fmla="*/ 2743200 w 2743200"/>
                <a:gd name="connsiteY3" fmla="*/ 828675 h 1453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43200" h="1453943">
                  <a:moveTo>
                    <a:pt x="0" y="0"/>
                  </a:moveTo>
                  <a:cubicBezTo>
                    <a:pt x="313531" y="417512"/>
                    <a:pt x="627062" y="835025"/>
                    <a:pt x="933450" y="1076325"/>
                  </a:cubicBezTo>
                  <a:cubicBezTo>
                    <a:pt x="1239838" y="1317625"/>
                    <a:pt x="1536700" y="1489075"/>
                    <a:pt x="1838325" y="1447800"/>
                  </a:cubicBezTo>
                  <a:cubicBezTo>
                    <a:pt x="2139950" y="1406525"/>
                    <a:pt x="2441575" y="1117600"/>
                    <a:pt x="2743200" y="828675"/>
                  </a:cubicBezTo>
                </a:path>
              </a:pathLst>
            </a:cu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1821272" y="2787269"/>
                  <a:ext cx="1422834" cy="2434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GB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1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sSup>
                          <m:sSupPr>
                            <m:ctrlPr>
                              <a:rPr lang="en-GB" sz="1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1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1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sz="1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d>
                          </m:e>
                          <m:sup>
                            <m:r>
                              <a:rPr lang="en-GB" sz="1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oMath>
                    </m:oMathPara>
                  </a14:m>
                  <a:endParaRPr lang="en-GB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21272" y="2787269"/>
                  <a:ext cx="1422834" cy="243408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b="-196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TextBox 14"/>
            <p:cNvSpPr txBox="1"/>
            <p:nvPr/>
          </p:nvSpPr>
          <p:spPr>
            <a:xfrm>
              <a:off x="2484058" y="3436705"/>
              <a:ext cx="3215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2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234429" y="3420821"/>
              <a:ext cx="3215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4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571950" y="2039510"/>
                <a:ext cx="5558722" cy="46193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</m:oMath>
                  </m:oMathPara>
                </a14:m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24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4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−5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24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4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+8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400" dirty="0" smtClean="0"/>
              </a:p>
              <a:p>
                <a:endParaRPr lang="en-GB" sz="2400" dirty="0"/>
              </a:p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400" dirty="0"/>
                  <a:t> giving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0,0</m:t>
                        </m:r>
                      </m:e>
                    </m:d>
                  </m:oMath>
                </a14:m>
                <a:endParaRPr lang="en-GB" sz="2400" b="0" dirty="0" smtClean="0"/>
              </a:p>
              <a:p>
                <a:pPr algn="ctr"/>
                <a:endParaRPr lang="en-GB" sz="2400" dirty="0"/>
              </a:p>
              <a:p>
                <a:pPr algn="ctr"/>
                <a:r>
                  <a:rPr lang="en-GB" sz="2400" dirty="0"/>
                  <a:t>But the discriminant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+8</m:t>
                    </m:r>
                  </m:oMath>
                </a14:m>
                <a:r>
                  <a:rPr lang="en-GB" sz="2400" dirty="0"/>
                  <a:t> is -7, </a:t>
                </a:r>
                <a:endParaRPr lang="en-GB" sz="2400" dirty="0" smtClean="0"/>
              </a:p>
              <a:p>
                <a:pPr algn="ctr"/>
                <a:r>
                  <a:rPr lang="en-GB" sz="2400" dirty="0" smtClean="0"/>
                  <a:t>thus </a:t>
                </a:r>
                <a:r>
                  <a:rPr lang="en-GB" sz="2400" dirty="0"/>
                  <a:t>there are no further </a:t>
                </a:r>
                <a:r>
                  <a:rPr lang="en-GB" sz="2400" dirty="0" smtClean="0"/>
                  <a:t>solutions.</a:t>
                </a:r>
                <a:endParaRPr lang="en-GB" sz="2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1950" y="2039510"/>
                <a:ext cx="5558722" cy="4619341"/>
              </a:xfrm>
              <a:prstGeom prst="rect">
                <a:avLst/>
              </a:prstGeom>
              <a:blipFill>
                <a:blip r:embed="rId7"/>
                <a:stretch>
                  <a:fillRect r="-548" b="-21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7927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2441" y="4549432"/>
            <a:ext cx="2805959" cy="220468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644571" y="627923"/>
                <a:ext cx="4394927" cy="30662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[MAT 2010 1A] The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/>
                  <a:t> for which the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𝑘𝑥</m:t>
                    </m:r>
                  </m:oMath>
                </a14:m>
                <a:r>
                  <a:rPr lang="en-GB" sz="1600" dirty="0"/>
                  <a:t> intersects the parabola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/>
                  <a:t> are precisely</a:t>
                </a:r>
              </a:p>
              <a:p>
                <a:pPr marL="342900" indent="-342900">
                  <a:buAutoNum type="alphaUcParenR"/>
                </a:pPr>
                <a:r>
                  <a:rPr lang="en-GB" sz="1600" b="0" dirty="0"/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≤0</m:t>
                    </m:r>
                  </m:oMath>
                </a14:m>
                <a:r>
                  <a:rPr lang="en-GB" sz="1600" dirty="0"/>
                  <a:t>		   B) 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≥−4</m:t>
                    </m:r>
                  </m:oMath>
                </a14:m>
                <a:endParaRPr lang="en-GB" sz="1600" dirty="0"/>
              </a:p>
              <a:p>
                <a:r>
                  <a:rPr lang="en-GB" sz="1600" dirty="0"/>
                  <a:t>C)   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sz="1600" dirty="0"/>
                  <a:t> or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≤−4</m:t>
                    </m:r>
                  </m:oMath>
                </a14:m>
                <a:r>
                  <a:rPr lang="en-GB" sz="1600" b="0" dirty="0"/>
                  <a:t>    D) 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−4≤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≤0</m:t>
                    </m:r>
                  </m:oMath>
                </a14:m>
                <a:endParaRPr lang="en-GB" sz="1600" dirty="0"/>
              </a:p>
              <a:p>
                <a:r>
                  <a:rPr lang="en-GB" sz="1400" b="1" dirty="0"/>
                  <a:t>Equating: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𝒌𝒙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𝒌𝒙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400" b="1" dirty="0"/>
              </a:p>
              <a:p>
                <a:pPr/>
                <a:r>
                  <a:rPr lang="en-GB" sz="1400" b="1" dirty="0"/>
                  <a:t>Discriminant: </a:t>
                </a:r>
                <a:br>
                  <a:rPr lang="en-GB" sz="1400" b="1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  → </m:t>
                      </m:r>
                      <m:sSup>
                        <m:sSup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p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  <m:oMath xmlns:m="http://schemas.openxmlformats.org/officeDocument/2006/math"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𝒌</m:t>
                      </m:r>
                      <m:d>
                        <m:d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  <m:oMath xmlns:m="http://schemas.openxmlformats.org/officeDocument/2006/math"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≤−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𝒐𝒓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571" y="627923"/>
                <a:ext cx="4394927" cy="3066224"/>
              </a:xfrm>
              <a:prstGeom prst="rect">
                <a:avLst/>
              </a:prstGeom>
              <a:blipFill>
                <a:blip r:embed="rId3"/>
                <a:stretch>
                  <a:fillRect l="-832" t="-5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5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4D</a:t>
              </a:r>
              <a:endParaRPr lang="en-GB" sz="3200" dirty="0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395536" y="725840"/>
            <a:ext cx="3624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1/AS, Pages 69-71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739717"/>
            <a:ext cx="404605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395536" y="2139865"/>
                <a:ext cx="4032448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[MAT 2005 1B]</a:t>
                </a:r>
              </a:p>
              <a:p>
                <a:r>
                  <a:rPr lang="en-GB" sz="1600" dirty="0"/>
                  <a:t>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GB" sz="1600" dirty="0"/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has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600" dirty="0"/>
                  <a:t> as a solution;</a:t>
                </a:r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has no real solutions;</a:t>
                </a:r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has an odd number of real solutions;</a:t>
                </a:r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has twenty real solutions.</a:t>
                </a: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139865"/>
                <a:ext cx="4032448" cy="1569660"/>
              </a:xfrm>
              <a:prstGeom prst="rect">
                <a:avLst/>
              </a:prstGeom>
              <a:blipFill>
                <a:blip r:embed="rId4"/>
                <a:stretch>
                  <a:fillRect l="-908" t="-1163" b="-38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95536" y="173971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4827971" y="3691213"/>
                <a:ext cx="370352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[MAT 2013 1D]</a:t>
                </a:r>
              </a:p>
              <a:p>
                <a:r>
                  <a:rPr lang="en-GB" sz="1600" dirty="0"/>
                  <a:t>Which of the following sketches is a graph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1600" dirty="0"/>
                  <a:t>?</a:t>
                </a: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7971" y="3691213"/>
                <a:ext cx="3703527" cy="830997"/>
              </a:xfrm>
              <a:prstGeom prst="rect">
                <a:avLst/>
              </a:prstGeom>
              <a:blipFill>
                <a:blip r:embed="rId5"/>
                <a:stretch>
                  <a:fillRect l="-987" t="-2206" r="-164"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107504" y="2179053"/>
            <a:ext cx="288032" cy="36933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237314" y="727624"/>
            <a:ext cx="288032" cy="36933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7489371" y="5196227"/>
                <a:ext cx="1724299" cy="15689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+1=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∴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=±(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GB" sz="1600" dirty="0"/>
              </a:p>
              <a:p>
                <a:pPr/>
                <a:r>
                  <a:rPr lang="en-GB" sz="1600" dirty="0"/>
                  <a:t>i.e.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−1 </m:t>
                    </m:r>
                  </m:oMath>
                </a14:m>
                <a:r>
                  <a:rPr lang="en-GB" sz="1600" b="0" i="1" dirty="0">
                    <a:latin typeface="Cambria Math" panose="02040503050406030204" pitchFamily="18" charset="0"/>
                  </a:rPr>
                  <a:t/>
                </a:r>
                <a:br>
                  <a:rPr lang="en-GB" sz="16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Answer is (b).</a:t>
                </a: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9371" y="5196227"/>
                <a:ext cx="1724299" cy="1568956"/>
              </a:xfrm>
              <a:prstGeom prst="rect">
                <a:avLst/>
              </a:prstGeom>
              <a:blipFill>
                <a:blip r:embed="rId6"/>
                <a:stretch>
                  <a:fillRect l="-2128" b="-38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7535422" y="5123542"/>
            <a:ext cx="1579550" cy="16776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046053" y="647039"/>
            <a:ext cx="3111" cy="10812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557486" y="3745673"/>
            <a:ext cx="288032" cy="36933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701501" y="1903784"/>
            <a:ext cx="4166727" cy="169575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340332" y="3999690"/>
            <a:ext cx="529727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</a:t>
            </a:r>
            <a:r>
              <a:rPr lang="en-US" sz="2400" dirty="0" smtClean="0"/>
              <a:t>lesson</a:t>
            </a:r>
            <a:r>
              <a:rPr lang="en-US" sz="2400" dirty="0"/>
              <a:t> </a:t>
            </a:r>
            <a:endParaRPr lang="en-US" sz="2400" dirty="0" smtClean="0"/>
          </a:p>
          <a:p>
            <a:r>
              <a:rPr lang="en-US" sz="2400" dirty="0" smtClean="0"/>
              <a:t>Q1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00B050"/>
                </a:solidFill>
              </a:rPr>
              <a:t>Green</a:t>
            </a:r>
            <a:r>
              <a:rPr lang="en-US" sz="2400" dirty="0" smtClean="0"/>
              <a:t>		</a:t>
            </a:r>
            <a:r>
              <a:rPr lang="en-US" sz="2400" dirty="0" smtClean="0"/>
              <a:t>Q2-4</a:t>
            </a:r>
            <a:endParaRPr lang="en-US" sz="2400" dirty="0" smtClean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</a:t>
            </a:r>
            <a:r>
              <a:rPr lang="en-US" sz="2400" dirty="0" smtClean="0"/>
              <a:t> </a:t>
            </a:r>
            <a:r>
              <a:rPr lang="en-US" sz="2400" dirty="0"/>
              <a:t>		</a:t>
            </a:r>
            <a:r>
              <a:rPr lang="en-US" sz="2400" dirty="0" smtClean="0"/>
              <a:t>Q5-8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</a:t>
            </a:r>
            <a:r>
              <a:rPr lang="en-US" sz="2400" dirty="0" smtClean="0"/>
              <a:t>Q9-10  &amp; Ext</a:t>
            </a:r>
            <a:endParaRPr lang="en-US" sz="24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87121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5" grpId="0" animBg="1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20911</TotalTime>
  <Words>226</Words>
  <Application>Microsoft Office PowerPoint</Application>
  <PresentationFormat>On-screen Show (4:3)</PresentationFormat>
  <Paragraphs>82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808</cp:revision>
  <dcterms:created xsi:type="dcterms:W3CDTF">2013-02-28T07:36:55Z</dcterms:created>
  <dcterms:modified xsi:type="dcterms:W3CDTF">2019-09-02T02:06:23Z</dcterms:modified>
</cp:coreProperties>
</file>