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256" r:id="rId3"/>
    <p:sldId id="276" r:id="rId4"/>
    <p:sldId id="277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40" r:id="rId18"/>
    <p:sldId id="339" r:id="rId19"/>
    <p:sldId id="341" r:id="rId20"/>
    <p:sldId id="342" r:id="rId21"/>
    <p:sldId id="343" r:id="rId22"/>
    <p:sldId id="344" r:id="rId23"/>
    <p:sldId id="345" r:id="rId24"/>
    <p:sldId id="62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54" autoAdjust="0"/>
    <p:restoredTop sz="94379" autoAdjust="0"/>
  </p:normalViewPr>
  <p:slideViewPr>
    <p:cSldViewPr snapToGrid="0">
      <p:cViewPr varScale="1">
        <p:scale>
          <a:sx n="59" d="100"/>
          <a:sy n="59" d="100"/>
        </p:scale>
        <p:origin x="16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72753-C8A1-4EBE-963F-559366E40101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CCA4D-365B-423F-B3B1-B977C82496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124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3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6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268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446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8744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750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543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34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963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9581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455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9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4998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69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4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3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7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14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03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77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7000">
              <a:schemeClr val="accent6">
                <a:lumMod val="20000"/>
                <a:lumOff val="80000"/>
              </a:schemeClr>
            </a:gs>
            <a:gs pos="95000">
              <a:schemeClr val="accent6">
                <a:lumMod val="20000"/>
                <a:lumOff val="80000"/>
              </a:schemeClr>
            </a:gs>
            <a:gs pos="100000">
              <a:schemeClr val="accent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97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663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5.png"/><Relationship Id="rId3" Type="http://schemas.openxmlformats.org/officeDocument/2006/relationships/image" Target="../media/image455.png"/><Relationship Id="rId7" Type="http://schemas.openxmlformats.org/officeDocument/2006/relationships/image" Target="../media/image434.png"/><Relationship Id="rId12" Type="http://schemas.openxmlformats.org/officeDocument/2006/relationships/image" Target="../media/image439.png"/><Relationship Id="rId2" Type="http://schemas.openxmlformats.org/officeDocument/2006/relationships/image" Target="../media/image4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8.png"/><Relationship Id="rId11" Type="http://schemas.openxmlformats.org/officeDocument/2006/relationships/image" Target="../media/image438.png"/><Relationship Id="rId5" Type="http://schemas.openxmlformats.org/officeDocument/2006/relationships/image" Target="../media/image457.png"/><Relationship Id="rId10" Type="http://schemas.openxmlformats.org/officeDocument/2006/relationships/image" Target="../media/image437.png"/><Relationship Id="rId4" Type="http://schemas.openxmlformats.org/officeDocument/2006/relationships/image" Target="../media/image456.png"/><Relationship Id="rId9" Type="http://schemas.openxmlformats.org/officeDocument/2006/relationships/image" Target="../media/image4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5.png"/><Relationship Id="rId3" Type="http://schemas.openxmlformats.org/officeDocument/2006/relationships/image" Target="../media/image460.png"/><Relationship Id="rId7" Type="http://schemas.openxmlformats.org/officeDocument/2006/relationships/image" Target="../media/image434.png"/><Relationship Id="rId12" Type="http://schemas.openxmlformats.org/officeDocument/2006/relationships/image" Target="../media/image439.png"/><Relationship Id="rId2" Type="http://schemas.openxmlformats.org/officeDocument/2006/relationships/image" Target="../media/image4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3.png"/><Relationship Id="rId11" Type="http://schemas.openxmlformats.org/officeDocument/2006/relationships/image" Target="../media/image438.png"/><Relationship Id="rId5" Type="http://schemas.openxmlformats.org/officeDocument/2006/relationships/image" Target="../media/image462.png"/><Relationship Id="rId10" Type="http://schemas.openxmlformats.org/officeDocument/2006/relationships/image" Target="../media/image437.png"/><Relationship Id="rId4" Type="http://schemas.openxmlformats.org/officeDocument/2006/relationships/image" Target="../media/image461.png"/><Relationship Id="rId9" Type="http://schemas.openxmlformats.org/officeDocument/2006/relationships/image" Target="../media/image4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8.png"/><Relationship Id="rId13" Type="http://schemas.openxmlformats.org/officeDocument/2006/relationships/image" Target="../media/image469.png"/><Relationship Id="rId18" Type="http://schemas.openxmlformats.org/officeDocument/2006/relationships/image" Target="../media/image474.png"/><Relationship Id="rId3" Type="http://schemas.openxmlformats.org/officeDocument/2006/relationships/image" Target="../media/image465.png"/><Relationship Id="rId7" Type="http://schemas.openxmlformats.org/officeDocument/2006/relationships/image" Target="../media/image437.png"/><Relationship Id="rId12" Type="http://schemas.openxmlformats.org/officeDocument/2006/relationships/image" Target="../media/image468.png"/><Relationship Id="rId17" Type="http://schemas.openxmlformats.org/officeDocument/2006/relationships/image" Target="../media/image473.png"/><Relationship Id="rId2" Type="http://schemas.openxmlformats.org/officeDocument/2006/relationships/image" Target="../media/image464.png"/><Relationship Id="rId16" Type="http://schemas.openxmlformats.org/officeDocument/2006/relationships/image" Target="../media/image4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6.png"/><Relationship Id="rId11" Type="http://schemas.openxmlformats.org/officeDocument/2006/relationships/image" Target="../media/image467.png"/><Relationship Id="rId5" Type="http://schemas.openxmlformats.org/officeDocument/2006/relationships/image" Target="../media/image435.png"/><Relationship Id="rId15" Type="http://schemas.openxmlformats.org/officeDocument/2006/relationships/image" Target="../media/image471.png"/><Relationship Id="rId10" Type="http://schemas.openxmlformats.org/officeDocument/2006/relationships/image" Target="../media/image466.png"/><Relationship Id="rId19" Type="http://schemas.openxmlformats.org/officeDocument/2006/relationships/image" Target="../media/image475.png"/><Relationship Id="rId4" Type="http://schemas.openxmlformats.org/officeDocument/2006/relationships/image" Target="../media/image434.png"/><Relationship Id="rId9" Type="http://schemas.openxmlformats.org/officeDocument/2006/relationships/image" Target="../media/image439.png"/><Relationship Id="rId14" Type="http://schemas.openxmlformats.org/officeDocument/2006/relationships/image" Target="../media/image47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9.png"/><Relationship Id="rId13" Type="http://schemas.openxmlformats.org/officeDocument/2006/relationships/image" Target="../media/image481.png"/><Relationship Id="rId18" Type="http://schemas.openxmlformats.org/officeDocument/2006/relationships/image" Target="../media/image486.png"/><Relationship Id="rId3" Type="http://schemas.openxmlformats.org/officeDocument/2006/relationships/image" Target="../media/image434.png"/><Relationship Id="rId21" Type="http://schemas.openxmlformats.org/officeDocument/2006/relationships/image" Target="../media/image489.png"/><Relationship Id="rId7" Type="http://schemas.openxmlformats.org/officeDocument/2006/relationships/image" Target="../media/image438.png"/><Relationship Id="rId12" Type="http://schemas.openxmlformats.org/officeDocument/2006/relationships/image" Target="../media/image480.png"/><Relationship Id="rId17" Type="http://schemas.openxmlformats.org/officeDocument/2006/relationships/image" Target="../media/image485.png"/><Relationship Id="rId2" Type="http://schemas.openxmlformats.org/officeDocument/2006/relationships/image" Target="../media/image476.png"/><Relationship Id="rId16" Type="http://schemas.openxmlformats.org/officeDocument/2006/relationships/image" Target="../media/image484.png"/><Relationship Id="rId20" Type="http://schemas.openxmlformats.org/officeDocument/2006/relationships/image" Target="../media/image4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7.png"/><Relationship Id="rId11" Type="http://schemas.openxmlformats.org/officeDocument/2006/relationships/image" Target="../media/image479.png"/><Relationship Id="rId5" Type="http://schemas.openxmlformats.org/officeDocument/2006/relationships/image" Target="../media/image436.png"/><Relationship Id="rId15" Type="http://schemas.openxmlformats.org/officeDocument/2006/relationships/image" Target="../media/image483.png"/><Relationship Id="rId10" Type="http://schemas.openxmlformats.org/officeDocument/2006/relationships/image" Target="../media/image478.png"/><Relationship Id="rId19" Type="http://schemas.openxmlformats.org/officeDocument/2006/relationships/image" Target="../media/image487.png"/><Relationship Id="rId4" Type="http://schemas.openxmlformats.org/officeDocument/2006/relationships/image" Target="../media/image435.png"/><Relationship Id="rId9" Type="http://schemas.openxmlformats.org/officeDocument/2006/relationships/image" Target="../media/image477.png"/><Relationship Id="rId14" Type="http://schemas.openxmlformats.org/officeDocument/2006/relationships/image" Target="../media/image48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9.png"/><Relationship Id="rId13" Type="http://schemas.openxmlformats.org/officeDocument/2006/relationships/image" Target="../media/image495.png"/><Relationship Id="rId18" Type="http://schemas.openxmlformats.org/officeDocument/2006/relationships/image" Target="../media/image500.png"/><Relationship Id="rId3" Type="http://schemas.openxmlformats.org/officeDocument/2006/relationships/image" Target="../media/image434.png"/><Relationship Id="rId21" Type="http://schemas.openxmlformats.org/officeDocument/2006/relationships/image" Target="../media/image503.png"/><Relationship Id="rId7" Type="http://schemas.openxmlformats.org/officeDocument/2006/relationships/image" Target="../media/image438.png"/><Relationship Id="rId12" Type="http://schemas.openxmlformats.org/officeDocument/2006/relationships/image" Target="../media/image494.png"/><Relationship Id="rId17" Type="http://schemas.openxmlformats.org/officeDocument/2006/relationships/image" Target="../media/image499.png"/><Relationship Id="rId2" Type="http://schemas.openxmlformats.org/officeDocument/2006/relationships/image" Target="../media/image490.png"/><Relationship Id="rId16" Type="http://schemas.openxmlformats.org/officeDocument/2006/relationships/image" Target="../media/image498.png"/><Relationship Id="rId20" Type="http://schemas.openxmlformats.org/officeDocument/2006/relationships/image" Target="../media/image5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7.png"/><Relationship Id="rId11" Type="http://schemas.openxmlformats.org/officeDocument/2006/relationships/image" Target="../media/image493.png"/><Relationship Id="rId5" Type="http://schemas.openxmlformats.org/officeDocument/2006/relationships/image" Target="../media/image436.png"/><Relationship Id="rId15" Type="http://schemas.openxmlformats.org/officeDocument/2006/relationships/image" Target="../media/image497.png"/><Relationship Id="rId10" Type="http://schemas.openxmlformats.org/officeDocument/2006/relationships/image" Target="../media/image492.png"/><Relationship Id="rId19" Type="http://schemas.openxmlformats.org/officeDocument/2006/relationships/image" Target="../media/image501.png"/><Relationship Id="rId4" Type="http://schemas.openxmlformats.org/officeDocument/2006/relationships/image" Target="../media/image435.png"/><Relationship Id="rId9" Type="http://schemas.openxmlformats.org/officeDocument/2006/relationships/image" Target="../media/image491.png"/><Relationship Id="rId14" Type="http://schemas.openxmlformats.org/officeDocument/2006/relationships/image" Target="../media/image496.png"/><Relationship Id="rId22" Type="http://schemas.openxmlformats.org/officeDocument/2006/relationships/image" Target="../media/image50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9.png"/><Relationship Id="rId13" Type="http://schemas.openxmlformats.org/officeDocument/2006/relationships/image" Target="../media/image509.png"/><Relationship Id="rId3" Type="http://schemas.openxmlformats.org/officeDocument/2006/relationships/image" Target="../media/image434.png"/><Relationship Id="rId7" Type="http://schemas.openxmlformats.org/officeDocument/2006/relationships/image" Target="../media/image438.png"/><Relationship Id="rId12" Type="http://schemas.openxmlformats.org/officeDocument/2006/relationships/image" Target="../media/image508.png"/><Relationship Id="rId2" Type="http://schemas.openxmlformats.org/officeDocument/2006/relationships/image" Target="../media/image505.png"/><Relationship Id="rId16" Type="http://schemas.openxmlformats.org/officeDocument/2006/relationships/image" Target="../media/image5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7.png"/><Relationship Id="rId11" Type="http://schemas.openxmlformats.org/officeDocument/2006/relationships/image" Target="../media/image507.png"/><Relationship Id="rId5" Type="http://schemas.openxmlformats.org/officeDocument/2006/relationships/image" Target="../media/image436.png"/><Relationship Id="rId15" Type="http://schemas.openxmlformats.org/officeDocument/2006/relationships/image" Target="../media/image511.png"/><Relationship Id="rId10" Type="http://schemas.openxmlformats.org/officeDocument/2006/relationships/image" Target="../media/image2.png"/><Relationship Id="rId4" Type="http://schemas.openxmlformats.org/officeDocument/2006/relationships/image" Target="../media/image435.png"/><Relationship Id="rId9" Type="http://schemas.openxmlformats.org/officeDocument/2006/relationships/image" Target="../media/image506.png"/><Relationship Id="rId1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9.png"/><Relationship Id="rId13" Type="http://schemas.openxmlformats.org/officeDocument/2006/relationships/image" Target="../media/image518.png"/><Relationship Id="rId3" Type="http://schemas.openxmlformats.org/officeDocument/2006/relationships/image" Target="../media/image434.png"/><Relationship Id="rId7" Type="http://schemas.openxmlformats.org/officeDocument/2006/relationships/image" Target="../media/image438.png"/><Relationship Id="rId12" Type="http://schemas.openxmlformats.org/officeDocument/2006/relationships/image" Target="../media/image517.png"/><Relationship Id="rId2" Type="http://schemas.openxmlformats.org/officeDocument/2006/relationships/image" Target="../media/image5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7.png"/><Relationship Id="rId11" Type="http://schemas.openxmlformats.org/officeDocument/2006/relationships/image" Target="../media/image516.png"/><Relationship Id="rId5" Type="http://schemas.openxmlformats.org/officeDocument/2006/relationships/image" Target="../media/image436.png"/><Relationship Id="rId10" Type="http://schemas.openxmlformats.org/officeDocument/2006/relationships/image" Target="../media/image515.png"/><Relationship Id="rId4" Type="http://schemas.openxmlformats.org/officeDocument/2006/relationships/image" Target="../media/image435.png"/><Relationship Id="rId9" Type="http://schemas.openxmlformats.org/officeDocument/2006/relationships/image" Target="../media/image4.png"/><Relationship Id="rId14" Type="http://schemas.openxmlformats.org/officeDocument/2006/relationships/image" Target="../media/image5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9.png"/><Relationship Id="rId13" Type="http://schemas.openxmlformats.org/officeDocument/2006/relationships/image" Target="../media/image524.png"/><Relationship Id="rId18" Type="http://schemas.openxmlformats.org/officeDocument/2006/relationships/image" Target="../media/image529.png"/><Relationship Id="rId3" Type="http://schemas.openxmlformats.org/officeDocument/2006/relationships/image" Target="../media/image434.png"/><Relationship Id="rId21" Type="http://schemas.openxmlformats.org/officeDocument/2006/relationships/image" Target="../media/image532.png"/><Relationship Id="rId7" Type="http://schemas.openxmlformats.org/officeDocument/2006/relationships/image" Target="../media/image438.png"/><Relationship Id="rId12" Type="http://schemas.openxmlformats.org/officeDocument/2006/relationships/image" Target="../media/image523.png"/><Relationship Id="rId17" Type="http://schemas.openxmlformats.org/officeDocument/2006/relationships/image" Target="../media/image528.png"/><Relationship Id="rId25" Type="http://schemas.openxmlformats.org/officeDocument/2006/relationships/image" Target="../media/image536.png"/><Relationship Id="rId16" Type="http://schemas.openxmlformats.org/officeDocument/2006/relationships/image" Target="../media/image527.png"/><Relationship Id="rId20" Type="http://schemas.openxmlformats.org/officeDocument/2006/relationships/image" Target="../media/image5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7.png"/><Relationship Id="rId11" Type="http://schemas.openxmlformats.org/officeDocument/2006/relationships/image" Target="../media/image522.png"/><Relationship Id="rId24" Type="http://schemas.openxmlformats.org/officeDocument/2006/relationships/image" Target="../media/image535.png"/><Relationship Id="rId5" Type="http://schemas.openxmlformats.org/officeDocument/2006/relationships/image" Target="../media/image436.png"/><Relationship Id="rId15" Type="http://schemas.openxmlformats.org/officeDocument/2006/relationships/image" Target="../media/image526.png"/><Relationship Id="rId23" Type="http://schemas.openxmlformats.org/officeDocument/2006/relationships/image" Target="../media/image534.png"/><Relationship Id="rId10" Type="http://schemas.openxmlformats.org/officeDocument/2006/relationships/image" Target="../media/image521.png"/><Relationship Id="rId19" Type="http://schemas.openxmlformats.org/officeDocument/2006/relationships/image" Target="../media/image530.png"/><Relationship Id="rId4" Type="http://schemas.openxmlformats.org/officeDocument/2006/relationships/image" Target="../media/image435.png"/><Relationship Id="rId9" Type="http://schemas.openxmlformats.org/officeDocument/2006/relationships/image" Target="../media/image520.png"/><Relationship Id="rId14" Type="http://schemas.openxmlformats.org/officeDocument/2006/relationships/image" Target="../media/image525.png"/><Relationship Id="rId22" Type="http://schemas.openxmlformats.org/officeDocument/2006/relationships/image" Target="../media/image5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9.png"/><Relationship Id="rId13" Type="http://schemas.openxmlformats.org/officeDocument/2006/relationships/image" Target="../media/image541.png"/><Relationship Id="rId18" Type="http://schemas.openxmlformats.org/officeDocument/2006/relationships/image" Target="../media/image546.png"/><Relationship Id="rId3" Type="http://schemas.openxmlformats.org/officeDocument/2006/relationships/image" Target="../media/image434.png"/><Relationship Id="rId7" Type="http://schemas.openxmlformats.org/officeDocument/2006/relationships/image" Target="../media/image438.png"/><Relationship Id="rId12" Type="http://schemas.openxmlformats.org/officeDocument/2006/relationships/image" Target="../media/image540.png"/><Relationship Id="rId17" Type="http://schemas.openxmlformats.org/officeDocument/2006/relationships/image" Target="../media/image545.png"/><Relationship Id="rId16" Type="http://schemas.openxmlformats.org/officeDocument/2006/relationships/image" Target="../media/image544.png"/><Relationship Id="rId20" Type="http://schemas.openxmlformats.org/officeDocument/2006/relationships/image" Target="../media/image5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7.png"/><Relationship Id="rId11" Type="http://schemas.openxmlformats.org/officeDocument/2006/relationships/image" Target="../media/image539.png"/><Relationship Id="rId5" Type="http://schemas.openxmlformats.org/officeDocument/2006/relationships/image" Target="../media/image436.png"/><Relationship Id="rId15" Type="http://schemas.openxmlformats.org/officeDocument/2006/relationships/image" Target="../media/image543.png"/><Relationship Id="rId10" Type="http://schemas.openxmlformats.org/officeDocument/2006/relationships/image" Target="../media/image538.png"/><Relationship Id="rId19" Type="http://schemas.openxmlformats.org/officeDocument/2006/relationships/image" Target="../media/image547.png"/><Relationship Id="rId4" Type="http://schemas.openxmlformats.org/officeDocument/2006/relationships/image" Target="../media/image435.png"/><Relationship Id="rId9" Type="http://schemas.openxmlformats.org/officeDocument/2006/relationships/image" Target="../media/image537.png"/><Relationship Id="rId14" Type="http://schemas.openxmlformats.org/officeDocument/2006/relationships/image" Target="../media/image54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9.png"/><Relationship Id="rId13" Type="http://schemas.openxmlformats.org/officeDocument/2006/relationships/image" Target="../media/image551.png"/><Relationship Id="rId18" Type="http://schemas.openxmlformats.org/officeDocument/2006/relationships/image" Target="../media/image554.png"/><Relationship Id="rId3" Type="http://schemas.openxmlformats.org/officeDocument/2006/relationships/image" Target="../media/image434.png"/><Relationship Id="rId21" Type="http://schemas.openxmlformats.org/officeDocument/2006/relationships/image" Target="../media/image548.png"/><Relationship Id="rId7" Type="http://schemas.openxmlformats.org/officeDocument/2006/relationships/image" Target="../media/image438.png"/><Relationship Id="rId12" Type="http://schemas.openxmlformats.org/officeDocument/2006/relationships/image" Target="../media/image550.png"/><Relationship Id="rId17" Type="http://schemas.openxmlformats.org/officeDocument/2006/relationships/image" Target="../media/image545.png"/><Relationship Id="rId16" Type="http://schemas.openxmlformats.org/officeDocument/2006/relationships/image" Target="../media/image544.png"/><Relationship Id="rId20" Type="http://schemas.openxmlformats.org/officeDocument/2006/relationships/image" Target="../media/image5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7.png"/><Relationship Id="rId11" Type="http://schemas.openxmlformats.org/officeDocument/2006/relationships/image" Target="../media/image549.png"/><Relationship Id="rId5" Type="http://schemas.openxmlformats.org/officeDocument/2006/relationships/image" Target="../media/image436.png"/><Relationship Id="rId15" Type="http://schemas.openxmlformats.org/officeDocument/2006/relationships/image" Target="../media/image553.png"/><Relationship Id="rId10" Type="http://schemas.openxmlformats.org/officeDocument/2006/relationships/image" Target="../media/image538.png"/><Relationship Id="rId19" Type="http://schemas.openxmlformats.org/officeDocument/2006/relationships/image" Target="../media/image555.png"/><Relationship Id="rId4" Type="http://schemas.openxmlformats.org/officeDocument/2006/relationships/image" Target="../media/image435.png"/><Relationship Id="rId9" Type="http://schemas.openxmlformats.org/officeDocument/2006/relationships/image" Target="../media/image537.png"/><Relationship Id="rId14" Type="http://schemas.openxmlformats.org/officeDocument/2006/relationships/image" Target="../media/image5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9.png"/><Relationship Id="rId13" Type="http://schemas.openxmlformats.org/officeDocument/2006/relationships/image" Target="../media/image557.png"/><Relationship Id="rId18" Type="http://schemas.openxmlformats.org/officeDocument/2006/relationships/image" Target="../media/image562.png"/><Relationship Id="rId3" Type="http://schemas.openxmlformats.org/officeDocument/2006/relationships/image" Target="../media/image434.png"/><Relationship Id="rId7" Type="http://schemas.openxmlformats.org/officeDocument/2006/relationships/image" Target="../media/image438.png"/><Relationship Id="rId12" Type="http://schemas.openxmlformats.org/officeDocument/2006/relationships/image" Target="../media/image548.png"/><Relationship Id="rId17" Type="http://schemas.openxmlformats.org/officeDocument/2006/relationships/image" Target="../media/image561.png"/><Relationship Id="rId16" Type="http://schemas.openxmlformats.org/officeDocument/2006/relationships/image" Target="../media/image560.png"/><Relationship Id="rId20" Type="http://schemas.openxmlformats.org/officeDocument/2006/relationships/image" Target="../media/image5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7.png"/><Relationship Id="rId11" Type="http://schemas.openxmlformats.org/officeDocument/2006/relationships/image" Target="../media/image556.png"/><Relationship Id="rId5" Type="http://schemas.openxmlformats.org/officeDocument/2006/relationships/image" Target="../media/image436.png"/><Relationship Id="rId15" Type="http://schemas.openxmlformats.org/officeDocument/2006/relationships/image" Target="../media/image559.png"/><Relationship Id="rId10" Type="http://schemas.openxmlformats.org/officeDocument/2006/relationships/image" Target="../media/image538.png"/><Relationship Id="rId19" Type="http://schemas.openxmlformats.org/officeDocument/2006/relationships/image" Target="../media/image563.png"/><Relationship Id="rId4" Type="http://schemas.openxmlformats.org/officeDocument/2006/relationships/image" Target="../media/image435.png"/><Relationship Id="rId9" Type="http://schemas.openxmlformats.org/officeDocument/2006/relationships/image" Target="../media/image537.png"/><Relationship Id="rId14" Type="http://schemas.openxmlformats.org/officeDocument/2006/relationships/image" Target="../media/image55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9.png"/><Relationship Id="rId13" Type="http://schemas.openxmlformats.org/officeDocument/2006/relationships/image" Target="../media/image565.png"/><Relationship Id="rId18" Type="http://schemas.openxmlformats.org/officeDocument/2006/relationships/image" Target="../media/image570.png"/><Relationship Id="rId3" Type="http://schemas.openxmlformats.org/officeDocument/2006/relationships/image" Target="../media/image434.png"/><Relationship Id="rId21" Type="http://schemas.openxmlformats.org/officeDocument/2006/relationships/image" Target="../media/image573.png"/><Relationship Id="rId7" Type="http://schemas.openxmlformats.org/officeDocument/2006/relationships/image" Target="../media/image438.png"/><Relationship Id="rId12" Type="http://schemas.openxmlformats.org/officeDocument/2006/relationships/image" Target="../media/image548.png"/><Relationship Id="rId17" Type="http://schemas.openxmlformats.org/officeDocument/2006/relationships/image" Target="../media/image569.png"/><Relationship Id="rId16" Type="http://schemas.openxmlformats.org/officeDocument/2006/relationships/image" Target="../media/image568.png"/><Relationship Id="rId20" Type="http://schemas.openxmlformats.org/officeDocument/2006/relationships/image" Target="../media/image5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7.png"/><Relationship Id="rId11" Type="http://schemas.openxmlformats.org/officeDocument/2006/relationships/image" Target="../media/image556.png"/><Relationship Id="rId24" Type="http://schemas.openxmlformats.org/officeDocument/2006/relationships/image" Target="../media/image576.png"/><Relationship Id="rId5" Type="http://schemas.openxmlformats.org/officeDocument/2006/relationships/image" Target="../media/image436.png"/><Relationship Id="rId15" Type="http://schemas.openxmlformats.org/officeDocument/2006/relationships/image" Target="../media/image567.png"/><Relationship Id="rId23" Type="http://schemas.openxmlformats.org/officeDocument/2006/relationships/image" Target="../media/image575.png"/><Relationship Id="rId10" Type="http://schemas.openxmlformats.org/officeDocument/2006/relationships/image" Target="../media/image538.png"/><Relationship Id="rId19" Type="http://schemas.openxmlformats.org/officeDocument/2006/relationships/image" Target="../media/image571.png"/><Relationship Id="rId4" Type="http://schemas.openxmlformats.org/officeDocument/2006/relationships/image" Target="../media/image435.png"/><Relationship Id="rId9" Type="http://schemas.openxmlformats.org/officeDocument/2006/relationships/image" Target="../media/image537.png"/><Relationship Id="rId14" Type="http://schemas.openxmlformats.org/officeDocument/2006/relationships/image" Target="../media/image566.png"/><Relationship Id="rId22" Type="http://schemas.openxmlformats.org/officeDocument/2006/relationships/image" Target="../media/image57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9.png"/><Relationship Id="rId13" Type="http://schemas.openxmlformats.org/officeDocument/2006/relationships/image" Target="../media/image579.png"/><Relationship Id="rId3" Type="http://schemas.openxmlformats.org/officeDocument/2006/relationships/image" Target="../media/image434.png"/><Relationship Id="rId7" Type="http://schemas.openxmlformats.org/officeDocument/2006/relationships/image" Target="../media/image438.png"/><Relationship Id="rId12" Type="http://schemas.openxmlformats.org/officeDocument/2006/relationships/image" Target="../media/image5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7.png"/><Relationship Id="rId11" Type="http://schemas.openxmlformats.org/officeDocument/2006/relationships/image" Target="../media/image565.png"/><Relationship Id="rId5" Type="http://schemas.openxmlformats.org/officeDocument/2006/relationships/image" Target="../media/image436.png"/><Relationship Id="rId10" Type="http://schemas.openxmlformats.org/officeDocument/2006/relationships/image" Target="../media/image577.png"/><Relationship Id="rId4" Type="http://schemas.openxmlformats.org/officeDocument/2006/relationships/image" Target="../media/image435.png"/><Relationship Id="rId9" Type="http://schemas.openxmlformats.org/officeDocument/2006/relationships/image" Target="../media/image5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5.png"/><Relationship Id="rId13" Type="http://schemas.openxmlformats.org/officeDocument/2006/relationships/image" Target="../media/image403.png"/><Relationship Id="rId3" Type="http://schemas.openxmlformats.org/officeDocument/2006/relationships/image" Target="../media/image390.png"/><Relationship Id="rId7" Type="http://schemas.openxmlformats.org/officeDocument/2006/relationships/image" Target="../media/image394.png"/><Relationship Id="rId12" Type="http://schemas.openxmlformats.org/officeDocument/2006/relationships/image" Target="../media/image402.png"/><Relationship Id="rId2" Type="http://schemas.openxmlformats.org/officeDocument/2006/relationships/image" Target="../media/image3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3.png"/><Relationship Id="rId11" Type="http://schemas.openxmlformats.org/officeDocument/2006/relationships/image" Target="../media/image401.png"/><Relationship Id="rId5" Type="http://schemas.openxmlformats.org/officeDocument/2006/relationships/image" Target="../media/image392.png"/><Relationship Id="rId10" Type="http://schemas.openxmlformats.org/officeDocument/2006/relationships/image" Target="../media/image400.png"/><Relationship Id="rId4" Type="http://schemas.openxmlformats.org/officeDocument/2006/relationships/image" Target="../media/image391.png"/><Relationship Id="rId9" Type="http://schemas.openxmlformats.org/officeDocument/2006/relationships/image" Target="../media/image399.png"/><Relationship Id="rId14" Type="http://schemas.openxmlformats.org/officeDocument/2006/relationships/image" Target="../media/image40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5.png"/><Relationship Id="rId13" Type="http://schemas.openxmlformats.org/officeDocument/2006/relationships/image" Target="../media/image410.png"/><Relationship Id="rId18" Type="http://schemas.openxmlformats.org/officeDocument/2006/relationships/image" Target="../media/image415.png"/><Relationship Id="rId3" Type="http://schemas.openxmlformats.org/officeDocument/2006/relationships/image" Target="../media/image391.png"/><Relationship Id="rId7" Type="http://schemas.openxmlformats.org/officeDocument/2006/relationships/image" Target="../media/image395.png"/><Relationship Id="rId12" Type="http://schemas.openxmlformats.org/officeDocument/2006/relationships/image" Target="../media/image409.png"/><Relationship Id="rId17" Type="http://schemas.openxmlformats.org/officeDocument/2006/relationships/image" Target="../media/image414.png"/><Relationship Id="rId2" Type="http://schemas.openxmlformats.org/officeDocument/2006/relationships/image" Target="../media/image390.png"/><Relationship Id="rId16" Type="http://schemas.openxmlformats.org/officeDocument/2006/relationships/image" Target="../media/image4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4.png"/><Relationship Id="rId11" Type="http://schemas.openxmlformats.org/officeDocument/2006/relationships/image" Target="../media/image408.png"/><Relationship Id="rId5" Type="http://schemas.openxmlformats.org/officeDocument/2006/relationships/image" Target="../media/image393.png"/><Relationship Id="rId15" Type="http://schemas.openxmlformats.org/officeDocument/2006/relationships/image" Target="../media/image412.png"/><Relationship Id="rId10" Type="http://schemas.openxmlformats.org/officeDocument/2006/relationships/image" Target="../media/image407.png"/><Relationship Id="rId4" Type="http://schemas.openxmlformats.org/officeDocument/2006/relationships/image" Target="../media/image392.png"/><Relationship Id="rId9" Type="http://schemas.openxmlformats.org/officeDocument/2006/relationships/image" Target="../media/image406.png"/><Relationship Id="rId14" Type="http://schemas.openxmlformats.org/officeDocument/2006/relationships/image" Target="../media/image4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6.png"/><Relationship Id="rId13" Type="http://schemas.openxmlformats.org/officeDocument/2006/relationships/image" Target="../media/image421.png"/><Relationship Id="rId3" Type="http://schemas.openxmlformats.org/officeDocument/2006/relationships/image" Target="../media/image391.png"/><Relationship Id="rId7" Type="http://schemas.openxmlformats.org/officeDocument/2006/relationships/image" Target="../media/image395.png"/><Relationship Id="rId12" Type="http://schemas.openxmlformats.org/officeDocument/2006/relationships/image" Target="../media/image420.png"/><Relationship Id="rId17" Type="http://schemas.openxmlformats.org/officeDocument/2006/relationships/image" Target="../media/image425.png"/><Relationship Id="rId2" Type="http://schemas.openxmlformats.org/officeDocument/2006/relationships/image" Target="../media/image390.png"/><Relationship Id="rId16" Type="http://schemas.openxmlformats.org/officeDocument/2006/relationships/image" Target="../media/image4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4.png"/><Relationship Id="rId11" Type="http://schemas.openxmlformats.org/officeDocument/2006/relationships/image" Target="../media/image419.png"/><Relationship Id="rId5" Type="http://schemas.openxmlformats.org/officeDocument/2006/relationships/image" Target="../media/image393.png"/><Relationship Id="rId15" Type="http://schemas.openxmlformats.org/officeDocument/2006/relationships/image" Target="../media/image423.png"/><Relationship Id="rId10" Type="http://schemas.openxmlformats.org/officeDocument/2006/relationships/image" Target="../media/image418.png"/><Relationship Id="rId4" Type="http://schemas.openxmlformats.org/officeDocument/2006/relationships/image" Target="../media/image392.png"/><Relationship Id="rId9" Type="http://schemas.openxmlformats.org/officeDocument/2006/relationships/image" Target="../media/image417.png"/><Relationship Id="rId14" Type="http://schemas.openxmlformats.org/officeDocument/2006/relationships/image" Target="../media/image4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6.png"/><Relationship Id="rId13" Type="http://schemas.openxmlformats.org/officeDocument/2006/relationships/image" Target="../media/image431.png"/><Relationship Id="rId18" Type="http://schemas.openxmlformats.org/officeDocument/2006/relationships/image" Target="../media/image436.png"/><Relationship Id="rId21" Type="http://schemas.openxmlformats.org/officeDocument/2006/relationships/image" Target="../media/image439.png"/><Relationship Id="rId12" Type="http://schemas.openxmlformats.org/officeDocument/2006/relationships/image" Target="../media/image430.png"/><Relationship Id="rId17" Type="http://schemas.openxmlformats.org/officeDocument/2006/relationships/image" Target="../media/image435.png"/><Relationship Id="rId16" Type="http://schemas.openxmlformats.org/officeDocument/2006/relationships/image" Target="../media/image434.png"/><Relationship Id="rId20" Type="http://schemas.openxmlformats.org/officeDocument/2006/relationships/image" Target="../media/image43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29.png"/><Relationship Id="rId15" Type="http://schemas.openxmlformats.org/officeDocument/2006/relationships/image" Target="../media/image433.png"/><Relationship Id="rId10" Type="http://schemas.openxmlformats.org/officeDocument/2006/relationships/image" Target="../media/image428.png"/><Relationship Id="rId19" Type="http://schemas.openxmlformats.org/officeDocument/2006/relationships/image" Target="../media/image437.png"/><Relationship Id="rId9" Type="http://schemas.openxmlformats.org/officeDocument/2006/relationships/image" Target="../media/image427.png"/><Relationship Id="rId14" Type="http://schemas.openxmlformats.org/officeDocument/2006/relationships/image" Target="../media/image432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8.png"/><Relationship Id="rId12" Type="http://schemas.openxmlformats.org/officeDocument/2006/relationships/image" Target="../media/image437.png"/><Relationship Id="rId2" Type="http://schemas.openxmlformats.org/officeDocument/2006/relationships/image" Target="../media/image434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36.png"/><Relationship Id="rId10" Type="http://schemas.openxmlformats.org/officeDocument/2006/relationships/image" Target="../media/image440.png"/><Relationship Id="rId9" Type="http://schemas.openxmlformats.org/officeDocument/2006/relationships/image" Target="../media/image4350.png"/><Relationship Id="rId14" Type="http://schemas.openxmlformats.org/officeDocument/2006/relationships/image" Target="../media/image4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5.png"/><Relationship Id="rId3" Type="http://schemas.openxmlformats.org/officeDocument/2006/relationships/image" Target="../media/image442.png"/><Relationship Id="rId7" Type="http://schemas.openxmlformats.org/officeDocument/2006/relationships/image" Target="../media/image434.png"/><Relationship Id="rId12" Type="http://schemas.openxmlformats.org/officeDocument/2006/relationships/image" Target="../media/image439.png"/><Relationship Id="rId2" Type="http://schemas.openxmlformats.org/officeDocument/2006/relationships/image" Target="../media/image4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5.png"/><Relationship Id="rId11" Type="http://schemas.openxmlformats.org/officeDocument/2006/relationships/image" Target="../media/image438.png"/><Relationship Id="rId5" Type="http://schemas.openxmlformats.org/officeDocument/2006/relationships/image" Target="../media/image444.png"/><Relationship Id="rId10" Type="http://schemas.openxmlformats.org/officeDocument/2006/relationships/image" Target="../media/image437.png"/><Relationship Id="rId4" Type="http://schemas.openxmlformats.org/officeDocument/2006/relationships/image" Target="../media/image443.png"/><Relationship Id="rId9" Type="http://schemas.openxmlformats.org/officeDocument/2006/relationships/image" Target="../media/image4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2.png"/><Relationship Id="rId13" Type="http://schemas.openxmlformats.org/officeDocument/2006/relationships/image" Target="../media/image436.png"/><Relationship Id="rId3" Type="http://schemas.openxmlformats.org/officeDocument/2006/relationships/image" Target="../media/image447.png"/><Relationship Id="rId7" Type="http://schemas.openxmlformats.org/officeDocument/2006/relationships/image" Target="../media/image451.png"/><Relationship Id="rId12" Type="http://schemas.openxmlformats.org/officeDocument/2006/relationships/image" Target="../media/image435.png"/><Relationship Id="rId2" Type="http://schemas.openxmlformats.org/officeDocument/2006/relationships/image" Target="../media/image446.png"/><Relationship Id="rId16" Type="http://schemas.openxmlformats.org/officeDocument/2006/relationships/image" Target="../media/image4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11" Type="http://schemas.openxmlformats.org/officeDocument/2006/relationships/image" Target="../media/image434.png"/><Relationship Id="rId5" Type="http://schemas.openxmlformats.org/officeDocument/2006/relationships/image" Target="../media/image449.png"/><Relationship Id="rId15" Type="http://schemas.openxmlformats.org/officeDocument/2006/relationships/image" Target="../media/image438.png"/><Relationship Id="rId10" Type="http://schemas.openxmlformats.org/officeDocument/2006/relationships/image" Target="../media/image453.png"/><Relationship Id="rId4" Type="http://schemas.openxmlformats.org/officeDocument/2006/relationships/image" Target="../media/image448.png"/><Relationship Id="rId9" Type="http://schemas.openxmlformats.org/officeDocument/2006/relationships/image" Target="../media/image1.png"/><Relationship Id="rId14" Type="http://schemas.openxmlformats.org/officeDocument/2006/relationships/image" Target="../media/image4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51BC11E-75C5-4612-8041-02DDC84458DD}"/>
              </a:ext>
            </a:extLst>
          </p:cNvPr>
          <p:cNvSpPr/>
          <p:nvPr/>
        </p:nvSpPr>
        <p:spPr>
          <a:xfrm>
            <a:off x="1163758" y="1251984"/>
            <a:ext cx="7008970" cy="30239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9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Hyperbolic </a:t>
            </a:r>
          </a:p>
          <a:p>
            <a:pPr algn="ctr"/>
            <a:r>
              <a:rPr lang="en-US" altLang="ja-JP" sz="9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Functions</a:t>
            </a:r>
            <a:endParaRPr lang="ja-JP" altLang="en-US" sz="80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D70DD23-DBB1-48AE-BCF2-1500DD51E942}"/>
              </a:ext>
            </a:extLst>
          </p:cNvPr>
          <p:cNvSpPr txBox="1"/>
          <p:nvPr/>
        </p:nvSpPr>
        <p:spPr>
          <a:xfrm>
            <a:off x="2229429" y="4600826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6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find and use identities for hyperbolic functions, in a similar way that you can for the regular trigonometric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find the exact value of: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tanh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  <a:blipFill>
                <a:blip r:embed="rId2"/>
                <a:stretch>
                  <a:fillRect l="-355" t="-769" r="-24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24A69AF6-F10F-43C8-B778-0289E8950239}"/>
                  </a:ext>
                </a:extLst>
              </p:cNvPr>
              <p:cNvSpPr txBox="1"/>
              <p:nvPr/>
            </p:nvSpPr>
            <p:spPr>
              <a:xfrm>
                <a:off x="4296792" y="1493213"/>
                <a:ext cx="1589103" cy="514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24A69AF6-F10F-43C8-B778-0289E8950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792" y="1493213"/>
                <a:ext cx="1589103" cy="5142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45">
            <a:extLst>
              <a:ext uri="{FF2B5EF4-FFF2-40B4-BE49-F238E27FC236}">
                <a16:creationId xmlns:a16="http://schemas.microsoft.com/office/drawing/2014/main" id="{A4A6DB8A-A446-43A1-B61E-4C2F2A5F18A8}"/>
              </a:ext>
            </a:extLst>
          </p:cNvPr>
          <p:cNvSpPr>
            <a:spLocks/>
          </p:cNvSpPr>
          <p:nvPr/>
        </p:nvSpPr>
        <p:spPr bwMode="auto">
          <a:xfrm>
            <a:off x="5749312" y="1768135"/>
            <a:ext cx="207604" cy="68210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74">
                <a:extLst>
                  <a:ext uri="{FF2B5EF4-FFF2-40B4-BE49-F238E27FC236}">
                    <a16:creationId xmlns:a16="http://schemas.microsoft.com/office/drawing/2014/main" id="{E3C71CD6-655F-4FC0-9D51-614B2577B9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05997" y="1843764"/>
                <a:ext cx="224605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Replace (we know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from part a))</a:t>
                </a:r>
              </a:p>
            </p:txBody>
          </p:sp>
        </mc:Choice>
        <mc:Fallback xmlns="">
          <p:sp>
            <p:nvSpPr>
              <p:cNvPr id="31" name="Text Box 74">
                <a:extLst>
                  <a:ext uri="{FF2B5EF4-FFF2-40B4-BE49-F238E27FC236}">
                    <a16:creationId xmlns:a16="http://schemas.microsoft.com/office/drawing/2014/main" id="{E3C71CD6-655F-4FC0-9D51-614B2577B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5997" y="1843764"/>
                <a:ext cx="2246050" cy="461665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7FC1964E-E934-4B51-B8B7-7733567A77DC}"/>
                  </a:ext>
                </a:extLst>
              </p:cNvPr>
              <p:cNvSpPr txBox="1"/>
              <p:nvPr/>
            </p:nvSpPr>
            <p:spPr>
              <a:xfrm>
                <a:off x="4607510" y="2070261"/>
                <a:ext cx="1118587" cy="8431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7FC1964E-E934-4B51-B8B7-7733567A7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510" y="2070261"/>
                <a:ext cx="1118587" cy="8431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C0D2185-698E-43AE-8AC2-5E6D98DD25B6}"/>
                  </a:ext>
                </a:extLst>
              </p:cNvPr>
              <p:cNvSpPr txBox="1"/>
              <p:nvPr/>
            </p:nvSpPr>
            <p:spPr>
              <a:xfrm>
                <a:off x="4891596" y="3011295"/>
                <a:ext cx="523784" cy="497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C0D2185-698E-43AE-8AC2-5E6D98DD2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596" y="3011295"/>
                <a:ext cx="523784" cy="497059"/>
              </a:xfrm>
              <a:prstGeom prst="rect">
                <a:avLst/>
              </a:prstGeom>
              <a:blipFill>
                <a:blip r:embed="rId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45">
            <a:extLst>
              <a:ext uri="{FF2B5EF4-FFF2-40B4-BE49-F238E27FC236}">
                <a16:creationId xmlns:a16="http://schemas.microsoft.com/office/drawing/2014/main" id="{CC5F4532-4032-433C-9431-3B913FDF23EF}"/>
              </a:ext>
            </a:extLst>
          </p:cNvPr>
          <p:cNvSpPr>
            <a:spLocks/>
          </p:cNvSpPr>
          <p:nvPr/>
        </p:nvSpPr>
        <p:spPr bwMode="auto">
          <a:xfrm>
            <a:off x="5438594" y="2549370"/>
            <a:ext cx="207604" cy="68210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Text Box 74">
            <a:extLst>
              <a:ext uri="{FF2B5EF4-FFF2-40B4-BE49-F238E27FC236}">
                <a16:creationId xmlns:a16="http://schemas.microsoft.com/office/drawing/2014/main" id="{A549DE8C-939E-4AD1-8ACD-135A5C653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6299" y="2758164"/>
            <a:ext cx="914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9207B99-9BB9-4D95-9F50-AAC090180B5C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9207B99-9BB9-4D95-9F50-AAC090180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7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731A9273-1E01-46F3-9E09-DF904A560DA2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731A9273-1E01-46F3-9E09-DF904A560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8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D53BAB4A-5A58-4A54-8735-081B70D40F95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D53BAB4A-5A58-4A54-8735-081B70D40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F36BA45A-4619-4D2C-84DE-34AD1BC02CF3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F36BA45A-4619-4D2C-84DE-34AD1BC02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10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F8271411-3287-485F-A92B-37193674EA8E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F8271411-3287-485F-A92B-37193674E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11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67E0EEB4-FDD4-4A7B-8B8C-4F63DF73E725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67E0EEB4-FDD4-4A7B-8B8C-4F63DF73E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12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43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 animBg="1"/>
      <p:bldP spid="31" grpId="0"/>
      <p:bldP spid="19" grpId="0"/>
      <p:bldP spid="20" grpId="0"/>
      <p:bldP spid="21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find and use identities for hyperbolic functions, in a similar way that you can for the regular trigonometric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find the exact value of: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  <a:blipFill>
                <a:blip r:embed="rId2"/>
                <a:stretch>
                  <a:fillRect l="-355" t="-769" r="-24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24A69AF6-F10F-43C8-B778-0289E8950239}"/>
                  </a:ext>
                </a:extLst>
              </p:cNvPr>
              <p:cNvSpPr txBox="1"/>
              <p:nvPr/>
            </p:nvSpPr>
            <p:spPr>
              <a:xfrm>
                <a:off x="4296792" y="1493213"/>
                <a:ext cx="166900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𝑠𝑖𝑛𝑥𝑐𝑜𝑠𝑥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24A69AF6-F10F-43C8-B778-0289E8950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792" y="1493213"/>
                <a:ext cx="1669002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45">
            <a:extLst>
              <a:ext uri="{FF2B5EF4-FFF2-40B4-BE49-F238E27FC236}">
                <a16:creationId xmlns:a16="http://schemas.microsoft.com/office/drawing/2014/main" id="{A4A6DB8A-A446-43A1-B61E-4C2F2A5F18A8}"/>
              </a:ext>
            </a:extLst>
          </p:cNvPr>
          <p:cNvSpPr>
            <a:spLocks/>
          </p:cNvSpPr>
          <p:nvPr/>
        </p:nvSpPr>
        <p:spPr bwMode="auto">
          <a:xfrm>
            <a:off x="6246462" y="1660124"/>
            <a:ext cx="163216" cy="48827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" name="Text Box 74">
            <a:extLst>
              <a:ext uri="{FF2B5EF4-FFF2-40B4-BE49-F238E27FC236}">
                <a16:creationId xmlns:a16="http://schemas.microsoft.com/office/drawing/2014/main" id="{E3C71CD6-655F-4FC0-9D51-614B2577B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1203" y="2261016"/>
            <a:ext cx="2166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using previous answers where needed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D6AA005-819E-4A41-8EA7-503D022E7857}"/>
                  </a:ext>
                </a:extLst>
              </p:cNvPr>
              <p:cNvSpPr txBox="1"/>
              <p:nvPr/>
            </p:nvSpPr>
            <p:spPr>
              <a:xfrm>
                <a:off x="4154749" y="1999240"/>
                <a:ext cx="213951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D6AA005-819E-4A41-8EA7-503D022E7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749" y="1999240"/>
                <a:ext cx="2139519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088C7CE-B6C3-4923-A9FD-F41B9A2A56DB}"/>
                  </a:ext>
                </a:extLst>
              </p:cNvPr>
              <p:cNvSpPr txBox="1"/>
              <p:nvPr/>
            </p:nvSpPr>
            <p:spPr>
              <a:xfrm>
                <a:off x="4768789" y="2400214"/>
                <a:ext cx="1188128" cy="576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088C7CE-B6C3-4923-A9FD-F41B9A2A5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789" y="2400214"/>
                <a:ext cx="1188128" cy="5763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A2015203-5D81-44F3-BD85-64B7C3D48F8F}"/>
                  </a:ext>
                </a:extLst>
              </p:cNvPr>
              <p:cNvSpPr txBox="1"/>
              <p:nvPr/>
            </p:nvSpPr>
            <p:spPr>
              <a:xfrm>
                <a:off x="4795422" y="2986140"/>
                <a:ext cx="566691" cy="514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A2015203-5D81-44F3-BD85-64B7C3D48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422" y="2986140"/>
                <a:ext cx="566691" cy="5142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45">
            <a:extLst>
              <a:ext uri="{FF2B5EF4-FFF2-40B4-BE49-F238E27FC236}">
                <a16:creationId xmlns:a16="http://schemas.microsoft.com/office/drawing/2014/main" id="{4897BB0C-948F-4875-BDEE-168D9202AEAE}"/>
              </a:ext>
            </a:extLst>
          </p:cNvPr>
          <p:cNvSpPr>
            <a:spLocks/>
          </p:cNvSpPr>
          <p:nvPr/>
        </p:nvSpPr>
        <p:spPr bwMode="auto">
          <a:xfrm>
            <a:off x="6150287" y="2220897"/>
            <a:ext cx="163216" cy="48827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Arc 45">
            <a:extLst>
              <a:ext uri="{FF2B5EF4-FFF2-40B4-BE49-F238E27FC236}">
                <a16:creationId xmlns:a16="http://schemas.microsoft.com/office/drawing/2014/main" id="{9C7D5AAF-6C2B-4938-B596-9BB739ED9305}"/>
              </a:ext>
            </a:extLst>
          </p:cNvPr>
          <p:cNvSpPr>
            <a:spLocks/>
          </p:cNvSpPr>
          <p:nvPr/>
        </p:nvSpPr>
        <p:spPr bwMode="auto">
          <a:xfrm>
            <a:off x="5883957" y="2735801"/>
            <a:ext cx="163216" cy="48827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Text Box 74">
            <a:extLst>
              <a:ext uri="{FF2B5EF4-FFF2-40B4-BE49-F238E27FC236}">
                <a16:creationId xmlns:a16="http://schemas.microsoft.com/office/drawing/2014/main" id="{9B6A0C2A-DBB5-4CFE-87B1-553E150E2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469" y="1639578"/>
            <a:ext cx="2166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Write the equivalent hyperbolic identity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 Box 74">
            <a:extLst>
              <a:ext uri="{FF2B5EF4-FFF2-40B4-BE49-F238E27FC236}">
                <a16:creationId xmlns:a16="http://schemas.microsoft.com/office/drawing/2014/main" id="{0B076484-C9F9-4147-9058-1D6A30D72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2428" y="2838064"/>
            <a:ext cx="89664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B383290-31BB-4202-9251-491C92B0FAE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B383290-31BB-4202-9251-491C92B0F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7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48CF2B4-AA83-471B-9C19-16A849406B69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F48CF2B4-AA83-471B-9C19-16A849406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8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F96DC1A8-E904-4B47-B5C3-10448732B8E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F96DC1A8-E904-4B47-B5C3-10448732B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355C72A3-D481-4256-9C3D-A7F0DF40CB9F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355C72A3-D481-4256-9C3D-A7F0DF40C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10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6A3F27E-2D91-4773-86E6-B5F712536B16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6A3F27E-2D91-4773-86E6-B5F712536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11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62BFFBB6-8915-4FB7-BBC7-3A1809B98C9B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62BFFBB6-8915-4FB7-BBC7-3A1809B98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12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38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 animBg="1"/>
      <p:bldP spid="31" grpId="0"/>
      <p:bldP spid="12" grpId="0"/>
      <p:bldP spid="13" grpId="0"/>
      <p:bldP spid="14" grpId="0"/>
      <p:bldP spid="15" grpId="0" animBg="1"/>
      <p:bldP spid="16" grpId="0" animBg="1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find and use identities for hyperbolic functions, in a similar way that you can for the regular trigonometric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Solve the equation below for real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6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  <a:blipFill>
                <a:blip r:embed="rId2"/>
                <a:stretch>
                  <a:fillRect l="-355" t="-769" r="-24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A15F6E15-A718-465B-BD4D-8112DA95A990}"/>
                  </a:ext>
                </a:extLst>
              </p:cNvPr>
              <p:cNvSpPr txBox="1"/>
              <p:nvPr/>
            </p:nvSpPr>
            <p:spPr>
              <a:xfrm>
                <a:off x="4785064" y="1537601"/>
                <a:ext cx="201523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6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A15F6E15-A718-465B-BD4D-8112DA95A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064" y="1537601"/>
                <a:ext cx="2015231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4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5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7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8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9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B78CBB6F-6A3D-45A2-99BF-53309D45B1A6}"/>
                  </a:ext>
                </a:extLst>
              </p:cNvPr>
              <p:cNvSpPr txBox="1"/>
              <p:nvPr/>
            </p:nvSpPr>
            <p:spPr>
              <a:xfrm>
                <a:off x="3978675" y="1982963"/>
                <a:ext cx="2786108" cy="576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6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B78CBB6F-6A3D-45A2-99BF-53309D45B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675" y="1982963"/>
                <a:ext cx="2786108" cy="5763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D9AF1199-7241-48AF-82CA-3BAE332ED7EC}"/>
                  </a:ext>
                </a:extLst>
              </p:cNvPr>
              <p:cNvSpPr txBox="1"/>
              <p:nvPr/>
            </p:nvSpPr>
            <p:spPr>
              <a:xfrm>
                <a:off x="4131075" y="2712412"/>
                <a:ext cx="278610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D9AF1199-7241-48AF-82CA-3BAE332ED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075" y="2712412"/>
                <a:ext cx="2786108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5781C4BC-A5B2-4366-865D-062412779035}"/>
                  </a:ext>
                </a:extLst>
              </p:cNvPr>
              <p:cNvSpPr txBox="1"/>
              <p:nvPr/>
            </p:nvSpPr>
            <p:spPr>
              <a:xfrm>
                <a:off x="5304406" y="3211041"/>
                <a:ext cx="152252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5781C4BC-A5B2-4366-865D-062412779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406" y="3211041"/>
                <a:ext cx="1522521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ABE52DD7-67A5-4784-8016-BD7E87731B4C}"/>
                  </a:ext>
                </a:extLst>
              </p:cNvPr>
              <p:cNvSpPr txBox="1"/>
              <p:nvPr/>
            </p:nvSpPr>
            <p:spPr>
              <a:xfrm>
                <a:off x="5499714" y="3681557"/>
                <a:ext cx="152252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−4=7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ABE52DD7-67A5-4784-8016-BD7E87731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714" y="3681557"/>
                <a:ext cx="1522521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0DA0926-68D2-4A40-AF52-C1A5B467327E}"/>
                  </a:ext>
                </a:extLst>
              </p:cNvPr>
              <p:cNvSpPr txBox="1"/>
              <p:nvPr/>
            </p:nvSpPr>
            <p:spPr>
              <a:xfrm>
                <a:off x="4958177" y="4160951"/>
                <a:ext cx="19220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−7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−4=0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0DA0926-68D2-4A40-AF52-C1A5B4673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177" y="4160951"/>
                <a:ext cx="1922017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D5AF63F5-7AD5-4C0E-9928-C50F47DE9CB0}"/>
                  </a:ext>
                </a:extLst>
              </p:cNvPr>
              <p:cNvSpPr txBox="1"/>
              <p:nvPr/>
            </p:nvSpPr>
            <p:spPr>
              <a:xfrm>
                <a:off x="4844247" y="4632946"/>
                <a:ext cx="19220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D5AF63F5-7AD5-4C0E-9928-C50F47DE9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247" y="4632946"/>
                <a:ext cx="1922017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4EB687DE-35B9-4ABC-BF58-C07E0E6D0A92}"/>
                  </a:ext>
                </a:extLst>
              </p:cNvPr>
              <p:cNvSpPr txBox="1"/>
              <p:nvPr/>
            </p:nvSpPr>
            <p:spPr>
              <a:xfrm>
                <a:off x="4711082" y="5174484"/>
                <a:ext cx="1922017" cy="3965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4EB687DE-35B9-4ABC-BF58-C07E0E6D0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082" y="5174484"/>
                <a:ext cx="1922017" cy="396519"/>
              </a:xfrm>
              <a:prstGeom prst="rect">
                <a:avLst/>
              </a:prstGeom>
              <a:blipFill>
                <a:blip r:embed="rId16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DC4669FB-D448-4D39-BD39-196FF70FE7CC}"/>
                  </a:ext>
                </a:extLst>
              </p:cNvPr>
              <p:cNvSpPr txBox="1"/>
              <p:nvPr/>
            </p:nvSpPr>
            <p:spPr>
              <a:xfrm>
                <a:off x="5857782" y="5690868"/>
                <a:ext cx="88924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DC4669FB-D448-4D39-BD39-196FF70FE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782" y="5690868"/>
                <a:ext cx="889248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45">
            <a:extLst>
              <a:ext uri="{FF2B5EF4-FFF2-40B4-BE49-F238E27FC236}">
                <a16:creationId xmlns:a16="http://schemas.microsoft.com/office/drawing/2014/main" id="{8FD86DAF-26A2-4E04-89CD-B86B11346476}"/>
              </a:ext>
            </a:extLst>
          </p:cNvPr>
          <p:cNvSpPr>
            <a:spLocks/>
          </p:cNvSpPr>
          <p:nvPr/>
        </p:nvSpPr>
        <p:spPr bwMode="auto">
          <a:xfrm>
            <a:off x="6796878" y="1705992"/>
            <a:ext cx="145460" cy="58444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" name="Text Box 74">
            <a:extLst>
              <a:ext uri="{FF2B5EF4-FFF2-40B4-BE49-F238E27FC236}">
                <a16:creationId xmlns:a16="http://schemas.microsoft.com/office/drawing/2014/main" id="{BAE0C493-C333-489E-811A-6BE8E12E7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7950" y="1630700"/>
            <a:ext cx="22460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You can use the identities above if there isn’t a clear way to rewrite the equation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Arc 45">
            <a:extLst>
              <a:ext uri="{FF2B5EF4-FFF2-40B4-BE49-F238E27FC236}">
                <a16:creationId xmlns:a16="http://schemas.microsoft.com/office/drawing/2014/main" id="{8FC72847-DDCF-4EF3-A8DA-019F3E83E135}"/>
              </a:ext>
            </a:extLst>
          </p:cNvPr>
          <p:cNvSpPr>
            <a:spLocks/>
          </p:cNvSpPr>
          <p:nvPr/>
        </p:nvSpPr>
        <p:spPr bwMode="auto">
          <a:xfrm>
            <a:off x="6718458" y="2275642"/>
            <a:ext cx="145460" cy="584447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Arc 45">
            <a:extLst>
              <a:ext uri="{FF2B5EF4-FFF2-40B4-BE49-F238E27FC236}">
                <a16:creationId xmlns:a16="http://schemas.microsoft.com/office/drawing/2014/main" id="{ADEE75E0-6F78-49BD-A088-E6F81A51D2C7}"/>
              </a:ext>
            </a:extLst>
          </p:cNvPr>
          <p:cNvSpPr>
            <a:spLocks/>
          </p:cNvSpPr>
          <p:nvPr/>
        </p:nvSpPr>
        <p:spPr bwMode="auto">
          <a:xfrm>
            <a:off x="6860501" y="2870446"/>
            <a:ext cx="135103" cy="50306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" name="Arc 45">
            <a:extLst>
              <a:ext uri="{FF2B5EF4-FFF2-40B4-BE49-F238E27FC236}">
                <a16:creationId xmlns:a16="http://schemas.microsoft.com/office/drawing/2014/main" id="{9B3EB85D-5414-47B0-8D0A-F7D25AD714A9}"/>
              </a:ext>
            </a:extLst>
          </p:cNvPr>
          <p:cNvSpPr>
            <a:spLocks/>
          </p:cNvSpPr>
          <p:nvPr/>
        </p:nvSpPr>
        <p:spPr bwMode="auto">
          <a:xfrm>
            <a:off x="7029177" y="3340962"/>
            <a:ext cx="135103" cy="50306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" name="Arc 45">
            <a:extLst>
              <a:ext uri="{FF2B5EF4-FFF2-40B4-BE49-F238E27FC236}">
                <a16:creationId xmlns:a16="http://schemas.microsoft.com/office/drawing/2014/main" id="{E4208EED-CF98-469E-967F-232D34D36066}"/>
              </a:ext>
            </a:extLst>
          </p:cNvPr>
          <p:cNvSpPr>
            <a:spLocks/>
          </p:cNvSpPr>
          <p:nvPr/>
        </p:nvSpPr>
        <p:spPr bwMode="auto">
          <a:xfrm>
            <a:off x="6896012" y="3820356"/>
            <a:ext cx="135103" cy="50306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" name="Arc 45">
            <a:extLst>
              <a:ext uri="{FF2B5EF4-FFF2-40B4-BE49-F238E27FC236}">
                <a16:creationId xmlns:a16="http://schemas.microsoft.com/office/drawing/2014/main" id="{03ACA8BC-93F3-4EA3-BEBB-DB2060ACC5A8}"/>
              </a:ext>
            </a:extLst>
          </p:cNvPr>
          <p:cNvSpPr>
            <a:spLocks/>
          </p:cNvSpPr>
          <p:nvPr/>
        </p:nvSpPr>
        <p:spPr bwMode="auto">
          <a:xfrm>
            <a:off x="6753969" y="4308628"/>
            <a:ext cx="135103" cy="50306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" name="Arc 45">
            <a:extLst>
              <a:ext uri="{FF2B5EF4-FFF2-40B4-BE49-F238E27FC236}">
                <a16:creationId xmlns:a16="http://schemas.microsoft.com/office/drawing/2014/main" id="{0C69A3A4-BF04-4A55-8A3F-B2B0826F912E}"/>
              </a:ext>
            </a:extLst>
          </p:cNvPr>
          <p:cNvSpPr>
            <a:spLocks/>
          </p:cNvSpPr>
          <p:nvPr/>
        </p:nvSpPr>
        <p:spPr bwMode="auto">
          <a:xfrm>
            <a:off x="6665192" y="4850166"/>
            <a:ext cx="135103" cy="50306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" name="Arc 45">
            <a:extLst>
              <a:ext uri="{FF2B5EF4-FFF2-40B4-BE49-F238E27FC236}">
                <a16:creationId xmlns:a16="http://schemas.microsoft.com/office/drawing/2014/main" id="{B6D0AC35-6BB2-452E-9B9E-6F6BA54C0138}"/>
              </a:ext>
            </a:extLst>
          </p:cNvPr>
          <p:cNvSpPr>
            <a:spLocks/>
          </p:cNvSpPr>
          <p:nvPr/>
        </p:nvSpPr>
        <p:spPr bwMode="auto">
          <a:xfrm>
            <a:off x="6638559" y="5356193"/>
            <a:ext cx="135103" cy="50306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" name="Text Box 74">
            <a:extLst>
              <a:ext uri="{FF2B5EF4-FFF2-40B4-BE49-F238E27FC236}">
                <a16:creationId xmlns:a16="http://schemas.microsoft.com/office/drawing/2014/main" id="{19709010-1775-4834-B0BF-6D7E84E78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4684" y="2411935"/>
            <a:ext cx="8256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7" name="Text Box 74">
            <a:extLst>
              <a:ext uri="{FF2B5EF4-FFF2-40B4-BE49-F238E27FC236}">
                <a16:creationId xmlns:a16="http://schemas.microsoft.com/office/drawing/2014/main" id="{59A16D98-9DA0-4FDB-BA81-9A0EF840B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7949" y="2864697"/>
            <a:ext cx="19442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Multiply out and group terms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74">
                <a:extLst>
                  <a:ext uri="{FF2B5EF4-FFF2-40B4-BE49-F238E27FC236}">
                    <a16:creationId xmlns:a16="http://schemas.microsoft.com/office/drawing/2014/main" id="{0DE61343-1641-4DD7-955D-64D3116E30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9791" y="3423989"/>
                <a:ext cx="1207364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 Box 74">
                <a:extLst>
                  <a:ext uri="{FF2B5EF4-FFF2-40B4-BE49-F238E27FC236}">
                    <a16:creationId xmlns:a16="http://schemas.microsoft.com/office/drawing/2014/main" id="{0DE61343-1641-4DD7-955D-64D3116E3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9791" y="3423989"/>
                <a:ext cx="1207364" cy="276999"/>
              </a:xfrm>
              <a:prstGeom prst="rect">
                <a:avLst/>
              </a:prstGeom>
              <a:blipFill>
                <a:blip r:embed="rId18"/>
                <a:stretch>
                  <a:fillRect t="-2222" b="-177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74">
                <a:extLst>
                  <a:ext uri="{FF2B5EF4-FFF2-40B4-BE49-F238E27FC236}">
                    <a16:creationId xmlns:a16="http://schemas.microsoft.com/office/drawing/2014/main" id="{A6831843-BCD8-4384-BB20-0710AC0E4C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39993" y="3921139"/>
                <a:ext cx="1207364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Subtract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9" name="Text Box 74">
                <a:extLst>
                  <a:ext uri="{FF2B5EF4-FFF2-40B4-BE49-F238E27FC236}">
                    <a16:creationId xmlns:a16="http://schemas.microsoft.com/office/drawing/2014/main" id="{A6831843-BCD8-4384-BB20-0710AC0E4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39993" y="3921139"/>
                <a:ext cx="1207364" cy="276999"/>
              </a:xfrm>
              <a:prstGeom prst="rect">
                <a:avLst/>
              </a:prstGeom>
              <a:blipFill>
                <a:blip r:embed="rId19"/>
                <a:stretch>
                  <a:fillRect b="-152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 Box 74">
            <a:extLst>
              <a:ext uri="{FF2B5EF4-FFF2-40B4-BE49-F238E27FC236}">
                <a16:creationId xmlns:a16="http://schemas.microsoft.com/office/drawing/2014/main" id="{EF318A00-2035-420E-A893-72B0C2D41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1318" y="4409411"/>
            <a:ext cx="89664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 err="1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3" name="Text Box 74">
            <a:extLst>
              <a:ext uri="{FF2B5EF4-FFF2-40B4-BE49-F238E27FC236}">
                <a16:creationId xmlns:a16="http://schemas.microsoft.com/office/drawing/2014/main" id="{8E2E4417-8749-4502-8351-77D6EB172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0396" y="4755641"/>
            <a:ext cx="1748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Solve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4" name="Text Box 74">
            <a:extLst>
              <a:ext uri="{FF2B5EF4-FFF2-40B4-BE49-F238E27FC236}">
                <a16:creationId xmlns:a16="http://schemas.microsoft.com/office/drawing/2014/main" id="{5C97DD0A-41D9-47AE-95B1-D7BCA391C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7031" y="5448099"/>
            <a:ext cx="6303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Solve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302D4E86-9259-42B2-9E25-6F165835A1DE}"/>
              </a:ext>
            </a:extLst>
          </p:cNvPr>
          <p:cNvCxnSpPr>
            <a:cxnSpLocks/>
          </p:cNvCxnSpPr>
          <p:nvPr/>
        </p:nvCxnSpPr>
        <p:spPr>
          <a:xfrm flipV="1">
            <a:off x="4944862" y="5193438"/>
            <a:ext cx="683580" cy="34622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7B086713-1A3A-4733-BDC7-CDBE78BD29A0}"/>
              </a:ext>
            </a:extLst>
          </p:cNvPr>
          <p:cNvCxnSpPr>
            <a:cxnSpLocks/>
          </p:cNvCxnSpPr>
          <p:nvPr/>
        </p:nvCxnSpPr>
        <p:spPr>
          <a:xfrm flipH="1" flipV="1">
            <a:off x="4946342" y="5186040"/>
            <a:ext cx="683580" cy="34622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74">
            <a:extLst>
              <a:ext uri="{FF2B5EF4-FFF2-40B4-BE49-F238E27FC236}">
                <a16:creationId xmlns:a16="http://schemas.microsoft.com/office/drawing/2014/main" id="{40E28927-BFBB-45D3-8E84-4FCD25A99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4834" y="4950950"/>
            <a:ext cx="17489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But the negative can be ruled out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72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  <p:bldP spid="28" grpId="0"/>
      <p:bldP spid="29" grpId="0"/>
      <p:bldP spid="32" grpId="0"/>
      <p:bldP spid="33" grpId="0"/>
      <p:bldP spid="34" grpId="0"/>
      <p:bldP spid="35" grpId="0"/>
      <p:bldP spid="36" grpId="0"/>
      <p:bldP spid="37" grpId="0" animBg="1"/>
      <p:bldP spid="38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/>
      <p:bldP spid="52" grpId="0"/>
      <p:bldP spid="53" grpId="0"/>
      <p:bldP spid="54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find and use identities for hyperbolic functions, in a similar way that you can for the regular trigonometric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Solve the equation below, giving answers as natural logarithms.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−5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  <a:blipFill>
                <a:blip r:embed="rId2"/>
                <a:stretch>
                  <a:fillRect l="-355" t="-769" r="-24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6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7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8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AF7CF29-D1E4-4AEE-A3CA-59627416D278}"/>
                  </a:ext>
                </a:extLst>
              </p:cNvPr>
              <p:cNvSpPr txBox="1"/>
              <p:nvPr/>
            </p:nvSpPr>
            <p:spPr>
              <a:xfrm>
                <a:off x="4214674" y="1542040"/>
                <a:ext cx="208847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−5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AF7CF29-D1E4-4AEE-A3CA-59627416D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674" y="1542040"/>
                <a:ext cx="2088472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1EDE6D17-8BA8-493A-B402-816C85676598}"/>
                  </a:ext>
                </a:extLst>
              </p:cNvPr>
              <p:cNvSpPr txBox="1"/>
              <p:nvPr/>
            </p:nvSpPr>
            <p:spPr>
              <a:xfrm>
                <a:off x="3834413" y="2093934"/>
                <a:ext cx="245985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−5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1EDE6D17-8BA8-493A-B402-816C85676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413" y="2093934"/>
                <a:ext cx="245985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A4B3F847-8920-4A30-83D2-5277EF4CAFF7}"/>
                  </a:ext>
                </a:extLst>
              </p:cNvPr>
              <p:cNvSpPr txBox="1"/>
              <p:nvPr/>
            </p:nvSpPr>
            <p:spPr>
              <a:xfrm>
                <a:off x="3995691" y="2636953"/>
                <a:ext cx="233408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−5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−3=0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A4B3F847-8920-4A30-83D2-5277EF4CA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691" y="2636953"/>
                <a:ext cx="2334088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B3BCA7A-9513-4B7D-A0D1-34BC547F673A}"/>
                  </a:ext>
                </a:extLst>
              </p:cNvPr>
              <p:cNvSpPr txBox="1"/>
              <p:nvPr/>
            </p:nvSpPr>
            <p:spPr>
              <a:xfrm>
                <a:off x="3755994" y="3222879"/>
                <a:ext cx="259154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B3BCA7A-9513-4B7D-A0D1-34BC547F6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994" y="3222879"/>
                <a:ext cx="2591540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BF10EC7-C421-400D-9C5C-C4D621880976}"/>
                  </a:ext>
                </a:extLst>
              </p:cNvPr>
              <p:cNvSpPr txBox="1"/>
              <p:nvPr/>
            </p:nvSpPr>
            <p:spPr>
              <a:xfrm>
                <a:off x="3801862" y="3765896"/>
                <a:ext cx="2591540" cy="3965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 or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BF10EC7-C421-400D-9C5C-C4D621880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862" y="3765896"/>
                <a:ext cx="2591540" cy="396519"/>
              </a:xfrm>
              <a:prstGeom prst="rect">
                <a:avLst/>
              </a:prstGeom>
              <a:blipFill>
                <a:blip r:embed="rId13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524EA45-6821-4085-9A53-E29FB0635745}"/>
                  </a:ext>
                </a:extLst>
              </p:cNvPr>
              <p:cNvSpPr txBox="1"/>
              <p:nvPr/>
            </p:nvSpPr>
            <p:spPr>
              <a:xfrm>
                <a:off x="2489443" y="4521978"/>
                <a:ext cx="1727447" cy="507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𝑎𝑟𝑠𝑖𝑛h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524EA45-6821-4085-9A53-E29FB0635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443" y="4521978"/>
                <a:ext cx="1727447" cy="5073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B3FD04E-1B0E-40D2-B5AA-2F1CDB022077}"/>
                  </a:ext>
                </a:extLst>
              </p:cNvPr>
              <p:cNvSpPr txBox="1"/>
              <p:nvPr/>
            </p:nvSpPr>
            <p:spPr>
              <a:xfrm>
                <a:off x="2658118" y="5072393"/>
                <a:ext cx="2153575" cy="6956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1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B3FD04E-1B0E-40D2-B5AA-2F1CDB022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118" y="5072393"/>
                <a:ext cx="2153575" cy="69564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608E95CE-4FEE-4B79-A081-0CF4F3828679}"/>
                  </a:ext>
                </a:extLst>
              </p:cNvPr>
              <p:cNvSpPr txBox="1"/>
              <p:nvPr/>
            </p:nvSpPr>
            <p:spPr>
              <a:xfrm>
                <a:off x="2624087" y="5810720"/>
                <a:ext cx="1548414" cy="530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608E95CE-4FEE-4B79-A081-0CF4F3828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087" y="5810720"/>
                <a:ext cx="1548414" cy="5307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8C6ACD00-B528-4167-BC18-1B3E719AC261}"/>
                  </a:ext>
                </a:extLst>
              </p:cNvPr>
              <p:cNvSpPr txBox="1"/>
              <p:nvPr/>
            </p:nvSpPr>
            <p:spPr>
              <a:xfrm>
                <a:off x="5997619" y="4638868"/>
                <a:ext cx="130871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𝑎𝑟𝑠𝑖𝑛h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8C6ACD00-B528-4167-BC18-1B3E719AC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619" y="4638868"/>
                <a:ext cx="1308710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AF21928-A362-4BF4-8718-35ECC6DEE4DC}"/>
                  </a:ext>
                </a:extLst>
              </p:cNvPr>
              <p:cNvSpPr txBox="1"/>
              <p:nvPr/>
            </p:nvSpPr>
            <p:spPr>
              <a:xfrm>
                <a:off x="6050888" y="5224794"/>
                <a:ext cx="1761472" cy="368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AF21928-A362-4BF4-8718-35ECC6DEE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888" y="5224794"/>
                <a:ext cx="1761472" cy="36875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C2DC86DE-468D-47F8-861F-29C87C594F59}"/>
                  </a:ext>
                </a:extLst>
              </p:cNvPr>
              <p:cNvSpPr txBox="1"/>
              <p:nvPr/>
            </p:nvSpPr>
            <p:spPr>
              <a:xfrm>
                <a:off x="6078999" y="5998631"/>
                <a:ext cx="1289475" cy="3135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C2DC86DE-468D-47F8-861F-29C87C594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999" y="5998631"/>
                <a:ext cx="1289475" cy="31354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45">
            <a:extLst>
              <a:ext uri="{FF2B5EF4-FFF2-40B4-BE49-F238E27FC236}">
                <a16:creationId xmlns:a16="http://schemas.microsoft.com/office/drawing/2014/main" id="{970624A2-355F-4D7A-BD93-CD4D706AA757}"/>
              </a:ext>
            </a:extLst>
          </p:cNvPr>
          <p:cNvSpPr>
            <a:spLocks/>
          </p:cNvSpPr>
          <p:nvPr/>
        </p:nvSpPr>
        <p:spPr bwMode="auto">
          <a:xfrm>
            <a:off x="6299728" y="1705992"/>
            <a:ext cx="163216" cy="531181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" name="Text Box 74">
            <a:extLst>
              <a:ext uri="{FF2B5EF4-FFF2-40B4-BE49-F238E27FC236}">
                <a16:creationId xmlns:a16="http://schemas.microsoft.com/office/drawing/2014/main" id="{31E0A882-AB18-4845-B26B-A005509C5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685" y="1574620"/>
            <a:ext cx="22460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using an identity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3" name="Arc 45">
            <a:extLst>
              <a:ext uri="{FF2B5EF4-FFF2-40B4-BE49-F238E27FC236}">
                <a16:creationId xmlns:a16="http://schemas.microsoft.com/office/drawing/2014/main" id="{7FD2F7CF-51BD-446A-9255-7A28096FED21}"/>
              </a:ext>
            </a:extLst>
          </p:cNvPr>
          <p:cNvSpPr>
            <a:spLocks/>
          </p:cNvSpPr>
          <p:nvPr/>
        </p:nvSpPr>
        <p:spPr bwMode="auto">
          <a:xfrm>
            <a:off x="6273095" y="2238653"/>
            <a:ext cx="163216" cy="531181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" name="Arc 45">
            <a:extLst>
              <a:ext uri="{FF2B5EF4-FFF2-40B4-BE49-F238E27FC236}">
                <a16:creationId xmlns:a16="http://schemas.microsoft.com/office/drawing/2014/main" id="{8CD42F4C-FD3A-4158-922E-E2D818BEFE79}"/>
              </a:ext>
            </a:extLst>
          </p:cNvPr>
          <p:cNvSpPr>
            <a:spLocks/>
          </p:cNvSpPr>
          <p:nvPr/>
        </p:nvSpPr>
        <p:spPr bwMode="auto">
          <a:xfrm>
            <a:off x="6273095" y="2815701"/>
            <a:ext cx="163216" cy="531181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" name="Arc 45">
            <a:extLst>
              <a:ext uri="{FF2B5EF4-FFF2-40B4-BE49-F238E27FC236}">
                <a16:creationId xmlns:a16="http://schemas.microsoft.com/office/drawing/2014/main" id="{AF2B570E-D29D-416E-AB58-4D9D88B4F68A}"/>
              </a:ext>
            </a:extLst>
          </p:cNvPr>
          <p:cNvSpPr>
            <a:spLocks/>
          </p:cNvSpPr>
          <p:nvPr/>
        </p:nvSpPr>
        <p:spPr bwMode="auto">
          <a:xfrm>
            <a:off x="6273094" y="3410505"/>
            <a:ext cx="163216" cy="531181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Arc 45">
            <a:extLst>
              <a:ext uri="{FF2B5EF4-FFF2-40B4-BE49-F238E27FC236}">
                <a16:creationId xmlns:a16="http://schemas.microsoft.com/office/drawing/2014/main" id="{8BCF3427-D4B3-4942-97B8-D5C50F269957}"/>
              </a:ext>
            </a:extLst>
          </p:cNvPr>
          <p:cNvSpPr>
            <a:spLocks/>
          </p:cNvSpPr>
          <p:nvPr/>
        </p:nvSpPr>
        <p:spPr bwMode="auto">
          <a:xfrm>
            <a:off x="4719499" y="4928587"/>
            <a:ext cx="163216" cy="531181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Arc 45">
            <a:extLst>
              <a:ext uri="{FF2B5EF4-FFF2-40B4-BE49-F238E27FC236}">
                <a16:creationId xmlns:a16="http://schemas.microsoft.com/office/drawing/2014/main" id="{FD8DE547-39C7-4886-9FF7-6D77140F63D3}"/>
              </a:ext>
            </a:extLst>
          </p:cNvPr>
          <p:cNvSpPr>
            <a:spLocks/>
          </p:cNvSpPr>
          <p:nvPr/>
        </p:nvSpPr>
        <p:spPr bwMode="auto">
          <a:xfrm>
            <a:off x="4683989" y="5656556"/>
            <a:ext cx="163216" cy="531181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" name="Arc 45">
            <a:extLst>
              <a:ext uri="{FF2B5EF4-FFF2-40B4-BE49-F238E27FC236}">
                <a16:creationId xmlns:a16="http://schemas.microsoft.com/office/drawing/2014/main" id="{0CDA8706-E84B-491C-8AC3-1D45213B9A2F}"/>
              </a:ext>
            </a:extLst>
          </p:cNvPr>
          <p:cNvSpPr>
            <a:spLocks/>
          </p:cNvSpPr>
          <p:nvPr/>
        </p:nvSpPr>
        <p:spPr bwMode="auto">
          <a:xfrm>
            <a:off x="7711278" y="4857565"/>
            <a:ext cx="163216" cy="531181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" name="Arc 45">
            <a:extLst>
              <a:ext uri="{FF2B5EF4-FFF2-40B4-BE49-F238E27FC236}">
                <a16:creationId xmlns:a16="http://schemas.microsoft.com/office/drawing/2014/main" id="{74C3D2EB-0E2A-4DE3-8810-29B2C41D79C1}"/>
              </a:ext>
            </a:extLst>
          </p:cNvPr>
          <p:cNvSpPr>
            <a:spLocks/>
          </p:cNvSpPr>
          <p:nvPr/>
        </p:nvSpPr>
        <p:spPr bwMode="auto">
          <a:xfrm>
            <a:off x="7711278" y="5487880"/>
            <a:ext cx="163216" cy="531181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8224F7A8-D78C-4C8F-890C-5DE3BF683A30}"/>
              </a:ext>
            </a:extLst>
          </p:cNvPr>
          <p:cNvCxnSpPr>
            <a:cxnSpLocks/>
          </p:cNvCxnSpPr>
          <p:nvPr/>
        </p:nvCxnSpPr>
        <p:spPr>
          <a:xfrm flipH="1">
            <a:off x="3873740" y="4182701"/>
            <a:ext cx="544351" cy="33242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03045E1A-2002-471A-BEFE-4E509A04A12E}"/>
              </a:ext>
            </a:extLst>
          </p:cNvPr>
          <p:cNvCxnSpPr>
            <a:cxnSpLocks/>
          </p:cNvCxnSpPr>
          <p:nvPr/>
        </p:nvCxnSpPr>
        <p:spPr>
          <a:xfrm>
            <a:off x="5646710" y="4181192"/>
            <a:ext cx="544351" cy="33242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74">
                <a:extLst>
                  <a:ext uri="{FF2B5EF4-FFF2-40B4-BE49-F238E27FC236}">
                    <a16:creationId xmlns:a16="http://schemas.microsoft.com/office/drawing/2014/main" id="{69957936-4A68-4132-B037-43CA66540A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17563" y="1787685"/>
                <a:ext cx="2246050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</m:t>
                    </m:r>
                    <m:sSup>
                      <m:sSup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≡1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1" name="Text Box 74">
                <a:extLst>
                  <a:ext uri="{FF2B5EF4-FFF2-40B4-BE49-F238E27FC236}">
                    <a16:creationId xmlns:a16="http://schemas.microsoft.com/office/drawing/2014/main" id="{69957936-4A68-4132-B037-43CA66540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7563" y="1787685"/>
                <a:ext cx="2246050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Box 74">
                <a:extLst>
                  <a:ext uri="{FF2B5EF4-FFF2-40B4-BE49-F238E27FC236}">
                    <a16:creationId xmlns:a16="http://schemas.microsoft.com/office/drawing/2014/main" id="{F3B6737C-EAB9-4F16-9CDD-2D8AEB4184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26441" y="1991871"/>
                <a:ext cx="2246050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𝑐𝑜𝑠h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sSup>
                      <m:sSup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≡1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2" name="Text Box 74">
                <a:extLst>
                  <a:ext uri="{FF2B5EF4-FFF2-40B4-BE49-F238E27FC236}">
                    <a16:creationId xmlns:a16="http://schemas.microsoft.com/office/drawing/2014/main" id="{F3B6737C-EAB9-4F16-9CDD-2D8AEB41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6441" y="1991871"/>
                <a:ext cx="2246050" cy="27699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 Box 74">
            <a:extLst>
              <a:ext uri="{FF2B5EF4-FFF2-40B4-BE49-F238E27FC236}">
                <a16:creationId xmlns:a16="http://schemas.microsoft.com/office/drawing/2014/main" id="{25A21746-6B7F-4D1C-A135-CB67C9590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951" y="2373611"/>
            <a:ext cx="22460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Multiply out and rearrange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Text Box 74">
            <a:extLst>
              <a:ext uri="{FF2B5EF4-FFF2-40B4-BE49-F238E27FC236}">
                <a16:creationId xmlns:a16="http://schemas.microsoft.com/office/drawing/2014/main" id="{1AFE2D4E-3979-4287-BEF3-2B5D1B406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828" y="2879637"/>
            <a:ext cx="101539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 err="1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Text Box 74">
            <a:extLst>
              <a:ext uri="{FF2B5EF4-FFF2-40B4-BE49-F238E27FC236}">
                <a16:creationId xmlns:a16="http://schemas.microsoft.com/office/drawing/2014/main" id="{0A787CF2-C369-431D-9723-F81F14259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9707" y="3465563"/>
            <a:ext cx="6336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Solve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6" name="Text Box 74">
            <a:extLst>
              <a:ext uri="{FF2B5EF4-FFF2-40B4-BE49-F238E27FC236}">
                <a16:creationId xmlns:a16="http://schemas.microsoft.com/office/drawing/2014/main" id="{87989DC4-D46E-4375-B222-48EDA094A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331" y="4841601"/>
            <a:ext cx="10741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Use the relationship above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7" name="Text Box 74">
            <a:extLst>
              <a:ext uri="{FF2B5EF4-FFF2-40B4-BE49-F238E27FC236}">
                <a16:creationId xmlns:a16="http://schemas.microsoft.com/office/drawing/2014/main" id="{20D76E5B-820F-459F-93FA-6F23A1FB9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8984" y="4779457"/>
            <a:ext cx="10741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Use the relationship above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Text Box 74">
            <a:extLst>
              <a:ext uri="{FF2B5EF4-FFF2-40B4-BE49-F238E27FC236}">
                <a16:creationId xmlns:a16="http://schemas.microsoft.com/office/drawing/2014/main" id="{61312E25-991F-4F9A-B450-22C764CDF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790" y="5757480"/>
            <a:ext cx="85965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9" name="Text Box 74">
            <a:extLst>
              <a:ext uri="{FF2B5EF4-FFF2-40B4-BE49-F238E27FC236}">
                <a16:creationId xmlns:a16="http://schemas.microsoft.com/office/drawing/2014/main" id="{04B4F1DE-9BDE-4A2E-A347-521148046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954" y="5615436"/>
            <a:ext cx="85965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46FEAB25-75B9-45E4-9444-96E68134FCB1}"/>
              </a:ext>
            </a:extLst>
          </p:cNvPr>
          <p:cNvCxnSpPr>
            <a:cxnSpLocks/>
          </p:cNvCxnSpPr>
          <p:nvPr/>
        </p:nvCxnSpPr>
        <p:spPr>
          <a:xfrm flipH="1" flipV="1">
            <a:off x="3116063" y="452762"/>
            <a:ext cx="665824" cy="1296139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23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  <p:bldP spid="18" grpId="0"/>
      <p:bldP spid="25" grpId="0"/>
      <p:bldP spid="27" grpId="0"/>
      <p:bldP spid="28" grpId="0"/>
      <p:bldP spid="29" grpId="0"/>
      <p:bldP spid="30" grpId="0"/>
      <p:bldP spid="31" grpId="0" animBg="1"/>
      <p:bldP spid="32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find and use identities for hyperbolic functions, in a similar way that you can for the regular trigonometric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Solve the equation below, giving answers as natural logarithms where appropriate.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−5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+4=0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  <a:blipFill>
                <a:blip r:embed="rId2"/>
                <a:stretch>
                  <a:fillRect l="-355" t="-769" r="-24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6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7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8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0D8CBA40-98CF-4C04-B140-AEE24D7AE49E}"/>
                  </a:ext>
                </a:extLst>
              </p:cNvPr>
              <p:cNvSpPr txBox="1"/>
              <p:nvPr/>
            </p:nvSpPr>
            <p:spPr>
              <a:xfrm>
                <a:off x="4285695" y="1462142"/>
                <a:ext cx="226602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−5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+4=0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0D8CBA40-98CF-4C04-B140-AEE24D7AE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695" y="1462142"/>
                <a:ext cx="2266025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0857B299-73F4-45CB-82A0-7EFA6FCF7F54}"/>
                  </a:ext>
                </a:extLst>
              </p:cNvPr>
              <p:cNvSpPr txBox="1"/>
              <p:nvPr/>
            </p:nvSpPr>
            <p:spPr>
              <a:xfrm>
                <a:off x="3914313" y="1934138"/>
                <a:ext cx="263740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−1−5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+4=0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0857B299-73F4-45CB-82A0-7EFA6FCF7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313" y="1934138"/>
                <a:ext cx="2637407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2EC0675A-11F1-4421-9C91-A983CE8B0931}"/>
                  </a:ext>
                </a:extLst>
              </p:cNvPr>
              <p:cNvSpPr txBox="1"/>
              <p:nvPr/>
            </p:nvSpPr>
            <p:spPr>
              <a:xfrm>
                <a:off x="4066712" y="2397256"/>
                <a:ext cx="263740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−5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+3=0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2EC0675A-11F1-4421-9C91-A983CE8B0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712" y="2397256"/>
                <a:ext cx="2637407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C33FC516-7CEC-48DA-AB24-36B0437CC697}"/>
                  </a:ext>
                </a:extLst>
              </p:cNvPr>
              <p:cNvSpPr txBox="1"/>
              <p:nvPr/>
            </p:nvSpPr>
            <p:spPr>
              <a:xfrm>
                <a:off x="3952781" y="2895886"/>
                <a:ext cx="263740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C33FC516-7CEC-48DA-AB24-36B0437CC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781" y="2895886"/>
                <a:ext cx="2637407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AF54DF19-2A75-461E-A34A-2E27852CBBAF}"/>
                  </a:ext>
                </a:extLst>
              </p:cNvPr>
              <p:cNvSpPr txBox="1"/>
              <p:nvPr/>
            </p:nvSpPr>
            <p:spPr>
              <a:xfrm>
                <a:off x="4148091" y="3366401"/>
                <a:ext cx="2591540" cy="396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 or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AF54DF19-2A75-461E-A34A-2E27852CB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091" y="3366401"/>
                <a:ext cx="2591540" cy="396968"/>
              </a:xfrm>
              <a:prstGeom prst="rect">
                <a:avLst/>
              </a:prstGeom>
              <a:blipFill>
                <a:blip r:embed="rId13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447E0240-02A9-46E0-B8D7-1399E3600284}"/>
                  </a:ext>
                </a:extLst>
              </p:cNvPr>
              <p:cNvSpPr txBox="1"/>
              <p:nvPr/>
            </p:nvSpPr>
            <p:spPr>
              <a:xfrm>
                <a:off x="2880060" y="4211259"/>
                <a:ext cx="1727447" cy="507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𝑎𝑟𝑐𝑜𝑠h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447E0240-02A9-46E0-B8D7-1399E3600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60" y="4211259"/>
                <a:ext cx="1727447" cy="5073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8558E62A-DD5A-456A-A88F-8741D4CB1EFA}"/>
                  </a:ext>
                </a:extLst>
              </p:cNvPr>
              <p:cNvSpPr txBox="1"/>
              <p:nvPr/>
            </p:nvSpPr>
            <p:spPr>
              <a:xfrm>
                <a:off x="6388236" y="4328149"/>
                <a:ext cx="130871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𝑎𝑟𝑐𝑜𝑠h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8558E62A-DD5A-456A-A88F-8741D4CB1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236" y="4328149"/>
                <a:ext cx="1308710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F8752BEB-4B2A-4B02-8346-E8E54FA26D70}"/>
              </a:ext>
            </a:extLst>
          </p:cNvPr>
          <p:cNvCxnSpPr>
            <a:cxnSpLocks/>
          </p:cNvCxnSpPr>
          <p:nvPr/>
        </p:nvCxnSpPr>
        <p:spPr>
          <a:xfrm flipH="1">
            <a:off x="4264357" y="3871982"/>
            <a:ext cx="544351" cy="33242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B235A9B3-A84E-46A2-9CBF-0E9AC5E19E32}"/>
              </a:ext>
            </a:extLst>
          </p:cNvPr>
          <p:cNvCxnSpPr>
            <a:cxnSpLocks/>
          </p:cNvCxnSpPr>
          <p:nvPr/>
        </p:nvCxnSpPr>
        <p:spPr>
          <a:xfrm>
            <a:off x="6037327" y="3870473"/>
            <a:ext cx="544351" cy="33242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51462D6E-A7F8-4A1C-9633-36940E2FB8EF}"/>
                  </a:ext>
                </a:extLst>
              </p:cNvPr>
              <p:cNvSpPr txBox="1"/>
              <p:nvPr/>
            </p:nvSpPr>
            <p:spPr>
              <a:xfrm>
                <a:off x="3188158" y="4857564"/>
                <a:ext cx="1685783" cy="60330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51462D6E-A7F8-4A1C-9633-36940E2FB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158" y="4857564"/>
                <a:ext cx="1685783" cy="603307"/>
              </a:xfrm>
              <a:prstGeom prst="rect">
                <a:avLst/>
              </a:prstGeom>
              <a:blipFill>
                <a:blip r:embed="rId16"/>
                <a:stretch>
                  <a:fillRect b="-101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542DFDAF-6F42-49F2-BDF3-6C9C69790FAD}"/>
                  </a:ext>
                </a:extLst>
              </p:cNvPr>
              <p:cNvSpPr txBox="1"/>
              <p:nvPr/>
            </p:nvSpPr>
            <p:spPr>
              <a:xfrm>
                <a:off x="3197036" y="5692065"/>
                <a:ext cx="1118511" cy="43845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542DFDAF-6F42-49F2-BDF3-6C9C69790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036" y="5692065"/>
                <a:ext cx="1118511" cy="438453"/>
              </a:xfrm>
              <a:prstGeom prst="rect">
                <a:avLst/>
              </a:prstGeom>
              <a:blipFill>
                <a:blip r:embed="rId17"/>
                <a:stretch>
                  <a:fillRect l="-1087" b="-138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BE81478E-DB4E-46FC-B419-6705A1927E2B}"/>
                  </a:ext>
                </a:extLst>
              </p:cNvPr>
              <p:cNvSpPr txBox="1"/>
              <p:nvPr/>
            </p:nvSpPr>
            <p:spPr>
              <a:xfrm>
                <a:off x="6518764" y="5027720"/>
                <a:ext cx="1574662" cy="27642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1±</m:t>
                          </m:r>
                          <m:rad>
                            <m:radPr>
                              <m:degHide m:val="on"/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BE81478E-DB4E-46FC-B419-6705A1927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764" y="5027720"/>
                <a:ext cx="1574662" cy="276422"/>
              </a:xfrm>
              <a:prstGeom prst="rect">
                <a:avLst/>
              </a:prstGeom>
              <a:blipFill>
                <a:blip r:embed="rId18"/>
                <a:stretch>
                  <a:fillRect l="-77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4F3F2199-BF01-41F1-95B7-1594C142AB8C}"/>
                  </a:ext>
                </a:extLst>
              </p:cNvPr>
              <p:cNvSpPr txBox="1"/>
              <p:nvPr/>
            </p:nvSpPr>
            <p:spPr>
              <a:xfrm>
                <a:off x="6536519" y="5835588"/>
                <a:ext cx="407612" cy="18466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4F3F2199-BF01-41F1-95B7-1594C142A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519" y="5835588"/>
                <a:ext cx="407612" cy="184666"/>
              </a:xfrm>
              <a:prstGeom prst="rect">
                <a:avLst/>
              </a:prstGeom>
              <a:blipFill>
                <a:blip r:embed="rId19"/>
                <a:stretch>
                  <a:fillRect l="-4478" r="-8955" b="-322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Arc 45">
            <a:extLst>
              <a:ext uri="{FF2B5EF4-FFF2-40B4-BE49-F238E27FC236}">
                <a16:creationId xmlns:a16="http://schemas.microsoft.com/office/drawing/2014/main" id="{F304FF96-1AF8-46C9-8018-415C8ED79F8D}"/>
              </a:ext>
            </a:extLst>
          </p:cNvPr>
          <p:cNvSpPr>
            <a:spLocks/>
          </p:cNvSpPr>
          <p:nvPr/>
        </p:nvSpPr>
        <p:spPr bwMode="auto">
          <a:xfrm>
            <a:off x="6521669" y="1617216"/>
            <a:ext cx="145461" cy="442403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7" name="Arc 45">
            <a:extLst>
              <a:ext uri="{FF2B5EF4-FFF2-40B4-BE49-F238E27FC236}">
                <a16:creationId xmlns:a16="http://schemas.microsoft.com/office/drawing/2014/main" id="{AD340C02-201C-48EA-8956-8B06B9288A3C}"/>
              </a:ext>
            </a:extLst>
          </p:cNvPr>
          <p:cNvSpPr>
            <a:spLocks/>
          </p:cNvSpPr>
          <p:nvPr/>
        </p:nvSpPr>
        <p:spPr bwMode="auto">
          <a:xfrm>
            <a:off x="6512791" y="2105488"/>
            <a:ext cx="145461" cy="442403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8" name="Arc 45">
            <a:extLst>
              <a:ext uri="{FF2B5EF4-FFF2-40B4-BE49-F238E27FC236}">
                <a16:creationId xmlns:a16="http://schemas.microsoft.com/office/drawing/2014/main" id="{0E30DBD7-9188-4018-B641-2FF383CB9CF0}"/>
              </a:ext>
            </a:extLst>
          </p:cNvPr>
          <p:cNvSpPr>
            <a:spLocks/>
          </p:cNvSpPr>
          <p:nvPr/>
        </p:nvSpPr>
        <p:spPr bwMode="auto">
          <a:xfrm>
            <a:off x="6503913" y="2567127"/>
            <a:ext cx="145461" cy="442403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" name="Arc 45">
            <a:extLst>
              <a:ext uri="{FF2B5EF4-FFF2-40B4-BE49-F238E27FC236}">
                <a16:creationId xmlns:a16="http://schemas.microsoft.com/office/drawing/2014/main" id="{07EA62BE-07F5-4DAD-B190-93C67E2F2A05}"/>
              </a:ext>
            </a:extLst>
          </p:cNvPr>
          <p:cNvSpPr>
            <a:spLocks/>
          </p:cNvSpPr>
          <p:nvPr/>
        </p:nvSpPr>
        <p:spPr bwMode="auto">
          <a:xfrm>
            <a:off x="6495036" y="3073154"/>
            <a:ext cx="145461" cy="442403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" name="Arc 45">
            <a:extLst>
              <a:ext uri="{FF2B5EF4-FFF2-40B4-BE49-F238E27FC236}">
                <a16:creationId xmlns:a16="http://schemas.microsoft.com/office/drawing/2014/main" id="{6AD1A0E5-9AC0-4B62-94BE-F848D5E368DA}"/>
              </a:ext>
            </a:extLst>
          </p:cNvPr>
          <p:cNvSpPr>
            <a:spLocks/>
          </p:cNvSpPr>
          <p:nvPr/>
        </p:nvSpPr>
        <p:spPr bwMode="auto">
          <a:xfrm>
            <a:off x="4888178" y="4500979"/>
            <a:ext cx="136584" cy="665825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" name="Arc 45">
            <a:extLst>
              <a:ext uri="{FF2B5EF4-FFF2-40B4-BE49-F238E27FC236}">
                <a16:creationId xmlns:a16="http://schemas.microsoft.com/office/drawing/2014/main" id="{30B41227-FC43-49C6-9990-5B681F88A5A7}"/>
              </a:ext>
            </a:extLst>
          </p:cNvPr>
          <p:cNvSpPr>
            <a:spLocks/>
          </p:cNvSpPr>
          <p:nvPr/>
        </p:nvSpPr>
        <p:spPr bwMode="auto">
          <a:xfrm>
            <a:off x="4852667" y="5202315"/>
            <a:ext cx="136584" cy="665825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" name="Arc 45">
            <a:extLst>
              <a:ext uri="{FF2B5EF4-FFF2-40B4-BE49-F238E27FC236}">
                <a16:creationId xmlns:a16="http://schemas.microsoft.com/office/drawing/2014/main" id="{A482FBA0-A3E2-4C2B-B5A9-60592501A9CA}"/>
              </a:ext>
            </a:extLst>
          </p:cNvPr>
          <p:cNvSpPr>
            <a:spLocks/>
          </p:cNvSpPr>
          <p:nvPr/>
        </p:nvSpPr>
        <p:spPr bwMode="auto">
          <a:xfrm>
            <a:off x="8119650" y="4509857"/>
            <a:ext cx="136584" cy="665825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3" name="Arc 45">
            <a:extLst>
              <a:ext uri="{FF2B5EF4-FFF2-40B4-BE49-F238E27FC236}">
                <a16:creationId xmlns:a16="http://schemas.microsoft.com/office/drawing/2014/main" id="{5C352243-0AFE-4B1D-B1C2-AD501DE2D1B2}"/>
              </a:ext>
            </a:extLst>
          </p:cNvPr>
          <p:cNvSpPr>
            <a:spLocks/>
          </p:cNvSpPr>
          <p:nvPr/>
        </p:nvSpPr>
        <p:spPr bwMode="auto">
          <a:xfrm>
            <a:off x="8084139" y="5211192"/>
            <a:ext cx="136584" cy="665825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5" name="Text Box 74">
            <a:extLst>
              <a:ext uri="{FF2B5EF4-FFF2-40B4-BE49-F238E27FC236}">
                <a16:creationId xmlns:a16="http://schemas.microsoft.com/office/drawing/2014/main" id="{C7643832-C890-4E0C-B128-55B843A2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8484" y="1432577"/>
            <a:ext cx="22460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using an identity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 Box 74">
                <a:extLst>
                  <a:ext uri="{FF2B5EF4-FFF2-40B4-BE49-F238E27FC236}">
                    <a16:creationId xmlns:a16="http://schemas.microsoft.com/office/drawing/2014/main" id="{E0F49FE5-675B-4E63-9537-23B2E08959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77362" y="1645642"/>
                <a:ext cx="2246050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≡2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</m:t>
                    </m:r>
                    <m:sSup>
                      <m:sSup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6" name="Text Box 74">
                <a:extLst>
                  <a:ext uri="{FF2B5EF4-FFF2-40B4-BE49-F238E27FC236}">
                    <a16:creationId xmlns:a16="http://schemas.microsoft.com/office/drawing/2014/main" id="{E0F49FE5-675B-4E63-9537-23B2E0895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7362" y="1645642"/>
                <a:ext cx="2246050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 Box 74">
                <a:extLst>
                  <a:ext uri="{FF2B5EF4-FFF2-40B4-BE49-F238E27FC236}">
                    <a16:creationId xmlns:a16="http://schemas.microsoft.com/office/drawing/2014/main" id="{D18C9F4F-9E8C-46F5-AC08-93B4783651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86240" y="1849828"/>
                <a:ext cx="2246050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≡2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sSup>
                      <m:sSup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7" name="Text Box 74">
                <a:extLst>
                  <a:ext uri="{FF2B5EF4-FFF2-40B4-BE49-F238E27FC236}">
                    <a16:creationId xmlns:a16="http://schemas.microsoft.com/office/drawing/2014/main" id="{D18C9F4F-9E8C-46F5-AC08-93B478365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86240" y="1849828"/>
                <a:ext cx="2246050" cy="27699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 Box 74">
            <a:extLst>
              <a:ext uri="{FF2B5EF4-FFF2-40B4-BE49-F238E27FC236}">
                <a16:creationId xmlns:a16="http://schemas.microsoft.com/office/drawing/2014/main" id="{CBD21ABA-0179-492F-91D1-35C12702F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987" y="2151668"/>
            <a:ext cx="8611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9" name="Text Box 74">
            <a:extLst>
              <a:ext uri="{FF2B5EF4-FFF2-40B4-BE49-F238E27FC236}">
                <a16:creationId xmlns:a16="http://schemas.microsoft.com/office/drawing/2014/main" id="{9414C7DD-DCCD-44A2-B815-1DD2CF368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130" y="2631062"/>
            <a:ext cx="8611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 err="1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0" name="Text Box 74">
            <a:extLst>
              <a:ext uri="{FF2B5EF4-FFF2-40B4-BE49-F238E27FC236}">
                <a16:creationId xmlns:a16="http://schemas.microsoft.com/office/drawing/2014/main" id="{0FB4446A-79B2-42D0-969A-8DCBE9F17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1" y="3110456"/>
            <a:ext cx="8611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Solve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1" name="Text Box 74">
            <a:extLst>
              <a:ext uri="{FF2B5EF4-FFF2-40B4-BE49-F238E27FC236}">
                <a16:creationId xmlns:a16="http://schemas.microsoft.com/office/drawing/2014/main" id="{A697D793-CA3F-47C7-A0BD-0F8324A69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1496" y="4522005"/>
            <a:ext cx="10741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Use the relationship above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2" name="Text Box 74">
            <a:extLst>
              <a:ext uri="{FF2B5EF4-FFF2-40B4-BE49-F238E27FC236}">
                <a16:creationId xmlns:a16="http://schemas.microsoft.com/office/drawing/2014/main" id="{4FA20A62-AC48-4D94-BA8F-4F3E33D33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465" y="5375740"/>
            <a:ext cx="85965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3" name="Text Box 74">
            <a:extLst>
              <a:ext uri="{FF2B5EF4-FFF2-40B4-BE49-F238E27FC236}">
                <a16:creationId xmlns:a16="http://schemas.microsoft.com/office/drawing/2014/main" id="{85E60E65-1E97-4422-8226-DEF1EF71E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8937" y="4550118"/>
            <a:ext cx="10741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Use the relationship above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4" name="Text Box 74">
            <a:extLst>
              <a:ext uri="{FF2B5EF4-FFF2-40B4-BE49-F238E27FC236}">
                <a16:creationId xmlns:a16="http://schemas.microsoft.com/office/drawing/2014/main" id="{D50E82DF-E439-4817-98CA-3958760B8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906" y="5403853"/>
            <a:ext cx="85965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976E037F-4BE1-4F5D-9CFC-3E679E8AB09B}"/>
              </a:ext>
            </a:extLst>
          </p:cNvPr>
          <p:cNvCxnSpPr>
            <a:cxnSpLocks/>
          </p:cNvCxnSpPr>
          <p:nvPr/>
        </p:nvCxnSpPr>
        <p:spPr>
          <a:xfrm>
            <a:off x="2441359" y="4909351"/>
            <a:ext cx="1425232" cy="20943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74">
                <a:extLst>
                  <a:ext uri="{FF2B5EF4-FFF2-40B4-BE49-F238E27FC236}">
                    <a16:creationId xmlns:a16="http://schemas.microsoft.com/office/drawing/2014/main" id="{B77F530E-23CE-45E2-8908-14B32C4E75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617" y="4461340"/>
                <a:ext cx="2166152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0000FF"/>
                    </a:solidFill>
                    <a:latin typeface="Comic Sans MS" pitchFamily="66" charset="0"/>
                  </a:rPr>
                  <a:t>I’ll explain in a moment why for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𝑎𝑟𝑐𝑜𝑠h</m:t>
                    </m:r>
                  </m:oMath>
                </a14:m>
                <a:r>
                  <a:rPr lang="en-US" sz="1200" dirty="0">
                    <a:solidFill>
                      <a:srgbClr val="0000FF"/>
                    </a:solidFill>
                    <a:latin typeface="Comic Sans MS" pitchFamily="66" charset="0"/>
                  </a:rPr>
                  <a:t> you actually need to include both the positive and negative…</a:t>
                </a:r>
                <a:endParaRPr lang="en-GB" sz="1200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 Box 74">
                <a:extLst>
                  <a:ext uri="{FF2B5EF4-FFF2-40B4-BE49-F238E27FC236}">
                    <a16:creationId xmlns:a16="http://schemas.microsoft.com/office/drawing/2014/main" id="{B77F530E-23CE-45E2-8908-14B32C4E7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617" y="4461340"/>
                <a:ext cx="2166152" cy="830997"/>
              </a:xfrm>
              <a:prstGeom prst="rect">
                <a:avLst/>
              </a:prstGeom>
              <a:blipFill>
                <a:blip r:embed="rId22"/>
                <a:stretch>
                  <a:fillRect t="-735" r="-1408" b="-51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11320D09-FF1E-496A-B525-15F756FC80B4}"/>
              </a:ext>
            </a:extLst>
          </p:cNvPr>
          <p:cNvCxnSpPr>
            <a:cxnSpLocks/>
          </p:cNvCxnSpPr>
          <p:nvPr/>
        </p:nvCxnSpPr>
        <p:spPr>
          <a:xfrm flipV="1">
            <a:off x="5086905" y="417253"/>
            <a:ext cx="177554" cy="1091951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67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58" grpId="0"/>
      <p:bldP spid="59" grpId="0"/>
      <p:bldP spid="62" grpId="0"/>
      <p:bldP spid="63" grpId="0"/>
      <p:bldP spid="64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44" grpId="0"/>
      <p:bldP spid="4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82505"/>
                <a:ext cx="8747156" cy="47562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Why do you need to include the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1400" b="1" dirty="0">
                    <a:latin typeface="Comic Sans MS" panose="030F0702030302020204" pitchFamily="66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𝒂𝒓𝒄𝒐𝒔𝒉</m:t>
                    </m:r>
                  </m:oMath>
                </a14:m>
                <a:r>
                  <a:rPr lang="en-US" sz="1400" b="1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82505"/>
                <a:ext cx="8747156" cy="4756212"/>
              </a:xfrm>
              <a:blipFill>
                <a:blip r:embed="rId2"/>
                <a:stretch>
                  <a:fillRect t="-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6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7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8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BFD0FEF5-384E-4C7A-915D-0077ED5016FD}"/>
                  </a:ext>
                </a:extLst>
              </p:cNvPr>
              <p:cNvSpPr txBox="1"/>
              <p:nvPr/>
            </p:nvSpPr>
            <p:spPr>
              <a:xfrm>
                <a:off x="115059" y="1947374"/>
                <a:ext cx="3480047" cy="784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In the previous section, we saw that:</a:t>
                </a:r>
              </a:p>
              <a:p>
                <a:pPr algn="ctr"/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𝑎𝑟𝑐𝑜𝑠h</m:t>
                    </m:r>
                    <m:r>
                      <a:rPr lang="en-US" sz="140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40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BFD0FEF5-384E-4C7A-915D-0077ED501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59" y="1947374"/>
                <a:ext cx="3480047" cy="784061"/>
              </a:xfrm>
              <a:prstGeom prst="rect">
                <a:avLst/>
              </a:prstGeom>
              <a:blipFill>
                <a:blip r:embed="rId9"/>
                <a:stretch>
                  <a:fillRect t="-7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図 11">
            <a:extLst>
              <a:ext uri="{FF2B5EF4-FFF2-40B4-BE49-F238E27FC236}">
                <a16:creationId xmlns:a16="http://schemas.microsoft.com/office/drawing/2014/main" id="{BC1894E1-F994-4850-8822-9F441EB1FDE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4851" t="22938" r="25248" b="24080"/>
          <a:stretch/>
        </p:blipFill>
        <p:spPr>
          <a:xfrm>
            <a:off x="692107" y="2737486"/>
            <a:ext cx="2356552" cy="23487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536684C-F934-4F3F-ABCB-0170E41B19A3}"/>
                  </a:ext>
                </a:extLst>
              </p:cNvPr>
              <p:cNvSpPr txBox="1"/>
              <p:nvPr/>
            </p:nvSpPr>
            <p:spPr>
              <a:xfrm>
                <a:off x="2106293" y="3091406"/>
                <a:ext cx="93031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200" b="1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𝐚𝐫𝐜𝐨𝐬𝐡</m:t>
                          </m:r>
                        </m:fName>
                        <m:e>
                          <m:r>
                            <a:rPr lang="en-US" sz="1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2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536684C-F934-4F3F-ABCB-0170E41B1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293" y="3091406"/>
                <a:ext cx="930319" cy="184666"/>
              </a:xfrm>
              <a:prstGeom prst="rect">
                <a:avLst/>
              </a:prstGeom>
              <a:blipFill>
                <a:blip r:embed="rId11"/>
                <a:stretch>
                  <a:fillRect l="-3289" t="-3333" r="-1974" b="-2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44FAFAA1-B3A8-4A6C-9AAF-94C2D6D126B8}"/>
                  </a:ext>
                </a:extLst>
              </p:cNvPr>
              <p:cNvSpPr txBox="1"/>
              <p:nvPr/>
            </p:nvSpPr>
            <p:spPr>
              <a:xfrm>
                <a:off x="76118" y="5063260"/>
                <a:ext cx="349094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reason the negative root was eliminated was because it would mean that we would be doing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en-GB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of a value between 0 and 1</a:t>
                </a:r>
              </a:p>
              <a:p>
                <a:pPr algn="ctr"/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This is possible, but it would give a negative answer, and…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…the </a:t>
                </a:r>
                <a:r>
                  <a:rPr lang="en-US" sz="1200" u="sng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function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𝑎𝑟𝑐𝑜𝑠h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≥0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44FAFAA1-B3A8-4A6C-9AAF-94C2D6D12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8" y="5063260"/>
                <a:ext cx="3490947" cy="1569660"/>
              </a:xfrm>
              <a:prstGeom prst="rect">
                <a:avLst/>
              </a:prstGeom>
              <a:blipFill>
                <a:blip r:embed="rId12"/>
                <a:stretch>
                  <a:fillRect t="-389" b="-23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3DDC189-0AED-43F4-8A10-DC547B0E1874}"/>
                  </a:ext>
                </a:extLst>
              </p:cNvPr>
              <p:cNvSpPr txBox="1"/>
              <p:nvPr/>
            </p:nvSpPr>
            <p:spPr>
              <a:xfrm>
                <a:off x="4948101" y="1945866"/>
                <a:ext cx="3480047" cy="711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Just now, we were solving the equation: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3DDC189-0AED-43F4-8A10-DC547B0E1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101" y="1945866"/>
                <a:ext cx="3480047" cy="711092"/>
              </a:xfrm>
              <a:prstGeom prst="rect">
                <a:avLst/>
              </a:prstGeom>
              <a:blipFill>
                <a:blip r:embed="rId13"/>
                <a:stretch>
                  <a:fillRect t="-1709" b="-8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>
            <a:extLst>
              <a:ext uri="{FF2B5EF4-FFF2-40B4-BE49-F238E27FC236}">
                <a16:creationId xmlns:a16="http://schemas.microsoft.com/office/drawing/2014/main" id="{322F05F4-68BE-4913-8205-E5F5997591C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47552" t="40622" r="21958" b="5424"/>
          <a:stretch/>
        </p:blipFill>
        <p:spPr>
          <a:xfrm>
            <a:off x="5486401" y="2752255"/>
            <a:ext cx="2337463" cy="23267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81A1E24-EA4A-424B-B298-B0163483BD1D}"/>
                  </a:ext>
                </a:extLst>
              </p:cNvPr>
              <p:cNvSpPr txBox="1"/>
              <p:nvPr/>
            </p:nvSpPr>
            <p:spPr>
              <a:xfrm>
                <a:off x="7330143" y="2530091"/>
                <a:ext cx="77162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2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𝐜𝐨𝐬𝐡</m:t>
                          </m:r>
                        </m:fName>
                        <m:e>
                          <m:r>
                            <a:rPr lang="en-US" sz="1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81A1E24-EA4A-424B-B298-B0163483B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143" y="2530091"/>
                <a:ext cx="771621" cy="184666"/>
              </a:xfrm>
              <a:prstGeom prst="rect">
                <a:avLst/>
              </a:prstGeom>
              <a:blipFill>
                <a:blip r:embed="rId15"/>
                <a:stretch>
                  <a:fillRect l="-4724" t="-3333" r="-2362" b="-2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478D978-E27E-4A27-8CB9-ADFA8F90B47F}"/>
              </a:ext>
            </a:extLst>
          </p:cNvPr>
          <p:cNvCxnSpPr>
            <a:cxnSpLocks/>
          </p:cNvCxnSpPr>
          <p:nvPr/>
        </p:nvCxnSpPr>
        <p:spPr>
          <a:xfrm>
            <a:off x="5532810" y="3525490"/>
            <a:ext cx="2288417" cy="0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37C2C26-B54C-49B5-939B-24D5EB0E07CC}"/>
                  </a:ext>
                </a:extLst>
              </p:cNvPr>
              <p:cNvSpPr txBox="1"/>
              <p:nvPr/>
            </p:nvSpPr>
            <p:spPr>
              <a:xfrm>
                <a:off x="7907192" y="3293571"/>
                <a:ext cx="418961" cy="345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1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2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37C2C26-B54C-49B5-939B-24D5EB0E0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7192" y="3293571"/>
                <a:ext cx="418961" cy="345672"/>
              </a:xfrm>
              <a:prstGeom prst="rect">
                <a:avLst/>
              </a:prstGeom>
              <a:blipFill>
                <a:blip r:embed="rId16"/>
                <a:stretch>
                  <a:fillRect l="-8696" t="-1754" r="-8696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0F2D0DA-B5F4-497B-BDB2-B3C1294563BC}"/>
              </a:ext>
            </a:extLst>
          </p:cNvPr>
          <p:cNvSpPr txBox="1"/>
          <p:nvPr/>
        </p:nvSpPr>
        <p:spPr>
          <a:xfrm>
            <a:off x="4896693" y="5072138"/>
            <a:ext cx="3490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You can see that there will be 2 solutions to this</a:t>
            </a:r>
          </a:p>
          <a:p>
            <a:pPr algn="ctr"/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When solving equations, you don’t need to consider an artificial limit imposed by the definition of a function!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06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2"/>
      <p:bldP spid="15" grpId="0"/>
      <p:bldP spid="17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82505"/>
                <a:ext cx="8747156" cy="47562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What about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𝒂𝒓𝒔𝒊𝒏𝒉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b="1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82505"/>
                <a:ext cx="8747156" cy="4756212"/>
              </a:xfrm>
              <a:blipFill>
                <a:blip r:embed="rId2"/>
                <a:stretch>
                  <a:fillRect t="-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6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7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8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CE15F850-7EE9-4EA9-BC77-949D8D24DBD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9937" t="24016" r="20050" b="23526"/>
          <a:stretch/>
        </p:blipFill>
        <p:spPr>
          <a:xfrm>
            <a:off x="212362" y="2382029"/>
            <a:ext cx="3212684" cy="31586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D8BF18C1-4814-4B03-BC35-FF74637AEFBB}"/>
                  </a:ext>
                </a:extLst>
              </p:cNvPr>
              <p:cNvSpPr txBox="1"/>
              <p:nvPr/>
            </p:nvSpPr>
            <p:spPr>
              <a:xfrm>
                <a:off x="2333509" y="2142637"/>
                <a:ext cx="75398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2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𝐬𝐢𝐧𝐡</m:t>
                          </m:r>
                        </m:fName>
                        <m:e>
                          <m:r>
                            <a:rPr lang="en-US" sz="1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D8BF18C1-4814-4B03-BC35-FF74637AE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509" y="2142637"/>
                <a:ext cx="753989" cy="184666"/>
              </a:xfrm>
              <a:prstGeom prst="rect">
                <a:avLst/>
              </a:prstGeom>
              <a:blipFill>
                <a:blip r:embed="rId10"/>
                <a:stretch>
                  <a:fillRect l="-4878" t="-3226" r="-2439" b="-193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44AE250-4F40-4574-940D-D7995F942F0B}"/>
              </a:ext>
            </a:extLst>
          </p:cNvPr>
          <p:cNvSpPr txBox="1"/>
          <p:nvPr/>
        </p:nvSpPr>
        <p:spPr>
          <a:xfrm>
            <a:off x="2148571" y="1730354"/>
            <a:ext cx="4783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You can think about this in a couple of different ways…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5AB4619-E0EC-47C1-BE02-ECBDF144AA0F}"/>
                  </a:ext>
                </a:extLst>
              </p:cNvPr>
              <p:cNvSpPr txBox="1"/>
              <p:nvPr/>
            </p:nvSpPr>
            <p:spPr>
              <a:xfrm>
                <a:off x="90535" y="5613149"/>
                <a:ext cx="344031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Since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unc>
                      <m:func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sinh</m:t>
                        </m:r>
                      </m:fName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 one-to-one function, you will not get two solutions for something such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5AB4619-E0EC-47C1-BE02-ECBDF144A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5" y="5613149"/>
                <a:ext cx="3440316" cy="738664"/>
              </a:xfrm>
              <a:prstGeom prst="rect">
                <a:avLst/>
              </a:prstGeom>
              <a:blipFill>
                <a:blip r:embed="rId11"/>
                <a:stretch>
                  <a:fillRect t="-1653" r="-1064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68ACF5C6-513E-440C-B5BF-4F11F9E72F72}"/>
              </a:ext>
            </a:extLst>
          </p:cNvPr>
          <p:cNvCxnSpPr>
            <a:cxnSpLocks/>
          </p:cNvCxnSpPr>
          <p:nvPr/>
        </p:nvCxnSpPr>
        <p:spPr>
          <a:xfrm>
            <a:off x="236532" y="3199566"/>
            <a:ext cx="3149464" cy="0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05D8217F-3016-4831-8C4E-0F390E9008E3}"/>
                  </a:ext>
                </a:extLst>
              </p:cNvPr>
              <p:cNvSpPr txBox="1"/>
              <p:nvPr/>
            </p:nvSpPr>
            <p:spPr>
              <a:xfrm>
                <a:off x="3416674" y="3121555"/>
                <a:ext cx="41896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2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05D8217F-3016-4831-8C4E-0F390E900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674" y="3121555"/>
                <a:ext cx="418961" cy="184666"/>
              </a:xfrm>
              <a:prstGeom prst="rect">
                <a:avLst/>
              </a:prstGeom>
              <a:blipFill>
                <a:blip r:embed="rId12"/>
                <a:stretch>
                  <a:fillRect l="-8696" r="-8696" b="-2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B4908B6C-74AC-4F50-921B-A86BA5853806}"/>
                  </a:ext>
                </a:extLst>
              </p:cNvPr>
              <p:cNvSpPr txBox="1"/>
              <p:nvPr/>
            </p:nvSpPr>
            <p:spPr>
              <a:xfrm>
                <a:off x="4481464" y="2815630"/>
                <a:ext cx="4490519" cy="2084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Alternatively, a reminder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+1</m:t>
                        </m:r>
                      </m:e>
                    </m:rad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would be negative since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would not be able to take ln of this and a potential solution would be immediately ruled out anyway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Hence, only the positive root has a possible solution!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B4908B6C-74AC-4F50-921B-A86BA5853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464" y="2815630"/>
                <a:ext cx="4490519" cy="2084032"/>
              </a:xfrm>
              <a:prstGeom prst="rect">
                <a:avLst/>
              </a:prstGeom>
              <a:blipFill>
                <a:blip r:embed="rId13"/>
                <a:stretch>
                  <a:fillRect r="-814" b="-1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EF3DA18A-A3D8-41BC-925A-08A25347052D}"/>
                  </a:ext>
                </a:extLst>
              </p:cNvPr>
              <p:cNvSpPr txBox="1"/>
              <p:nvPr/>
            </p:nvSpPr>
            <p:spPr>
              <a:xfrm>
                <a:off x="5606075" y="2381061"/>
                <a:ext cx="2264787" cy="3237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EF3DA18A-A3D8-41BC-925A-08A253470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075" y="2381061"/>
                <a:ext cx="2264787" cy="323743"/>
              </a:xfrm>
              <a:prstGeom prst="rect">
                <a:avLst/>
              </a:prstGeom>
              <a:blipFill>
                <a:blip r:embed="rId14"/>
                <a:stretch>
                  <a:fillRect l="-1617" b="-188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313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9" grpId="0"/>
      <p:bldP spid="30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62B0E6-1118-4CC4-BD46-3FCDB9B0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858435" cy="4756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Why does Osborn’s rule work?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6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7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8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1ED99D2-BDBA-420A-BCA2-23F1509C3E22}"/>
              </a:ext>
            </a:extLst>
          </p:cNvPr>
          <p:cNvSpPr txBox="1"/>
          <p:nvPr/>
        </p:nvSpPr>
        <p:spPr>
          <a:xfrm>
            <a:off x="204187" y="2095131"/>
            <a:ext cx="3861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We first need to show some relationships, starting with Euler’s relation…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D759341E-E43D-4DD1-9AA6-F70187F7EF0E}"/>
                  </a:ext>
                </a:extLst>
              </p:cNvPr>
              <p:cNvSpPr txBox="1"/>
              <p:nvPr/>
            </p:nvSpPr>
            <p:spPr>
              <a:xfrm>
                <a:off x="372862" y="2805343"/>
                <a:ext cx="1487074" cy="222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D759341E-E43D-4DD1-9AA6-F70187F7E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62" y="2805343"/>
                <a:ext cx="1487074" cy="222369"/>
              </a:xfrm>
              <a:prstGeom prst="rect">
                <a:avLst/>
              </a:prstGeom>
              <a:blipFill>
                <a:blip r:embed="rId9"/>
                <a:stretch>
                  <a:fillRect l="-1230" r="-2049" b="-81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D27B359-A103-490F-B306-1AFC9A7E0A6A}"/>
                  </a:ext>
                </a:extLst>
              </p:cNvPr>
              <p:cNvSpPr txBox="1"/>
              <p:nvPr/>
            </p:nvSpPr>
            <p:spPr>
              <a:xfrm>
                <a:off x="170155" y="3250707"/>
                <a:ext cx="2243243" cy="224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D27B359-A103-490F-B306-1AFC9A7E0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55" y="3250707"/>
                <a:ext cx="2243243" cy="224357"/>
              </a:xfrm>
              <a:prstGeom prst="rect">
                <a:avLst/>
              </a:prstGeom>
              <a:blipFill>
                <a:blip r:embed="rId10"/>
                <a:stretch>
                  <a:fillRect l="-815" t="-5405" r="-2174" b="-324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A0BB3124-05F1-4119-8CEC-343BACA7172B}"/>
                  </a:ext>
                </a:extLst>
              </p:cNvPr>
              <p:cNvSpPr txBox="1"/>
              <p:nvPr/>
            </p:nvSpPr>
            <p:spPr>
              <a:xfrm>
                <a:off x="287045" y="3704947"/>
                <a:ext cx="1581651" cy="222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A0BB3124-05F1-4119-8CEC-343BACA71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45" y="3704947"/>
                <a:ext cx="1581651" cy="222369"/>
              </a:xfrm>
              <a:prstGeom prst="rect">
                <a:avLst/>
              </a:prstGeom>
              <a:blipFill>
                <a:blip r:embed="rId11"/>
                <a:stretch>
                  <a:fillRect l="-1154" r="-1538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45">
            <a:extLst>
              <a:ext uri="{FF2B5EF4-FFF2-40B4-BE49-F238E27FC236}">
                <a16:creationId xmlns:a16="http://schemas.microsoft.com/office/drawing/2014/main" id="{B31C0FDC-D90A-44A3-8BD0-EAF4E2157626}"/>
              </a:ext>
            </a:extLst>
          </p:cNvPr>
          <p:cNvSpPr>
            <a:spLocks/>
          </p:cNvSpPr>
          <p:nvPr/>
        </p:nvSpPr>
        <p:spPr bwMode="auto">
          <a:xfrm>
            <a:off x="2482330" y="2929631"/>
            <a:ext cx="136582" cy="470518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74">
                <a:extLst>
                  <a:ext uri="{FF2B5EF4-FFF2-40B4-BE49-F238E27FC236}">
                    <a16:creationId xmlns:a16="http://schemas.microsoft.com/office/drawing/2014/main" id="{1B406DD1-F080-4682-B703-30B8E04412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6004" y="2925504"/>
                <a:ext cx="83302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Change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 Box 74">
                <a:extLst>
                  <a:ext uri="{FF2B5EF4-FFF2-40B4-BE49-F238E27FC236}">
                    <a16:creationId xmlns:a16="http://schemas.microsoft.com/office/drawing/2014/main" id="{1B406DD1-F080-4682-B703-30B8E0441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6004" y="2925504"/>
                <a:ext cx="833021" cy="461665"/>
              </a:xfrm>
              <a:prstGeom prst="rect">
                <a:avLst/>
              </a:prstGeom>
              <a:blipFill>
                <a:blip r:embed="rId12"/>
                <a:stretch>
                  <a:fillRect t="-1316" b="-9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45">
            <a:extLst>
              <a:ext uri="{FF2B5EF4-FFF2-40B4-BE49-F238E27FC236}">
                <a16:creationId xmlns:a16="http://schemas.microsoft.com/office/drawing/2014/main" id="{B6D1DF7D-8E40-4594-A445-9FD0D3850D3D}"/>
              </a:ext>
            </a:extLst>
          </p:cNvPr>
          <p:cNvSpPr>
            <a:spLocks/>
          </p:cNvSpPr>
          <p:nvPr/>
        </p:nvSpPr>
        <p:spPr bwMode="auto">
          <a:xfrm>
            <a:off x="2411309" y="3382392"/>
            <a:ext cx="136582" cy="470518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74">
                <a:extLst>
                  <a:ext uri="{FF2B5EF4-FFF2-40B4-BE49-F238E27FC236}">
                    <a16:creationId xmlns:a16="http://schemas.microsoft.com/office/drawing/2014/main" id="{53F79DE0-6391-4A8B-9F4F-F6FF453AB8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6203" y="3378265"/>
                <a:ext cx="178293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Use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 Box 74">
                <a:extLst>
                  <a:ext uri="{FF2B5EF4-FFF2-40B4-BE49-F238E27FC236}">
                    <a16:creationId xmlns:a16="http://schemas.microsoft.com/office/drawing/2014/main" id="{53F79DE0-6391-4A8B-9F4F-F6FF453AB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6203" y="3378265"/>
                <a:ext cx="1782933" cy="461665"/>
              </a:xfrm>
              <a:prstGeom prst="rect">
                <a:avLst/>
              </a:prstGeom>
              <a:blipFill>
                <a:blip r:embed="rId13"/>
                <a:stretch>
                  <a:fillRect b="-9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A31FBE9D-1638-424A-B2C0-5EF529065043}"/>
                  </a:ext>
                </a:extLst>
              </p:cNvPr>
              <p:cNvSpPr txBox="1"/>
              <p:nvPr/>
            </p:nvSpPr>
            <p:spPr>
              <a:xfrm>
                <a:off x="5887375" y="2078853"/>
                <a:ext cx="1487074" cy="222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A31FBE9D-1638-424A-B2C0-5EF529065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375" y="2078853"/>
                <a:ext cx="1487074" cy="222369"/>
              </a:xfrm>
              <a:prstGeom prst="rect">
                <a:avLst/>
              </a:prstGeom>
              <a:blipFill>
                <a:blip r:embed="rId14"/>
                <a:stretch>
                  <a:fillRect l="-1639" r="-1639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342688CE-3155-48BB-A172-F4476FB5C955}"/>
                  </a:ext>
                </a:extLst>
              </p:cNvPr>
              <p:cNvSpPr txBox="1"/>
              <p:nvPr/>
            </p:nvSpPr>
            <p:spPr>
              <a:xfrm>
                <a:off x="5792680" y="2428042"/>
                <a:ext cx="1581651" cy="222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342688CE-3155-48BB-A172-F4476FB5C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680" y="2428042"/>
                <a:ext cx="1581651" cy="222369"/>
              </a:xfrm>
              <a:prstGeom prst="rect">
                <a:avLst/>
              </a:prstGeom>
              <a:blipFill>
                <a:blip r:embed="rId15"/>
                <a:stretch>
                  <a:fillRect l="-1154" r="-1538" b="-81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A355DCB-CD96-4224-9AB9-3827BF0D0A19}"/>
                  </a:ext>
                </a:extLst>
              </p:cNvPr>
              <p:cNvSpPr txBox="1"/>
              <p:nvPr/>
            </p:nvSpPr>
            <p:spPr>
              <a:xfrm>
                <a:off x="4240567" y="3201880"/>
                <a:ext cx="1515095" cy="222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A355DCB-CD96-4224-9AB9-3827BF0D0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567" y="3201880"/>
                <a:ext cx="1515095" cy="222369"/>
              </a:xfrm>
              <a:prstGeom prst="rect">
                <a:avLst/>
              </a:prstGeom>
              <a:blipFill>
                <a:blip r:embed="rId16"/>
                <a:stretch>
                  <a:fillRect l="-1613" r="-1613" b="-81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E3385A4F-BABC-4524-97AE-6262A87A2796}"/>
                  </a:ext>
                </a:extLst>
              </p:cNvPr>
              <p:cNvSpPr txBox="1"/>
              <p:nvPr/>
            </p:nvSpPr>
            <p:spPr>
              <a:xfrm>
                <a:off x="4249444" y="3654640"/>
                <a:ext cx="1415709" cy="438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𝑖𝑥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E3385A4F-BABC-4524-97AE-6262A87A2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444" y="3654640"/>
                <a:ext cx="1415709" cy="43845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A52453F-67C7-4C0F-9B68-1E0AF6854273}"/>
                  </a:ext>
                </a:extLst>
              </p:cNvPr>
              <p:cNvSpPr txBox="1"/>
              <p:nvPr/>
            </p:nvSpPr>
            <p:spPr>
              <a:xfrm>
                <a:off x="4366333" y="4339701"/>
                <a:ext cx="12936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A52453F-67C7-4C0F-9B68-1E0AF6854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333" y="4339701"/>
                <a:ext cx="1293687" cy="215444"/>
              </a:xfrm>
              <a:prstGeom prst="rect">
                <a:avLst/>
              </a:prstGeom>
              <a:blipFill>
                <a:blip r:embed="rId18"/>
                <a:stretch>
                  <a:fillRect l="-2830" r="-943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8D040557-17A8-4181-95B5-F1BA9A43B3E3}"/>
                  </a:ext>
                </a:extLst>
              </p:cNvPr>
              <p:cNvSpPr txBox="1"/>
              <p:nvPr/>
            </p:nvSpPr>
            <p:spPr>
              <a:xfrm>
                <a:off x="6710039" y="3203359"/>
                <a:ext cx="1550361" cy="222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8D040557-17A8-4181-95B5-F1BA9A43B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039" y="3203359"/>
                <a:ext cx="1550361" cy="222369"/>
              </a:xfrm>
              <a:prstGeom prst="rect">
                <a:avLst/>
              </a:prstGeom>
              <a:blipFill>
                <a:blip r:embed="rId19"/>
                <a:stretch>
                  <a:fillRect l="-1575" r="-1575" b="-81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004A039-DE17-47E1-BE0D-DEF06BFFE75D}"/>
                  </a:ext>
                </a:extLst>
              </p:cNvPr>
              <p:cNvSpPr txBox="1"/>
              <p:nvPr/>
            </p:nvSpPr>
            <p:spPr>
              <a:xfrm>
                <a:off x="6718916" y="3656119"/>
                <a:ext cx="1450975" cy="438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𝑖𝑥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004A039-DE17-47E1-BE0D-DEF06BFFE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916" y="3656119"/>
                <a:ext cx="1450975" cy="43845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E221A447-973D-4298-AFFA-C88D69706CF8}"/>
                  </a:ext>
                </a:extLst>
              </p:cNvPr>
              <p:cNvSpPr txBox="1"/>
              <p:nvPr/>
            </p:nvSpPr>
            <p:spPr>
              <a:xfrm>
                <a:off x="6862439" y="4341180"/>
                <a:ext cx="130651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sinh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E221A447-973D-4298-AFFA-C88D69706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439" y="4341180"/>
                <a:ext cx="1306512" cy="215444"/>
              </a:xfrm>
              <a:prstGeom prst="rect">
                <a:avLst/>
              </a:prstGeom>
              <a:blipFill>
                <a:blip r:embed="rId21"/>
                <a:stretch>
                  <a:fillRect l="-3271" r="-1869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09C2E494-C2F7-42DB-9D29-2927C7639D6B}"/>
                  </a:ext>
                </a:extLst>
              </p:cNvPr>
              <p:cNvSpPr txBox="1"/>
              <p:nvPr/>
            </p:nvSpPr>
            <p:spPr>
              <a:xfrm>
                <a:off x="6738152" y="4767308"/>
                <a:ext cx="1379737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sinh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09C2E494-C2F7-42DB-9D29-2927C7639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152" y="4767308"/>
                <a:ext cx="1379737" cy="404726"/>
              </a:xfrm>
              <a:prstGeom prst="rect">
                <a:avLst/>
              </a:prstGeom>
              <a:blipFill>
                <a:blip r:embed="rId22"/>
                <a:stretch>
                  <a:fillRect l="-2643" r="-1762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99715F2-FCF9-42ED-849C-2BA8B1020598}"/>
                  </a:ext>
                </a:extLst>
              </p:cNvPr>
              <p:cNvSpPr txBox="1"/>
              <p:nvPr/>
            </p:nvSpPr>
            <p:spPr>
              <a:xfrm>
                <a:off x="6677487" y="5452368"/>
                <a:ext cx="14411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sinh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99715F2-FCF9-42ED-849C-2BA8B1020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487" y="5452368"/>
                <a:ext cx="1441164" cy="215444"/>
              </a:xfrm>
              <a:prstGeom prst="rect">
                <a:avLst/>
              </a:prstGeom>
              <a:blipFill>
                <a:blip r:embed="rId23"/>
                <a:stretch>
                  <a:fillRect l="-422" r="-1688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45">
            <a:extLst>
              <a:ext uri="{FF2B5EF4-FFF2-40B4-BE49-F238E27FC236}">
                <a16:creationId xmlns:a16="http://schemas.microsoft.com/office/drawing/2014/main" id="{8023E483-C4A9-4155-8F4E-846139CC0BC6}"/>
              </a:ext>
            </a:extLst>
          </p:cNvPr>
          <p:cNvSpPr>
            <a:spLocks/>
          </p:cNvSpPr>
          <p:nvPr/>
        </p:nvSpPr>
        <p:spPr bwMode="auto">
          <a:xfrm>
            <a:off x="5786303" y="3374995"/>
            <a:ext cx="136582" cy="470518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Text Box 74">
            <a:extLst>
              <a:ext uri="{FF2B5EF4-FFF2-40B4-BE49-F238E27FC236}">
                <a16:creationId xmlns:a16="http://schemas.microsoft.com/office/drawing/2014/main" id="{58DDC4A7-D814-4DDF-BCCE-9F1ED786D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8854" y="3379745"/>
            <a:ext cx="58296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50" dirty="0">
                <a:solidFill>
                  <a:srgbClr val="FF0000"/>
                </a:solidFill>
                <a:latin typeface="Comic Sans MS" pitchFamily="66" charset="0"/>
              </a:rPr>
              <a:t>Divide by 2</a:t>
            </a:r>
            <a:endParaRPr lang="en-GB" sz="105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Arc 45">
            <a:extLst>
              <a:ext uri="{FF2B5EF4-FFF2-40B4-BE49-F238E27FC236}">
                <a16:creationId xmlns:a16="http://schemas.microsoft.com/office/drawing/2014/main" id="{AC09AC07-0C2D-47AA-887F-644BAC812C16}"/>
              </a:ext>
            </a:extLst>
          </p:cNvPr>
          <p:cNvSpPr>
            <a:spLocks/>
          </p:cNvSpPr>
          <p:nvPr/>
        </p:nvSpPr>
        <p:spPr bwMode="auto">
          <a:xfrm>
            <a:off x="5741915" y="3978677"/>
            <a:ext cx="136582" cy="470518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" name="Arc 45">
            <a:extLst>
              <a:ext uri="{FF2B5EF4-FFF2-40B4-BE49-F238E27FC236}">
                <a16:creationId xmlns:a16="http://schemas.microsoft.com/office/drawing/2014/main" id="{23B32D35-2D0B-4E35-B14C-64EA4D9C6C07}"/>
              </a:ext>
            </a:extLst>
          </p:cNvPr>
          <p:cNvSpPr>
            <a:spLocks/>
          </p:cNvSpPr>
          <p:nvPr/>
        </p:nvSpPr>
        <p:spPr bwMode="auto">
          <a:xfrm>
            <a:off x="8307561" y="3374995"/>
            <a:ext cx="136582" cy="470518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" name="Arc 45">
            <a:extLst>
              <a:ext uri="{FF2B5EF4-FFF2-40B4-BE49-F238E27FC236}">
                <a16:creationId xmlns:a16="http://schemas.microsoft.com/office/drawing/2014/main" id="{B72956CE-A4AB-471D-B390-5E5FB1945766}"/>
              </a:ext>
            </a:extLst>
          </p:cNvPr>
          <p:cNvSpPr>
            <a:spLocks/>
          </p:cNvSpPr>
          <p:nvPr/>
        </p:nvSpPr>
        <p:spPr bwMode="auto">
          <a:xfrm>
            <a:off x="8272050" y="3943166"/>
            <a:ext cx="136582" cy="470518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Arc 45">
            <a:extLst>
              <a:ext uri="{FF2B5EF4-FFF2-40B4-BE49-F238E27FC236}">
                <a16:creationId xmlns:a16="http://schemas.microsoft.com/office/drawing/2014/main" id="{97BC3530-2D00-4FA2-A424-E918B11F057D}"/>
              </a:ext>
            </a:extLst>
          </p:cNvPr>
          <p:cNvSpPr>
            <a:spLocks/>
          </p:cNvSpPr>
          <p:nvPr/>
        </p:nvSpPr>
        <p:spPr bwMode="auto">
          <a:xfrm>
            <a:off x="8218784" y="4475826"/>
            <a:ext cx="136582" cy="470518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" name="Arc 45">
            <a:extLst>
              <a:ext uri="{FF2B5EF4-FFF2-40B4-BE49-F238E27FC236}">
                <a16:creationId xmlns:a16="http://schemas.microsoft.com/office/drawing/2014/main" id="{B2674DE0-205A-4135-99B6-6A0A3F17B3BA}"/>
              </a:ext>
            </a:extLst>
          </p:cNvPr>
          <p:cNvSpPr>
            <a:spLocks/>
          </p:cNvSpPr>
          <p:nvPr/>
        </p:nvSpPr>
        <p:spPr bwMode="auto">
          <a:xfrm>
            <a:off x="8165518" y="5052875"/>
            <a:ext cx="136582" cy="470518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" name="Text Box 74">
            <a:extLst>
              <a:ext uri="{FF2B5EF4-FFF2-40B4-BE49-F238E27FC236}">
                <a16:creationId xmlns:a16="http://schemas.microsoft.com/office/drawing/2014/main" id="{5BD81066-5E7C-4743-B570-31DC6356D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4601" y="3370868"/>
            <a:ext cx="58296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50" dirty="0">
                <a:solidFill>
                  <a:srgbClr val="FF0000"/>
                </a:solidFill>
                <a:latin typeface="Comic Sans MS" pitchFamily="66" charset="0"/>
              </a:rPr>
              <a:t>Divide by 2</a:t>
            </a:r>
            <a:endParaRPr lang="en-GB" sz="105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Text Box 74">
            <a:extLst>
              <a:ext uri="{FF2B5EF4-FFF2-40B4-BE49-F238E27FC236}">
                <a16:creationId xmlns:a16="http://schemas.microsoft.com/office/drawing/2014/main" id="{26983F4E-365A-42C4-90AD-9B6E1073F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7833" y="4045571"/>
            <a:ext cx="6894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50" dirty="0">
                <a:solidFill>
                  <a:srgbClr val="FF0000"/>
                </a:solidFill>
                <a:latin typeface="Comic Sans MS" pitchFamily="66" charset="0"/>
              </a:rPr>
              <a:t>Replace</a:t>
            </a:r>
            <a:endParaRPr lang="en-GB" sz="105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Text Box 74">
            <a:extLst>
              <a:ext uri="{FF2B5EF4-FFF2-40B4-BE49-F238E27FC236}">
                <a16:creationId xmlns:a16="http://schemas.microsoft.com/office/drawing/2014/main" id="{79C7FF4C-B852-4C4A-885A-08A6DE7A0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7968" y="4045571"/>
            <a:ext cx="6894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50" dirty="0">
                <a:solidFill>
                  <a:srgbClr val="FF0000"/>
                </a:solidFill>
                <a:latin typeface="Comic Sans MS" pitchFamily="66" charset="0"/>
              </a:rPr>
              <a:t>Replace</a:t>
            </a:r>
            <a:endParaRPr lang="en-GB" sz="105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74">
                <a:extLst>
                  <a:ext uri="{FF2B5EF4-FFF2-40B4-BE49-F238E27FC236}">
                    <a16:creationId xmlns:a16="http://schemas.microsoft.com/office/drawing/2014/main" id="{8D970C22-11CC-4C4D-A430-0CE5384D72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59192" y="4480576"/>
                <a:ext cx="645111" cy="4154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050" dirty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sz="105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 Box 74">
                <a:extLst>
                  <a:ext uri="{FF2B5EF4-FFF2-40B4-BE49-F238E27FC236}">
                    <a16:creationId xmlns:a16="http://schemas.microsoft.com/office/drawing/2014/main" id="{8D970C22-11CC-4C4D-A430-0CE5384D7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59192" y="4480576"/>
                <a:ext cx="645111" cy="415498"/>
              </a:xfrm>
              <a:prstGeom prst="rect">
                <a:avLst/>
              </a:prstGeom>
              <a:blipFill>
                <a:blip r:embed="rId24"/>
                <a:stretch>
                  <a:fillRect b="-73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74">
                <a:extLst>
                  <a:ext uri="{FF2B5EF4-FFF2-40B4-BE49-F238E27FC236}">
                    <a16:creationId xmlns:a16="http://schemas.microsoft.com/office/drawing/2014/main" id="{491FC4F5-C460-4132-B6DF-82798C9A41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14803" y="4995481"/>
                <a:ext cx="1000217" cy="4829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105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0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0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en-US" sz="10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0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1050" dirty="0">
                    <a:solidFill>
                      <a:srgbClr val="FF0000"/>
                    </a:solidFill>
                    <a:latin typeface="Comic Sans MS" pitchFamily="66" charset="0"/>
                  </a:rPr>
                  <a:t> since </a:t>
                </a:r>
                <a14:m>
                  <m:oMath xmlns:m="http://schemas.openxmlformats.org/officeDocument/2006/math">
                    <m:r>
                      <a:rPr lang="en-US" sz="10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1=−</m:t>
                    </m:r>
                    <m:r>
                      <a:rPr lang="en-US" sz="10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0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0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en-GB" sz="105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 Box 74">
                <a:extLst>
                  <a:ext uri="{FF2B5EF4-FFF2-40B4-BE49-F238E27FC236}">
                    <a16:creationId xmlns:a16="http://schemas.microsoft.com/office/drawing/2014/main" id="{491FC4F5-C460-4132-B6DF-82798C9A4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14803" y="4995481"/>
                <a:ext cx="1000217" cy="48295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12592E3-E46D-44AF-9A09-22F2500ABFCA}"/>
              </a:ext>
            </a:extLst>
          </p:cNvPr>
          <p:cNvSpPr/>
          <p:nvPr/>
        </p:nvSpPr>
        <p:spPr>
          <a:xfrm>
            <a:off x="4243528" y="3613212"/>
            <a:ext cx="843378" cy="53266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71A9C3D4-75A0-4749-BA41-8D7FDAAD13C9}"/>
              </a:ext>
            </a:extLst>
          </p:cNvPr>
          <p:cNvSpPr/>
          <p:nvPr/>
        </p:nvSpPr>
        <p:spPr>
          <a:xfrm>
            <a:off x="4369295" y="4316028"/>
            <a:ext cx="690977" cy="29148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AF08FC9C-1500-4212-BCDB-B7278470FC64}"/>
              </a:ext>
            </a:extLst>
          </p:cNvPr>
          <p:cNvSpPr/>
          <p:nvPr/>
        </p:nvSpPr>
        <p:spPr>
          <a:xfrm>
            <a:off x="6846165" y="4307150"/>
            <a:ext cx="690977" cy="29148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DCE4407A-9A71-4D9E-BAEF-8391E2C6C8CE}"/>
              </a:ext>
            </a:extLst>
          </p:cNvPr>
          <p:cNvSpPr/>
          <p:nvPr/>
        </p:nvSpPr>
        <p:spPr>
          <a:xfrm>
            <a:off x="6677489" y="3632447"/>
            <a:ext cx="886285" cy="50454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75545EEC-F6B0-4F38-B11C-D680268D9434}"/>
              </a:ext>
            </a:extLst>
          </p:cNvPr>
          <p:cNvCxnSpPr>
            <a:cxnSpLocks/>
          </p:cNvCxnSpPr>
          <p:nvPr/>
        </p:nvCxnSpPr>
        <p:spPr>
          <a:xfrm flipH="1" flipV="1">
            <a:off x="1455938" y="266334"/>
            <a:ext cx="1580225" cy="967662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2962039E-8270-494F-A55F-D0C941AC606F}"/>
              </a:ext>
            </a:extLst>
          </p:cNvPr>
          <p:cNvCxnSpPr>
            <a:cxnSpLocks/>
          </p:cNvCxnSpPr>
          <p:nvPr/>
        </p:nvCxnSpPr>
        <p:spPr>
          <a:xfrm flipH="1" flipV="1">
            <a:off x="1466296" y="596288"/>
            <a:ext cx="1580225" cy="967662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98F5DA49-E7DB-4DD8-BCEB-4F0EB27101E9}"/>
              </a:ext>
            </a:extLst>
          </p:cNvPr>
          <p:cNvCxnSpPr>
            <a:cxnSpLocks/>
          </p:cNvCxnSpPr>
          <p:nvPr/>
        </p:nvCxnSpPr>
        <p:spPr>
          <a:xfrm flipH="1">
            <a:off x="5738050" y="2673497"/>
            <a:ext cx="544351" cy="33242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9F874FE8-45A8-4C61-B94E-E742F7467A4E}"/>
              </a:ext>
            </a:extLst>
          </p:cNvPr>
          <p:cNvCxnSpPr>
            <a:cxnSpLocks/>
          </p:cNvCxnSpPr>
          <p:nvPr/>
        </p:nvCxnSpPr>
        <p:spPr>
          <a:xfrm>
            <a:off x="6951727" y="2663110"/>
            <a:ext cx="544351" cy="33242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74">
            <a:extLst>
              <a:ext uri="{FF2B5EF4-FFF2-40B4-BE49-F238E27FC236}">
                <a16:creationId xmlns:a16="http://schemas.microsoft.com/office/drawing/2014/main" id="{A2AE0CE7-4908-48CD-9848-E8D925656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332" y="2598510"/>
            <a:ext cx="920318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50" dirty="0">
                <a:solidFill>
                  <a:srgbClr val="FF0000"/>
                </a:solidFill>
                <a:latin typeface="Comic Sans MS" pitchFamily="66" charset="0"/>
              </a:rPr>
              <a:t>Add together</a:t>
            </a:r>
            <a:endParaRPr lang="en-GB" sz="105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8" name="Text Box 74">
            <a:extLst>
              <a:ext uri="{FF2B5EF4-FFF2-40B4-BE49-F238E27FC236}">
                <a16:creationId xmlns:a16="http://schemas.microsoft.com/office/drawing/2014/main" id="{DC67D3C5-C181-4951-81CF-ECE5F269F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7036" y="2589632"/>
            <a:ext cx="100909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50" dirty="0">
                <a:solidFill>
                  <a:srgbClr val="FF0000"/>
                </a:solidFill>
                <a:latin typeface="Comic Sans MS" pitchFamily="66" charset="0"/>
              </a:rPr>
              <a:t>Top subtract bottom</a:t>
            </a:r>
            <a:endParaRPr lang="en-GB" sz="105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4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3" grpId="0"/>
      <p:bldP spid="13" grpId="1"/>
      <p:bldP spid="14" grpId="0"/>
      <p:bldP spid="14" grpId="1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/>
      <p:bldP spid="18" grpId="1"/>
      <p:bldP spid="19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4" grpId="0"/>
      <p:bldP spid="45" grpId="0"/>
      <p:bldP spid="46" grpId="0"/>
      <p:bldP spid="47" grpId="0"/>
      <p:bldP spid="4" grpId="0" animBg="1"/>
      <p:bldP spid="4" grpId="1" animBg="1"/>
      <p:bldP spid="48" grpId="0" animBg="1"/>
      <p:bldP spid="48" grpId="1" animBg="1"/>
      <p:bldP spid="49" grpId="0" animBg="1"/>
      <p:bldP spid="49" grpId="1" animBg="1"/>
      <p:bldP spid="52" grpId="0" animBg="1"/>
      <p:bldP spid="52" grpId="1" animBg="1"/>
      <p:bldP spid="57" grpId="0"/>
      <p:bldP spid="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62B0E6-1118-4CC4-BD46-3FCDB9B0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858435" cy="4756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Why does Osborn’s rule work?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6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7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8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A52453F-67C7-4C0F-9B68-1E0AF6854273}"/>
                  </a:ext>
                </a:extLst>
              </p:cNvPr>
              <p:cNvSpPr txBox="1"/>
              <p:nvPr/>
            </p:nvSpPr>
            <p:spPr>
              <a:xfrm>
                <a:off x="380258" y="2262327"/>
                <a:ext cx="12936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A52453F-67C7-4C0F-9B68-1E0AF6854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58" y="2262327"/>
                <a:ext cx="1293687" cy="215444"/>
              </a:xfrm>
              <a:prstGeom prst="rect">
                <a:avLst/>
              </a:prstGeom>
              <a:blipFill>
                <a:blip r:embed="rId9"/>
                <a:stretch>
                  <a:fillRect l="-1408" r="-4225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99715F2-FCF9-42ED-849C-2BA8B1020598}"/>
                  </a:ext>
                </a:extLst>
              </p:cNvPr>
              <p:cNvSpPr txBox="1"/>
              <p:nvPr/>
            </p:nvSpPr>
            <p:spPr>
              <a:xfrm>
                <a:off x="1945690" y="2265285"/>
                <a:ext cx="14411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sinh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99715F2-FCF9-42ED-849C-2BA8B1020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690" y="2265285"/>
                <a:ext cx="1441164" cy="215444"/>
              </a:xfrm>
              <a:prstGeom prst="rect">
                <a:avLst/>
              </a:prstGeom>
              <a:blipFill>
                <a:blip r:embed="rId10"/>
                <a:stretch>
                  <a:fillRect l="-2532" r="-3797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2494095-6AC7-46E5-980F-E9F06C4295B1}"/>
                  </a:ext>
                </a:extLst>
              </p:cNvPr>
              <p:cNvSpPr txBox="1"/>
              <p:nvPr/>
            </p:nvSpPr>
            <p:spPr>
              <a:xfrm>
                <a:off x="5299969" y="2192784"/>
                <a:ext cx="12936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2494095-6AC7-46E5-980F-E9F06C429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969" y="2192784"/>
                <a:ext cx="1293687" cy="215444"/>
              </a:xfrm>
              <a:prstGeom prst="rect">
                <a:avLst/>
              </a:prstGeom>
              <a:blipFill>
                <a:blip r:embed="rId11"/>
                <a:stretch>
                  <a:fillRect l="-2817" r="-469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6092138-A9DF-44B0-9AF1-D17D9597A202}"/>
                  </a:ext>
                </a:extLst>
              </p:cNvPr>
              <p:cNvSpPr txBox="1"/>
              <p:nvPr/>
            </p:nvSpPr>
            <p:spPr>
              <a:xfrm>
                <a:off x="5086904" y="2601156"/>
                <a:ext cx="169860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))=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6092138-A9DF-44B0-9AF1-D17D9597A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904" y="2601156"/>
                <a:ext cx="1698607" cy="215444"/>
              </a:xfrm>
              <a:prstGeom prst="rect">
                <a:avLst/>
              </a:prstGeom>
              <a:blipFill>
                <a:blip r:embed="rId12"/>
                <a:stretch>
                  <a:fillRect l="-2151" r="-3226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E56D309-F08D-48B6-9767-6A0ED0604DEE}"/>
                  </a:ext>
                </a:extLst>
              </p:cNvPr>
              <p:cNvSpPr txBox="1"/>
              <p:nvPr/>
            </p:nvSpPr>
            <p:spPr>
              <a:xfrm>
                <a:off x="5202314" y="3027284"/>
                <a:ext cx="158133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E56D309-F08D-48B6-9767-6A0ED0604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314" y="3027284"/>
                <a:ext cx="1581330" cy="215444"/>
              </a:xfrm>
              <a:prstGeom prst="rect">
                <a:avLst/>
              </a:prstGeom>
              <a:blipFill>
                <a:blip r:embed="rId13"/>
                <a:stretch>
                  <a:fillRect l="-2308" r="-3462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D42B6198-0EEF-4CC8-B87C-E9D9684465DC}"/>
                  </a:ext>
                </a:extLst>
              </p:cNvPr>
              <p:cNvSpPr txBox="1"/>
              <p:nvPr/>
            </p:nvSpPr>
            <p:spPr>
              <a:xfrm>
                <a:off x="5221549" y="3481525"/>
                <a:ext cx="156786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D42B6198-0EEF-4CC8-B87C-E9D968446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549" y="3481525"/>
                <a:ext cx="1567865" cy="215444"/>
              </a:xfrm>
              <a:prstGeom prst="rect">
                <a:avLst/>
              </a:prstGeom>
              <a:blipFill>
                <a:blip r:embed="rId14"/>
                <a:stretch>
                  <a:fillRect l="-2724" r="-3502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691338E3-9560-4479-9E38-2746CCDF85A3}"/>
                  </a:ext>
                </a:extLst>
              </p:cNvPr>
              <p:cNvSpPr txBox="1"/>
              <p:nvPr/>
            </p:nvSpPr>
            <p:spPr>
              <a:xfrm>
                <a:off x="5354714" y="3943164"/>
                <a:ext cx="143321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691338E3-9560-4479-9E38-2746CCDF8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714" y="3943164"/>
                <a:ext cx="1433213" cy="215444"/>
              </a:xfrm>
              <a:prstGeom prst="rect">
                <a:avLst/>
              </a:prstGeom>
              <a:blipFill>
                <a:blip r:embed="rId15"/>
                <a:stretch>
                  <a:fillRect l="-2542" r="-3814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45">
            <a:extLst>
              <a:ext uri="{FF2B5EF4-FFF2-40B4-BE49-F238E27FC236}">
                <a16:creationId xmlns:a16="http://schemas.microsoft.com/office/drawing/2014/main" id="{08355194-3AAF-43E1-8155-1D31B48C94FE}"/>
              </a:ext>
            </a:extLst>
          </p:cNvPr>
          <p:cNvSpPr>
            <a:spLocks/>
          </p:cNvSpPr>
          <p:nvPr/>
        </p:nvSpPr>
        <p:spPr bwMode="auto">
          <a:xfrm>
            <a:off x="6869379" y="2352583"/>
            <a:ext cx="152858" cy="38322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74">
                <a:extLst>
                  <a:ext uri="{FF2B5EF4-FFF2-40B4-BE49-F238E27FC236}">
                    <a16:creationId xmlns:a16="http://schemas.microsoft.com/office/drawing/2014/main" id="{E851BC2A-08EF-4042-9DE8-9EDD496999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33460" y="2367692"/>
                <a:ext cx="1162973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𝑖𝑦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 Box 74">
                <a:extLst>
                  <a:ext uri="{FF2B5EF4-FFF2-40B4-BE49-F238E27FC236}">
                    <a16:creationId xmlns:a16="http://schemas.microsoft.com/office/drawing/2014/main" id="{E851BC2A-08EF-4042-9DE8-9EDD49699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3460" y="2367692"/>
                <a:ext cx="1162973" cy="276999"/>
              </a:xfrm>
              <a:prstGeom prst="rect">
                <a:avLst/>
              </a:prstGeom>
              <a:blipFill>
                <a:blip r:embed="rId16"/>
                <a:stretch>
                  <a:fillRect b="-152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45">
            <a:extLst>
              <a:ext uri="{FF2B5EF4-FFF2-40B4-BE49-F238E27FC236}">
                <a16:creationId xmlns:a16="http://schemas.microsoft.com/office/drawing/2014/main" id="{22BEDFD8-A32E-4815-BB18-A13DC3768B0D}"/>
              </a:ext>
            </a:extLst>
          </p:cNvPr>
          <p:cNvSpPr>
            <a:spLocks/>
          </p:cNvSpPr>
          <p:nvPr/>
        </p:nvSpPr>
        <p:spPr bwMode="auto">
          <a:xfrm>
            <a:off x="6842746" y="2769834"/>
            <a:ext cx="152858" cy="38322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Arc 45">
            <a:extLst>
              <a:ext uri="{FF2B5EF4-FFF2-40B4-BE49-F238E27FC236}">
                <a16:creationId xmlns:a16="http://schemas.microsoft.com/office/drawing/2014/main" id="{6F086961-2268-48BB-8E8E-EF7F286C2666}"/>
              </a:ext>
            </a:extLst>
          </p:cNvPr>
          <p:cNvSpPr>
            <a:spLocks/>
          </p:cNvSpPr>
          <p:nvPr/>
        </p:nvSpPr>
        <p:spPr bwMode="auto">
          <a:xfrm>
            <a:off x="6860502" y="3178207"/>
            <a:ext cx="152858" cy="38322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Arc 45">
            <a:extLst>
              <a:ext uri="{FF2B5EF4-FFF2-40B4-BE49-F238E27FC236}">
                <a16:creationId xmlns:a16="http://schemas.microsoft.com/office/drawing/2014/main" id="{4869BCFC-49E9-4809-AD46-D63219A874AD}"/>
              </a:ext>
            </a:extLst>
          </p:cNvPr>
          <p:cNvSpPr>
            <a:spLocks/>
          </p:cNvSpPr>
          <p:nvPr/>
        </p:nvSpPr>
        <p:spPr bwMode="auto">
          <a:xfrm>
            <a:off x="6860502" y="3622090"/>
            <a:ext cx="152858" cy="38322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Text Box 74">
            <a:extLst>
              <a:ext uri="{FF2B5EF4-FFF2-40B4-BE49-F238E27FC236}">
                <a16:creationId xmlns:a16="http://schemas.microsoft.com/office/drawing/2014/main" id="{0C4DD865-9AC1-4149-A329-94743597E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1316" y="2793820"/>
            <a:ext cx="16956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 left side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74">
                <a:extLst>
                  <a:ext uri="{FF2B5EF4-FFF2-40B4-BE49-F238E27FC236}">
                    <a16:creationId xmlns:a16="http://schemas.microsoft.com/office/drawing/2014/main" id="{BAAED321-3323-45CD-9040-9D8DC7F2E3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86725" y="3219948"/>
                <a:ext cx="896645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 Box 74">
                <a:extLst>
                  <a:ext uri="{FF2B5EF4-FFF2-40B4-BE49-F238E27FC236}">
                    <a16:creationId xmlns:a16="http://schemas.microsoft.com/office/drawing/2014/main" id="{BAAED321-3323-45CD-9040-9D8DC7F2E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86725" y="3219948"/>
                <a:ext cx="896645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74">
                <a:extLst>
                  <a:ext uri="{FF2B5EF4-FFF2-40B4-BE49-F238E27FC236}">
                    <a16:creationId xmlns:a16="http://schemas.microsoft.com/office/drawing/2014/main" id="{1D44840D-BA53-4949-A4B2-32C6034FC5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77848" y="3672709"/>
                <a:ext cx="1802168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cosh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⁡(−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𝑐𝑜𝑠h𝑦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 Box 74">
                <a:extLst>
                  <a:ext uri="{FF2B5EF4-FFF2-40B4-BE49-F238E27FC236}">
                    <a16:creationId xmlns:a16="http://schemas.microsoft.com/office/drawing/2014/main" id="{1D44840D-BA53-4949-A4B2-32C6034FC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77848" y="3672709"/>
                <a:ext cx="1802168" cy="276999"/>
              </a:xfrm>
              <a:prstGeom prst="rect">
                <a:avLst/>
              </a:prstGeom>
              <a:blipFill>
                <a:blip r:embed="rId18"/>
                <a:stretch>
                  <a:fillRect b="-152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57A34180-C617-4425-84B0-EE11053F498B}"/>
                  </a:ext>
                </a:extLst>
              </p:cNvPr>
              <p:cNvSpPr txBox="1"/>
              <p:nvPr/>
            </p:nvSpPr>
            <p:spPr>
              <a:xfrm>
                <a:off x="5356193" y="4379649"/>
                <a:ext cx="142834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57A34180-C617-4425-84B0-EE11053F4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193" y="4379649"/>
                <a:ext cx="1428340" cy="215444"/>
              </a:xfrm>
              <a:prstGeom prst="rect">
                <a:avLst/>
              </a:prstGeom>
              <a:blipFill>
                <a:blip r:embed="rId19"/>
                <a:stretch>
                  <a:fillRect l="-2991" r="-3846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45">
            <a:extLst>
              <a:ext uri="{FF2B5EF4-FFF2-40B4-BE49-F238E27FC236}">
                <a16:creationId xmlns:a16="http://schemas.microsoft.com/office/drawing/2014/main" id="{0E835CFA-11F6-4042-83C0-9B45ECB4C192}"/>
              </a:ext>
            </a:extLst>
          </p:cNvPr>
          <p:cNvSpPr>
            <a:spLocks/>
          </p:cNvSpPr>
          <p:nvPr/>
        </p:nvSpPr>
        <p:spPr bwMode="auto">
          <a:xfrm>
            <a:off x="6861982" y="4076331"/>
            <a:ext cx="152858" cy="38322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Text Box 74">
            <a:extLst>
              <a:ext uri="{FF2B5EF4-FFF2-40B4-BE49-F238E27FC236}">
                <a16:creationId xmlns:a16="http://schemas.microsoft.com/office/drawing/2014/main" id="{C30A60DD-0DE4-40A1-8CFA-EDAF1BA72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7285" y="4055929"/>
            <a:ext cx="18021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The letter doesn’t really matter!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3E6857AB-06BA-4489-A693-6E7036F69FAD}"/>
                  </a:ext>
                </a:extLst>
              </p:cNvPr>
              <p:cNvSpPr txBox="1"/>
              <p:nvPr/>
            </p:nvSpPr>
            <p:spPr>
              <a:xfrm>
                <a:off x="337352" y="2703248"/>
                <a:ext cx="13123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𝑖𝑥</m:t>
                              </m:r>
                            </m:e>
                          </m:d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3E6857AB-06BA-4489-A693-6E7036F69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52" y="2703248"/>
                <a:ext cx="1312347" cy="215444"/>
              </a:xfrm>
              <a:prstGeom prst="rect">
                <a:avLst/>
              </a:prstGeom>
              <a:blipFill>
                <a:blip r:embed="rId20"/>
                <a:stretch>
                  <a:fillRect l="-1389" r="-463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43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5" grpId="0" animBg="1"/>
      <p:bldP spid="27" grpId="0" animBg="1"/>
      <p:bldP spid="28" grpId="0" animBg="1"/>
      <p:bldP spid="30" grpId="0"/>
      <p:bldP spid="31" grpId="0"/>
      <p:bldP spid="32" grpId="0"/>
      <p:bldP spid="33" grpId="0"/>
      <p:bldP spid="35" grpId="0" animBg="1"/>
      <p:bldP spid="36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62B0E6-1118-4CC4-BD46-3FCDB9B0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858435" cy="4756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Why does Osborn’s rule work?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6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7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8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A52453F-67C7-4C0F-9B68-1E0AF6854273}"/>
                  </a:ext>
                </a:extLst>
              </p:cNvPr>
              <p:cNvSpPr txBox="1"/>
              <p:nvPr/>
            </p:nvSpPr>
            <p:spPr>
              <a:xfrm>
                <a:off x="380258" y="2262327"/>
                <a:ext cx="12936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A52453F-67C7-4C0F-9B68-1E0AF6854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58" y="2262327"/>
                <a:ext cx="1293687" cy="215444"/>
              </a:xfrm>
              <a:prstGeom prst="rect">
                <a:avLst/>
              </a:prstGeom>
              <a:blipFill>
                <a:blip r:embed="rId9"/>
                <a:stretch>
                  <a:fillRect l="-1408" r="-4225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99715F2-FCF9-42ED-849C-2BA8B1020598}"/>
                  </a:ext>
                </a:extLst>
              </p:cNvPr>
              <p:cNvSpPr txBox="1"/>
              <p:nvPr/>
            </p:nvSpPr>
            <p:spPr>
              <a:xfrm>
                <a:off x="1945690" y="2265285"/>
                <a:ext cx="14411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sinh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99715F2-FCF9-42ED-849C-2BA8B1020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690" y="2265285"/>
                <a:ext cx="1441164" cy="215444"/>
              </a:xfrm>
              <a:prstGeom prst="rect">
                <a:avLst/>
              </a:prstGeom>
              <a:blipFill>
                <a:blip r:embed="rId10"/>
                <a:stretch>
                  <a:fillRect l="-2532" r="-3797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2494095-6AC7-46E5-980F-E9F06C4295B1}"/>
                  </a:ext>
                </a:extLst>
              </p:cNvPr>
              <p:cNvSpPr txBox="1"/>
              <p:nvPr/>
            </p:nvSpPr>
            <p:spPr>
              <a:xfrm>
                <a:off x="5131293" y="2192784"/>
                <a:ext cx="14347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isinh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2494095-6AC7-46E5-980F-E9F06C429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293" y="2192784"/>
                <a:ext cx="1434752" cy="215444"/>
              </a:xfrm>
              <a:prstGeom prst="rect">
                <a:avLst/>
              </a:prstGeom>
              <a:blipFill>
                <a:blip r:embed="rId11"/>
                <a:stretch>
                  <a:fillRect l="-426" r="-426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6092138-A9DF-44B0-9AF1-D17D9597A202}"/>
                  </a:ext>
                </a:extLst>
              </p:cNvPr>
              <p:cNvSpPr txBox="1"/>
              <p:nvPr/>
            </p:nvSpPr>
            <p:spPr>
              <a:xfrm>
                <a:off x="5086904" y="2601156"/>
                <a:ext cx="18380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isinh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))=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6092138-A9DF-44B0-9AF1-D17D9597A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904" y="2601156"/>
                <a:ext cx="1838067" cy="215444"/>
              </a:xfrm>
              <a:prstGeom prst="rect">
                <a:avLst/>
              </a:prstGeom>
              <a:blipFill>
                <a:blip r:embed="rId12"/>
                <a:stretch>
                  <a:fillRect r="-2980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E56D309-F08D-48B6-9767-6A0ED0604DEE}"/>
                  </a:ext>
                </a:extLst>
              </p:cNvPr>
              <p:cNvSpPr txBox="1"/>
              <p:nvPr/>
            </p:nvSpPr>
            <p:spPr>
              <a:xfrm>
                <a:off x="5202314" y="3027284"/>
                <a:ext cx="17207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isinh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E56D309-F08D-48B6-9767-6A0ED0604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314" y="3027284"/>
                <a:ext cx="1720791" cy="215444"/>
              </a:xfrm>
              <a:prstGeom prst="rect">
                <a:avLst/>
              </a:prstGeom>
              <a:blipFill>
                <a:blip r:embed="rId13"/>
                <a:stretch>
                  <a:fillRect l="-353" r="-3180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D42B6198-0EEF-4CC8-B87C-E9D9684465DC}"/>
                  </a:ext>
                </a:extLst>
              </p:cNvPr>
              <p:cNvSpPr txBox="1"/>
              <p:nvPr/>
            </p:nvSpPr>
            <p:spPr>
              <a:xfrm>
                <a:off x="5221549" y="3481525"/>
                <a:ext cx="170732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isinh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D42B6198-0EEF-4CC8-B87C-E9D968446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549" y="3481525"/>
                <a:ext cx="1707327" cy="215444"/>
              </a:xfrm>
              <a:prstGeom prst="rect">
                <a:avLst/>
              </a:prstGeom>
              <a:blipFill>
                <a:blip r:embed="rId14"/>
                <a:stretch>
                  <a:fillRect r="-2857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691338E3-9560-4479-9E38-2746CCDF85A3}"/>
                  </a:ext>
                </a:extLst>
              </p:cNvPr>
              <p:cNvSpPr txBox="1"/>
              <p:nvPr/>
            </p:nvSpPr>
            <p:spPr>
              <a:xfrm>
                <a:off x="5487880" y="3943164"/>
                <a:ext cx="14380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isinh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691338E3-9560-4479-9E38-2746CCDF8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880" y="3943164"/>
                <a:ext cx="1438022" cy="215444"/>
              </a:xfrm>
              <a:prstGeom prst="rect">
                <a:avLst/>
              </a:prstGeom>
              <a:blipFill>
                <a:blip r:embed="rId15"/>
                <a:stretch>
                  <a:fillRect l="-2542" r="-3814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45">
            <a:extLst>
              <a:ext uri="{FF2B5EF4-FFF2-40B4-BE49-F238E27FC236}">
                <a16:creationId xmlns:a16="http://schemas.microsoft.com/office/drawing/2014/main" id="{08355194-3AAF-43E1-8155-1D31B48C94FE}"/>
              </a:ext>
            </a:extLst>
          </p:cNvPr>
          <p:cNvSpPr>
            <a:spLocks/>
          </p:cNvSpPr>
          <p:nvPr/>
        </p:nvSpPr>
        <p:spPr bwMode="auto">
          <a:xfrm>
            <a:off x="6984789" y="2352583"/>
            <a:ext cx="152858" cy="38322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74">
                <a:extLst>
                  <a:ext uri="{FF2B5EF4-FFF2-40B4-BE49-F238E27FC236}">
                    <a16:creationId xmlns:a16="http://schemas.microsoft.com/office/drawing/2014/main" id="{E851BC2A-08EF-4042-9DE8-9EDD496999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48870" y="2367692"/>
                <a:ext cx="1162973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𝑖𝑦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 Box 74">
                <a:extLst>
                  <a:ext uri="{FF2B5EF4-FFF2-40B4-BE49-F238E27FC236}">
                    <a16:creationId xmlns:a16="http://schemas.microsoft.com/office/drawing/2014/main" id="{E851BC2A-08EF-4042-9DE8-9EDD49699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48870" y="2367692"/>
                <a:ext cx="1162973" cy="276999"/>
              </a:xfrm>
              <a:prstGeom prst="rect">
                <a:avLst/>
              </a:prstGeom>
              <a:blipFill>
                <a:blip r:embed="rId16"/>
                <a:stretch>
                  <a:fillRect b="-152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45">
            <a:extLst>
              <a:ext uri="{FF2B5EF4-FFF2-40B4-BE49-F238E27FC236}">
                <a16:creationId xmlns:a16="http://schemas.microsoft.com/office/drawing/2014/main" id="{22BEDFD8-A32E-4815-BB18-A13DC3768B0D}"/>
              </a:ext>
            </a:extLst>
          </p:cNvPr>
          <p:cNvSpPr>
            <a:spLocks/>
          </p:cNvSpPr>
          <p:nvPr/>
        </p:nvSpPr>
        <p:spPr bwMode="auto">
          <a:xfrm>
            <a:off x="6958156" y="2769834"/>
            <a:ext cx="152858" cy="38322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Arc 45">
            <a:extLst>
              <a:ext uri="{FF2B5EF4-FFF2-40B4-BE49-F238E27FC236}">
                <a16:creationId xmlns:a16="http://schemas.microsoft.com/office/drawing/2014/main" id="{6F086961-2268-48BB-8E8E-EF7F286C2666}"/>
              </a:ext>
            </a:extLst>
          </p:cNvPr>
          <p:cNvSpPr>
            <a:spLocks/>
          </p:cNvSpPr>
          <p:nvPr/>
        </p:nvSpPr>
        <p:spPr bwMode="auto">
          <a:xfrm>
            <a:off x="6975912" y="3178207"/>
            <a:ext cx="152858" cy="38322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Arc 45">
            <a:extLst>
              <a:ext uri="{FF2B5EF4-FFF2-40B4-BE49-F238E27FC236}">
                <a16:creationId xmlns:a16="http://schemas.microsoft.com/office/drawing/2014/main" id="{4869BCFC-49E9-4809-AD46-D63219A874AD}"/>
              </a:ext>
            </a:extLst>
          </p:cNvPr>
          <p:cNvSpPr>
            <a:spLocks/>
          </p:cNvSpPr>
          <p:nvPr/>
        </p:nvSpPr>
        <p:spPr bwMode="auto">
          <a:xfrm>
            <a:off x="6975912" y="3622090"/>
            <a:ext cx="152858" cy="38322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Text Box 74">
            <a:extLst>
              <a:ext uri="{FF2B5EF4-FFF2-40B4-BE49-F238E27FC236}">
                <a16:creationId xmlns:a16="http://schemas.microsoft.com/office/drawing/2014/main" id="{0C4DD865-9AC1-4149-A329-94743597E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6726" y="2793820"/>
            <a:ext cx="16956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 left side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74">
                <a:extLst>
                  <a:ext uri="{FF2B5EF4-FFF2-40B4-BE49-F238E27FC236}">
                    <a16:creationId xmlns:a16="http://schemas.microsoft.com/office/drawing/2014/main" id="{BAAED321-3323-45CD-9040-9D8DC7F2E3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02135" y="3219948"/>
                <a:ext cx="896645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 Box 74">
                <a:extLst>
                  <a:ext uri="{FF2B5EF4-FFF2-40B4-BE49-F238E27FC236}">
                    <a16:creationId xmlns:a16="http://schemas.microsoft.com/office/drawing/2014/main" id="{BAAED321-3323-45CD-9040-9D8DC7F2E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02135" y="3219948"/>
                <a:ext cx="896645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74">
                <a:extLst>
                  <a:ext uri="{FF2B5EF4-FFF2-40B4-BE49-F238E27FC236}">
                    <a16:creationId xmlns:a16="http://schemas.microsoft.com/office/drawing/2014/main" id="{1D44840D-BA53-4949-A4B2-32C6034FC5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93258" y="3672709"/>
                <a:ext cx="1802168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Use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d>
                          <m:d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𝑠𝑖𝑛h𝑦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 Box 74">
                <a:extLst>
                  <a:ext uri="{FF2B5EF4-FFF2-40B4-BE49-F238E27FC236}">
                    <a16:creationId xmlns:a16="http://schemas.microsoft.com/office/drawing/2014/main" id="{1D44840D-BA53-4949-A4B2-32C6034FC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93258" y="3672709"/>
                <a:ext cx="1802168" cy="276999"/>
              </a:xfrm>
              <a:prstGeom prst="rect">
                <a:avLst/>
              </a:prstGeom>
              <a:blipFill>
                <a:blip r:embed="rId18"/>
                <a:stretch>
                  <a:fillRect l="-339" b="-152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57A34180-C617-4425-84B0-EE11053F498B}"/>
                  </a:ext>
                </a:extLst>
              </p:cNvPr>
              <p:cNvSpPr txBox="1"/>
              <p:nvPr/>
            </p:nvSpPr>
            <p:spPr>
              <a:xfrm>
                <a:off x="5489359" y="4379649"/>
                <a:ext cx="143314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isinh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57A34180-C617-4425-84B0-EE11053F4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359" y="4379649"/>
                <a:ext cx="1433149" cy="215444"/>
              </a:xfrm>
              <a:prstGeom prst="rect">
                <a:avLst/>
              </a:prstGeom>
              <a:blipFill>
                <a:blip r:embed="rId19"/>
                <a:stretch>
                  <a:fillRect l="-2542" r="-3814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45">
            <a:extLst>
              <a:ext uri="{FF2B5EF4-FFF2-40B4-BE49-F238E27FC236}">
                <a16:creationId xmlns:a16="http://schemas.microsoft.com/office/drawing/2014/main" id="{0E835CFA-11F6-4042-83C0-9B45ECB4C192}"/>
              </a:ext>
            </a:extLst>
          </p:cNvPr>
          <p:cNvSpPr>
            <a:spLocks/>
          </p:cNvSpPr>
          <p:nvPr/>
        </p:nvSpPr>
        <p:spPr bwMode="auto">
          <a:xfrm>
            <a:off x="6977392" y="4076331"/>
            <a:ext cx="152858" cy="383222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Text Box 74">
            <a:extLst>
              <a:ext uri="{FF2B5EF4-FFF2-40B4-BE49-F238E27FC236}">
                <a16:creationId xmlns:a16="http://schemas.microsoft.com/office/drawing/2014/main" id="{C30A60DD-0DE4-40A1-8CFA-EDAF1BA72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2695" y="4055929"/>
            <a:ext cx="18021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The letter doesn’t really matter!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AD84E7DA-09BE-42A6-9D18-B67FE743AC3F}"/>
                  </a:ext>
                </a:extLst>
              </p:cNvPr>
              <p:cNvSpPr txBox="1"/>
              <p:nvPr/>
            </p:nvSpPr>
            <p:spPr>
              <a:xfrm>
                <a:off x="2001916" y="2703249"/>
                <a:ext cx="126252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𝑖𝑥</m:t>
                              </m:r>
                            </m:e>
                          </m:d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sinh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AD84E7DA-09BE-42A6-9D18-B67FE743A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916" y="2703249"/>
                <a:ext cx="1262525" cy="215444"/>
              </a:xfrm>
              <a:prstGeom prst="rect">
                <a:avLst/>
              </a:prstGeom>
              <a:blipFill>
                <a:blip r:embed="rId20"/>
                <a:stretch>
                  <a:fillRect l="-2885" r="-1442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7CFE8D0E-AB72-4664-AC27-F4831FF666E9}"/>
                  </a:ext>
                </a:extLst>
              </p:cNvPr>
              <p:cNvSpPr txBox="1"/>
              <p:nvPr/>
            </p:nvSpPr>
            <p:spPr>
              <a:xfrm>
                <a:off x="337352" y="2703248"/>
                <a:ext cx="13123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𝑖𝑥</m:t>
                              </m:r>
                            </m:e>
                          </m:d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7CFE8D0E-AB72-4664-AC27-F4831FF66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52" y="2703248"/>
                <a:ext cx="1312347" cy="215444"/>
              </a:xfrm>
              <a:prstGeom prst="rect">
                <a:avLst/>
              </a:prstGeom>
              <a:blipFill>
                <a:blip r:embed="rId21"/>
                <a:stretch>
                  <a:fillRect l="-1389" r="-463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022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5" grpId="0" animBg="1"/>
      <p:bldP spid="27" grpId="0" animBg="1"/>
      <p:bldP spid="28" grpId="0" animBg="1"/>
      <p:bldP spid="30" grpId="0"/>
      <p:bldP spid="31" grpId="0"/>
      <p:bldP spid="32" grpId="0"/>
      <p:bldP spid="33" grpId="0"/>
      <p:bldP spid="35" grpId="0" animBg="1"/>
      <p:bldP spid="36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534ED17-D63C-4126-B40A-2040C05E6301}"/>
              </a:ext>
            </a:extLst>
          </p:cNvPr>
          <p:cNvSpPr/>
          <p:nvPr/>
        </p:nvSpPr>
        <p:spPr>
          <a:xfrm>
            <a:off x="1493882" y="2319273"/>
            <a:ext cx="6138540" cy="21005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6C</a:t>
            </a:r>
            <a:endParaRPr lang="ja-JP" altLang="en-US" sz="66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060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62B0E6-1118-4CC4-BD46-3FCDB9B0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56" y="1626833"/>
            <a:ext cx="8858435" cy="4756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Why does Osborn’s rule work?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6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7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8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A52453F-67C7-4C0F-9B68-1E0AF6854273}"/>
                  </a:ext>
                </a:extLst>
              </p:cNvPr>
              <p:cNvSpPr txBox="1"/>
              <p:nvPr/>
            </p:nvSpPr>
            <p:spPr>
              <a:xfrm>
                <a:off x="380258" y="2262327"/>
                <a:ext cx="12936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A52453F-67C7-4C0F-9B68-1E0AF6854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58" y="2262327"/>
                <a:ext cx="1293687" cy="215444"/>
              </a:xfrm>
              <a:prstGeom prst="rect">
                <a:avLst/>
              </a:prstGeom>
              <a:blipFill>
                <a:blip r:embed="rId9"/>
                <a:stretch>
                  <a:fillRect l="-1408" r="-4225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99715F2-FCF9-42ED-849C-2BA8B1020598}"/>
                  </a:ext>
                </a:extLst>
              </p:cNvPr>
              <p:cNvSpPr txBox="1"/>
              <p:nvPr/>
            </p:nvSpPr>
            <p:spPr>
              <a:xfrm>
                <a:off x="1945690" y="2265285"/>
                <a:ext cx="14411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sinh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99715F2-FCF9-42ED-849C-2BA8B1020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690" y="2265285"/>
                <a:ext cx="1441164" cy="215444"/>
              </a:xfrm>
              <a:prstGeom prst="rect">
                <a:avLst/>
              </a:prstGeom>
              <a:blipFill>
                <a:blip r:embed="rId10"/>
                <a:stretch>
                  <a:fillRect l="-2532" r="-3797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AD84E7DA-09BE-42A6-9D18-B67FE743AC3F}"/>
                  </a:ext>
                </a:extLst>
              </p:cNvPr>
              <p:cNvSpPr txBox="1"/>
              <p:nvPr/>
            </p:nvSpPr>
            <p:spPr>
              <a:xfrm>
                <a:off x="2001916" y="2703249"/>
                <a:ext cx="126252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𝑖𝑥</m:t>
                              </m:r>
                            </m:e>
                          </m:d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sinh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AD84E7DA-09BE-42A6-9D18-B67FE743A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916" y="2703249"/>
                <a:ext cx="1262525" cy="215444"/>
              </a:xfrm>
              <a:prstGeom prst="rect">
                <a:avLst/>
              </a:prstGeom>
              <a:blipFill>
                <a:blip r:embed="rId11"/>
                <a:stretch>
                  <a:fillRect l="-2885" r="-1442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7CFE8D0E-AB72-4664-AC27-F4831FF666E9}"/>
                  </a:ext>
                </a:extLst>
              </p:cNvPr>
              <p:cNvSpPr txBox="1"/>
              <p:nvPr/>
            </p:nvSpPr>
            <p:spPr>
              <a:xfrm>
                <a:off x="337352" y="2703248"/>
                <a:ext cx="13123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𝑖𝑥</m:t>
                              </m:r>
                            </m:e>
                          </m:d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7CFE8D0E-AB72-4664-AC27-F4831FF66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52" y="2703248"/>
                <a:ext cx="1312347" cy="215444"/>
              </a:xfrm>
              <a:prstGeom prst="rect">
                <a:avLst/>
              </a:prstGeom>
              <a:blipFill>
                <a:blip r:embed="rId12"/>
                <a:stretch>
                  <a:fillRect l="-1389" r="-463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1FEB968-288E-4B85-BE29-A3466BBBC404}"/>
              </a:ext>
            </a:extLst>
          </p:cNvPr>
          <p:cNvSpPr txBox="1"/>
          <p:nvPr/>
        </p:nvSpPr>
        <p:spPr>
          <a:xfrm>
            <a:off x="4461162" y="2199465"/>
            <a:ext cx="3714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So lets now see what happens when we replace sine terms with hyperbolic sine terms…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B889BB9C-B081-4439-B570-1660451A558B}"/>
                  </a:ext>
                </a:extLst>
              </p:cNvPr>
              <p:cNvSpPr txBox="1"/>
              <p:nvPr/>
            </p:nvSpPr>
            <p:spPr>
              <a:xfrm>
                <a:off x="5447872" y="2852252"/>
                <a:ext cx="15651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𝑠𝑖𝑛𝐴𝑐𝑜𝑠𝐴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B889BB9C-B081-4439-B570-1660451A5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872" y="2852252"/>
                <a:ext cx="1565172" cy="215444"/>
              </a:xfrm>
              <a:prstGeom prst="rect">
                <a:avLst/>
              </a:prstGeom>
              <a:blipFill>
                <a:blip r:embed="rId13"/>
                <a:stretch>
                  <a:fillRect l="-2734" r="-195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7548274-88A5-47FE-B868-41BB4E61CB02}"/>
                  </a:ext>
                </a:extLst>
              </p:cNvPr>
              <p:cNvSpPr txBox="1"/>
              <p:nvPr/>
            </p:nvSpPr>
            <p:spPr>
              <a:xfrm>
                <a:off x="4943325" y="3297615"/>
                <a:ext cx="28582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isinh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𝑖𝐴</m:t>
                              </m:r>
                            </m:e>
                          </m:d>
                        </m:e>
                      </m:func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7548274-88A5-47FE-B868-41BB4E61C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325" y="3297615"/>
                <a:ext cx="2858218" cy="215444"/>
              </a:xfrm>
              <a:prstGeom prst="rect">
                <a:avLst/>
              </a:prstGeom>
              <a:blipFill>
                <a:blip r:embed="rId14"/>
                <a:stretch>
                  <a:fillRect r="-1493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50D1BBB-B860-41FC-8A13-433B2AFD7BA5}"/>
              </a:ext>
            </a:extLst>
          </p:cNvPr>
          <p:cNvSpPr/>
          <p:nvPr/>
        </p:nvSpPr>
        <p:spPr>
          <a:xfrm>
            <a:off x="1917577" y="2246051"/>
            <a:ext cx="1491447" cy="2840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4FD44A2-B168-4843-850F-BD2539524C66}"/>
              </a:ext>
            </a:extLst>
          </p:cNvPr>
          <p:cNvSpPr/>
          <p:nvPr/>
        </p:nvSpPr>
        <p:spPr>
          <a:xfrm>
            <a:off x="5434615" y="2824579"/>
            <a:ext cx="531180" cy="29296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BD32FD46-4846-4169-85A9-717221416E1B}"/>
              </a:ext>
            </a:extLst>
          </p:cNvPr>
          <p:cNvSpPr/>
          <p:nvPr/>
        </p:nvSpPr>
        <p:spPr>
          <a:xfrm>
            <a:off x="4935985" y="3243309"/>
            <a:ext cx="986902" cy="29296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AB3BC4B-2F5B-4953-931B-9264ED43DFEA}"/>
              </a:ext>
            </a:extLst>
          </p:cNvPr>
          <p:cNvSpPr/>
          <p:nvPr/>
        </p:nvSpPr>
        <p:spPr>
          <a:xfrm>
            <a:off x="6109317" y="2809782"/>
            <a:ext cx="504547" cy="29296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0F27CF0E-C1D7-4AA5-9E89-0890777BA5F6}"/>
              </a:ext>
            </a:extLst>
          </p:cNvPr>
          <p:cNvSpPr/>
          <p:nvPr/>
        </p:nvSpPr>
        <p:spPr>
          <a:xfrm>
            <a:off x="6146307" y="3237390"/>
            <a:ext cx="929196" cy="29296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815AE8B3-5CCE-495B-BC1F-CC43BAD40ED3}"/>
              </a:ext>
            </a:extLst>
          </p:cNvPr>
          <p:cNvSpPr/>
          <p:nvPr/>
        </p:nvSpPr>
        <p:spPr>
          <a:xfrm>
            <a:off x="6607948" y="2802383"/>
            <a:ext cx="423168" cy="29296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03034B2F-2F92-49A1-9AF3-A7501A2173EC}"/>
              </a:ext>
            </a:extLst>
          </p:cNvPr>
          <p:cNvSpPr/>
          <p:nvPr/>
        </p:nvSpPr>
        <p:spPr>
          <a:xfrm>
            <a:off x="7087341" y="3237389"/>
            <a:ext cx="671742" cy="29296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F625D9DA-D335-4E05-9662-A6DB01A1956C}"/>
              </a:ext>
            </a:extLst>
          </p:cNvPr>
          <p:cNvSpPr/>
          <p:nvPr/>
        </p:nvSpPr>
        <p:spPr>
          <a:xfrm>
            <a:off x="365465" y="2247531"/>
            <a:ext cx="1365682" cy="2840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c 45">
            <a:extLst>
              <a:ext uri="{FF2B5EF4-FFF2-40B4-BE49-F238E27FC236}">
                <a16:creationId xmlns:a16="http://schemas.microsoft.com/office/drawing/2014/main" id="{1131FF9A-D305-41A1-9155-103C0429F16D}"/>
              </a:ext>
            </a:extLst>
          </p:cNvPr>
          <p:cNvSpPr>
            <a:spLocks/>
          </p:cNvSpPr>
          <p:nvPr/>
        </p:nvSpPr>
        <p:spPr bwMode="auto">
          <a:xfrm>
            <a:off x="7837047" y="2991775"/>
            <a:ext cx="152856" cy="39210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" name="Text Box 74">
            <a:extLst>
              <a:ext uri="{FF2B5EF4-FFF2-40B4-BE49-F238E27FC236}">
                <a16:creationId xmlns:a16="http://schemas.microsoft.com/office/drawing/2014/main" id="{99641CCC-C6EF-4A3E-8408-33C9F2C17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1027" y="2829331"/>
            <a:ext cx="11629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using what we just saw…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03C4B8D4-5C71-4493-A942-6070889DC483}"/>
                  </a:ext>
                </a:extLst>
              </p:cNvPr>
              <p:cNvSpPr txBox="1"/>
              <p:nvPr/>
            </p:nvSpPr>
            <p:spPr>
              <a:xfrm>
                <a:off x="5104603" y="3751856"/>
                <a:ext cx="25392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𝑖𝐴</m:t>
                              </m:r>
                            </m:e>
                          </m:d>
                        </m:e>
                      </m:func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03C4B8D4-5C71-4493-A942-6070889DC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603" y="3751856"/>
                <a:ext cx="2539221" cy="215444"/>
              </a:xfrm>
              <a:prstGeom prst="rect">
                <a:avLst/>
              </a:prstGeom>
              <a:blipFill>
                <a:blip r:embed="rId15"/>
                <a:stretch>
                  <a:fillRect r="-959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43D08D28-A10D-402A-9A6C-18C25E17FA94}"/>
                  </a:ext>
                </a:extLst>
              </p:cNvPr>
              <p:cNvSpPr txBox="1"/>
              <p:nvPr/>
            </p:nvSpPr>
            <p:spPr>
              <a:xfrm>
                <a:off x="5354658" y="4214974"/>
                <a:ext cx="192642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43D08D28-A10D-402A-9A6C-18C25E17F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658" y="4214974"/>
                <a:ext cx="1926425" cy="215444"/>
              </a:xfrm>
              <a:prstGeom prst="rect">
                <a:avLst/>
              </a:prstGeom>
              <a:blipFill>
                <a:blip r:embed="rId16"/>
                <a:stretch>
                  <a:fillRect l="-1582" r="-949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Box 74">
                <a:extLst>
                  <a:ext uri="{FF2B5EF4-FFF2-40B4-BE49-F238E27FC236}">
                    <a16:creationId xmlns:a16="http://schemas.microsoft.com/office/drawing/2014/main" id="{0965A3AE-42BE-49C9-9AC2-6A6224D784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81027" y="3425615"/>
                <a:ext cx="116297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Divide both sides by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2" name="Text Box 74">
                <a:extLst>
                  <a:ext uri="{FF2B5EF4-FFF2-40B4-BE49-F238E27FC236}">
                    <a16:creationId xmlns:a16="http://schemas.microsoft.com/office/drawing/2014/main" id="{0965A3AE-42BE-49C9-9AC2-6A6224D78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81027" y="3425615"/>
                <a:ext cx="1162973" cy="461665"/>
              </a:xfrm>
              <a:prstGeom prst="rect">
                <a:avLst/>
              </a:prstGeom>
              <a:blipFill>
                <a:blip r:embed="rId17"/>
                <a:stretch>
                  <a:fillRect t="-1316" b="-9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45">
            <a:extLst>
              <a:ext uri="{FF2B5EF4-FFF2-40B4-BE49-F238E27FC236}">
                <a16:creationId xmlns:a16="http://schemas.microsoft.com/office/drawing/2014/main" id="{C8C69EE2-7D28-4FA0-A80A-962D61289C07}"/>
              </a:ext>
            </a:extLst>
          </p:cNvPr>
          <p:cNvSpPr>
            <a:spLocks/>
          </p:cNvSpPr>
          <p:nvPr/>
        </p:nvSpPr>
        <p:spPr bwMode="auto">
          <a:xfrm>
            <a:off x="7837046" y="3446016"/>
            <a:ext cx="188367" cy="433526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" name="Arc 45">
            <a:extLst>
              <a:ext uri="{FF2B5EF4-FFF2-40B4-BE49-F238E27FC236}">
                <a16:creationId xmlns:a16="http://schemas.microsoft.com/office/drawing/2014/main" id="{9AB094B4-FE07-4E5E-B228-98442823CC72}"/>
              </a:ext>
            </a:extLst>
          </p:cNvPr>
          <p:cNvSpPr>
            <a:spLocks/>
          </p:cNvSpPr>
          <p:nvPr/>
        </p:nvSpPr>
        <p:spPr bwMode="auto">
          <a:xfrm>
            <a:off x="7625461" y="3900257"/>
            <a:ext cx="188367" cy="433526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Box 74">
                <a:extLst>
                  <a:ext uri="{FF2B5EF4-FFF2-40B4-BE49-F238E27FC236}">
                    <a16:creationId xmlns:a16="http://schemas.microsoft.com/office/drawing/2014/main" id="{B6F1CF69-CD5D-4272-9C2D-E3AB97C8EE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1229" y="3984908"/>
                <a:ext cx="994298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𝑖𝐴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 Box 74">
                <a:extLst>
                  <a:ext uri="{FF2B5EF4-FFF2-40B4-BE49-F238E27FC236}">
                    <a16:creationId xmlns:a16="http://schemas.microsoft.com/office/drawing/2014/main" id="{B6F1CF69-CD5D-4272-9C2D-E3AB97C8E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1229" y="3984908"/>
                <a:ext cx="994298" cy="276999"/>
              </a:xfrm>
              <a:prstGeom prst="rect">
                <a:avLst/>
              </a:prstGeom>
              <a:blipFill>
                <a:blip r:embed="rId18"/>
                <a:stretch>
                  <a:fillRect t="-2222" b="-177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74">
                <a:extLst>
                  <a:ext uri="{FF2B5EF4-FFF2-40B4-BE49-F238E27FC236}">
                    <a16:creationId xmlns:a16="http://schemas.microsoft.com/office/drawing/2014/main" id="{9D32BA0C-332E-456D-8D7B-CF709430EF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87916" y="4597468"/>
                <a:ext cx="4110359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Important point – if you convert from a regular trigonometrical identity to a hyperbolic trigonometrical identity like this, the angles at the end will not be the same as the ones at the start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endParaRPr lang="en-US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However, since it is an identity, it is therefore true for all values, so will also be true when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 Box 74">
                <a:extLst>
                  <a:ext uri="{FF2B5EF4-FFF2-40B4-BE49-F238E27FC236}">
                    <a16:creationId xmlns:a16="http://schemas.microsoft.com/office/drawing/2014/main" id="{9D32BA0C-332E-456D-8D7B-CF709430E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7916" y="4597468"/>
                <a:ext cx="4110359" cy="1569660"/>
              </a:xfrm>
              <a:prstGeom prst="rect">
                <a:avLst/>
              </a:prstGeom>
              <a:blipFill>
                <a:blip r:embed="rId19"/>
                <a:stretch>
                  <a:fillRect r="-889" b="-19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101EA89C-6947-439A-A711-BDA83890CC8B}"/>
                  </a:ext>
                </a:extLst>
              </p:cNvPr>
              <p:cNvSpPr txBox="1"/>
              <p:nvPr/>
            </p:nvSpPr>
            <p:spPr>
              <a:xfrm>
                <a:off x="5329505" y="6249441"/>
                <a:ext cx="197990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101EA89C-6947-439A-A711-BDA83890C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505" y="6249441"/>
                <a:ext cx="1979901" cy="215444"/>
              </a:xfrm>
              <a:prstGeom prst="rect">
                <a:avLst/>
              </a:prstGeom>
              <a:blipFill>
                <a:blip r:embed="rId20"/>
                <a:stretch>
                  <a:fillRect l="-1538" r="-1538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230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/>
      <p:bldP spid="17" grpId="0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5" grpId="0"/>
      <p:bldP spid="36" grpId="0"/>
      <p:bldP spid="40" grpId="0"/>
      <p:bldP spid="42" grpId="0"/>
      <p:bldP spid="43" grpId="0" animBg="1"/>
      <p:bldP spid="44" grpId="0" animBg="1"/>
      <p:bldP spid="45" grpId="0"/>
      <p:bldP spid="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5FBC08A9-FB33-4E8D-A9B4-669AC459B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56" y="1626833"/>
            <a:ext cx="8858435" cy="4756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Why does Osborn’s rule work?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6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7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8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A52453F-67C7-4C0F-9B68-1E0AF6854273}"/>
                  </a:ext>
                </a:extLst>
              </p:cNvPr>
              <p:cNvSpPr txBox="1"/>
              <p:nvPr/>
            </p:nvSpPr>
            <p:spPr>
              <a:xfrm>
                <a:off x="380258" y="2262327"/>
                <a:ext cx="12936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A52453F-67C7-4C0F-9B68-1E0AF6854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58" y="2262327"/>
                <a:ext cx="1293687" cy="215444"/>
              </a:xfrm>
              <a:prstGeom prst="rect">
                <a:avLst/>
              </a:prstGeom>
              <a:blipFill>
                <a:blip r:embed="rId9"/>
                <a:stretch>
                  <a:fillRect l="-1408" r="-4225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99715F2-FCF9-42ED-849C-2BA8B1020598}"/>
                  </a:ext>
                </a:extLst>
              </p:cNvPr>
              <p:cNvSpPr txBox="1"/>
              <p:nvPr/>
            </p:nvSpPr>
            <p:spPr>
              <a:xfrm>
                <a:off x="1945690" y="2265285"/>
                <a:ext cx="14411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sinh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99715F2-FCF9-42ED-849C-2BA8B1020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690" y="2265285"/>
                <a:ext cx="1441164" cy="215444"/>
              </a:xfrm>
              <a:prstGeom prst="rect">
                <a:avLst/>
              </a:prstGeom>
              <a:blipFill>
                <a:blip r:embed="rId10"/>
                <a:stretch>
                  <a:fillRect l="-2532" r="-3797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AD84E7DA-09BE-42A6-9D18-B67FE743AC3F}"/>
                  </a:ext>
                </a:extLst>
              </p:cNvPr>
              <p:cNvSpPr txBox="1"/>
              <p:nvPr/>
            </p:nvSpPr>
            <p:spPr>
              <a:xfrm>
                <a:off x="2001916" y="2703249"/>
                <a:ext cx="126252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𝑖𝑥</m:t>
                              </m:r>
                            </m:e>
                          </m:d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sinh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AD84E7DA-09BE-42A6-9D18-B67FE743A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916" y="2703249"/>
                <a:ext cx="1262525" cy="215444"/>
              </a:xfrm>
              <a:prstGeom prst="rect">
                <a:avLst/>
              </a:prstGeom>
              <a:blipFill>
                <a:blip r:embed="rId11"/>
                <a:stretch>
                  <a:fillRect l="-2885" r="-1442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7CFE8D0E-AB72-4664-AC27-F4831FF666E9}"/>
                  </a:ext>
                </a:extLst>
              </p:cNvPr>
              <p:cNvSpPr txBox="1"/>
              <p:nvPr/>
            </p:nvSpPr>
            <p:spPr>
              <a:xfrm>
                <a:off x="337352" y="2703248"/>
                <a:ext cx="131234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𝑖𝑥</m:t>
                              </m:r>
                            </m:e>
                          </m:d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7CFE8D0E-AB72-4664-AC27-F4831FF66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52" y="2703248"/>
                <a:ext cx="1312347" cy="215444"/>
              </a:xfrm>
              <a:prstGeom prst="rect">
                <a:avLst/>
              </a:prstGeom>
              <a:blipFill>
                <a:blip r:embed="rId12"/>
                <a:stretch>
                  <a:fillRect l="-1389" r="-463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1FEB968-288E-4B85-BE29-A3466BBBC404}"/>
              </a:ext>
            </a:extLst>
          </p:cNvPr>
          <p:cNvSpPr txBox="1"/>
          <p:nvPr/>
        </p:nvSpPr>
        <p:spPr>
          <a:xfrm>
            <a:off x="4461162" y="2199465"/>
            <a:ext cx="3714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So lets now see what happens when we replace sine terms with hyperbolic sine terms…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B889BB9C-B081-4439-B570-1660451A558B}"/>
                  </a:ext>
                </a:extLst>
              </p:cNvPr>
              <p:cNvSpPr txBox="1"/>
              <p:nvPr/>
            </p:nvSpPr>
            <p:spPr>
              <a:xfrm>
                <a:off x="5357337" y="2806985"/>
                <a:ext cx="16089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1−2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B889BB9C-B081-4439-B570-1660451A5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337" y="2806985"/>
                <a:ext cx="1608967" cy="215444"/>
              </a:xfrm>
              <a:prstGeom prst="rect">
                <a:avLst/>
              </a:prstGeom>
              <a:blipFill>
                <a:blip r:embed="rId13"/>
                <a:stretch>
                  <a:fillRect l="-2273" r="-1894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86D37386-AF31-45CE-9BF0-E95084C816DB}"/>
                  </a:ext>
                </a:extLst>
              </p:cNvPr>
              <p:cNvSpPr txBox="1"/>
              <p:nvPr/>
            </p:nvSpPr>
            <p:spPr>
              <a:xfrm>
                <a:off x="451227" y="3626088"/>
                <a:ext cx="15651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𝑠𝑖𝑛𝐴𝑐𝑜𝑠𝐴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86D37386-AF31-45CE-9BF0-E95084C81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27" y="3626088"/>
                <a:ext cx="1565172" cy="215444"/>
              </a:xfrm>
              <a:prstGeom prst="rect">
                <a:avLst/>
              </a:prstGeom>
              <a:blipFill>
                <a:blip r:embed="rId14"/>
                <a:stretch>
                  <a:fillRect l="-2335" r="-194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7F8F3F2-6E3C-46B2-BF1E-E7385D7EF401}"/>
                  </a:ext>
                </a:extLst>
              </p:cNvPr>
              <p:cNvSpPr txBox="1"/>
              <p:nvPr/>
            </p:nvSpPr>
            <p:spPr>
              <a:xfrm>
                <a:off x="252958" y="4067013"/>
                <a:ext cx="197990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7F8F3F2-6E3C-46B2-BF1E-E7385D7EF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58" y="4067013"/>
                <a:ext cx="1979901" cy="215444"/>
              </a:xfrm>
              <a:prstGeom prst="rect">
                <a:avLst/>
              </a:prstGeom>
              <a:blipFill>
                <a:blip r:embed="rId15"/>
                <a:stretch>
                  <a:fillRect l="-1538" r="-1231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22118C8-BDD6-444C-8E30-C10CF67FBA60}"/>
                  </a:ext>
                </a:extLst>
              </p:cNvPr>
              <p:cNvSpPr txBox="1"/>
              <p:nvPr/>
            </p:nvSpPr>
            <p:spPr>
              <a:xfrm>
                <a:off x="5049578" y="3777609"/>
                <a:ext cx="255467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)≡1−2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𝑖𝑠𝑖𝑛h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𝑖𝐴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22118C8-BDD6-444C-8E30-C10CF67FB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578" y="3777609"/>
                <a:ext cx="2554674" cy="215444"/>
              </a:xfrm>
              <a:prstGeom prst="rect">
                <a:avLst/>
              </a:prstGeom>
              <a:blipFill>
                <a:blip r:embed="rId16"/>
                <a:stretch>
                  <a:fillRect l="-1193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3DD8557F-0626-4158-A1E0-69F1463C52E9}"/>
                  </a:ext>
                </a:extLst>
              </p:cNvPr>
              <p:cNvSpPr txBox="1"/>
              <p:nvPr/>
            </p:nvSpPr>
            <p:spPr>
              <a:xfrm>
                <a:off x="5357337" y="3286379"/>
                <a:ext cx="17549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1−2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𝑠𝑖𝑛𝐴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3DD8557F-0626-4158-A1E0-69F1463C5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337" y="3286379"/>
                <a:ext cx="1754904" cy="215444"/>
              </a:xfrm>
              <a:prstGeom prst="rect">
                <a:avLst/>
              </a:prstGeom>
              <a:blipFill>
                <a:blip r:embed="rId17"/>
                <a:stretch>
                  <a:fillRect l="-1736" r="-347" b="-1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AB912417-E1FF-4526-9407-3B369034A35E}"/>
                  </a:ext>
                </a:extLst>
              </p:cNvPr>
              <p:cNvSpPr txBox="1"/>
              <p:nvPr/>
            </p:nvSpPr>
            <p:spPr>
              <a:xfrm>
                <a:off x="5049578" y="4283636"/>
                <a:ext cx="25464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)≡1−2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AB912417-E1FF-4526-9407-3B369034A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578" y="4283636"/>
                <a:ext cx="2546403" cy="215444"/>
              </a:xfrm>
              <a:prstGeom prst="rect">
                <a:avLst/>
              </a:prstGeom>
              <a:blipFill>
                <a:blip r:embed="rId18"/>
                <a:stretch>
                  <a:fillRect l="-1196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3BEF4BF-E666-4ADC-9163-C6F2ED9C4203}"/>
                  </a:ext>
                </a:extLst>
              </p:cNvPr>
              <p:cNvSpPr txBox="1"/>
              <p:nvPr/>
            </p:nvSpPr>
            <p:spPr>
              <a:xfrm>
                <a:off x="5059936" y="4773387"/>
                <a:ext cx="220201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𝑖𝐴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1+2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sin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3BEF4BF-E666-4ADC-9163-C6F2ED9C4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936" y="4773387"/>
                <a:ext cx="2202013" cy="215444"/>
              </a:xfrm>
              <a:prstGeom prst="rect">
                <a:avLst/>
              </a:prstGeom>
              <a:blipFill>
                <a:blip r:embed="rId19"/>
                <a:stretch>
                  <a:fillRect l="-1385" r="-2493" b="-3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DCFB9EE1-3667-4BCA-A4A6-EB35F888DFC1}"/>
                  </a:ext>
                </a:extLst>
              </p:cNvPr>
              <p:cNvSpPr txBox="1"/>
              <p:nvPr/>
            </p:nvSpPr>
            <p:spPr>
              <a:xfrm>
                <a:off x="5264122" y="5243904"/>
                <a:ext cx="179542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1+2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sin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DCFB9EE1-3667-4BCA-A4A6-EB35F888D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122" y="5243904"/>
                <a:ext cx="1795428" cy="215444"/>
              </a:xfrm>
              <a:prstGeom prst="rect">
                <a:avLst/>
              </a:prstGeom>
              <a:blipFill>
                <a:blip r:embed="rId20"/>
                <a:stretch>
                  <a:fillRect l="-1361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56D74BFB-DBB0-4F8A-AC54-3B4D43E3C32D}"/>
                  </a:ext>
                </a:extLst>
              </p:cNvPr>
              <p:cNvSpPr txBox="1"/>
              <p:nvPr/>
            </p:nvSpPr>
            <p:spPr>
              <a:xfrm>
                <a:off x="5274478" y="5698144"/>
                <a:ext cx="179542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1+2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sin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56D74BFB-DBB0-4F8A-AC54-3B4D43E3C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478" y="5698144"/>
                <a:ext cx="1795428" cy="215444"/>
              </a:xfrm>
              <a:prstGeom prst="rect">
                <a:avLst/>
              </a:prstGeom>
              <a:blipFill>
                <a:blip r:embed="rId21"/>
                <a:stretch>
                  <a:fillRect l="-1695" r="-1356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45">
            <a:extLst>
              <a:ext uri="{FF2B5EF4-FFF2-40B4-BE49-F238E27FC236}">
                <a16:creationId xmlns:a16="http://schemas.microsoft.com/office/drawing/2014/main" id="{A628827E-8090-4BD9-A0F1-92BAAC7B824E}"/>
              </a:ext>
            </a:extLst>
          </p:cNvPr>
          <p:cNvSpPr>
            <a:spLocks/>
          </p:cNvSpPr>
          <p:nvPr/>
        </p:nvSpPr>
        <p:spPr bwMode="auto">
          <a:xfrm>
            <a:off x="7162344" y="2938507"/>
            <a:ext cx="126223" cy="479395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Text Box 74">
            <a:extLst>
              <a:ext uri="{FF2B5EF4-FFF2-40B4-BE49-F238E27FC236}">
                <a16:creationId xmlns:a16="http://schemas.microsoft.com/office/drawing/2014/main" id="{8B33CFBF-2118-489E-944F-92F3186E0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3574" y="3433013"/>
            <a:ext cx="14204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using the rules to the left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" name="Arc 45">
            <a:extLst>
              <a:ext uri="{FF2B5EF4-FFF2-40B4-BE49-F238E27FC236}">
                <a16:creationId xmlns:a16="http://schemas.microsoft.com/office/drawing/2014/main" id="{F196CB96-B7BB-4C2E-A85D-E52BB77A2136}"/>
              </a:ext>
            </a:extLst>
          </p:cNvPr>
          <p:cNvSpPr>
            <a:spLocks/>
          </p:cNvSpPr>
          <p:nvPr/>
        </p:nvSpPr>
        <p:spPr bwMode="auto">
          <a:xfrm>
            <a:off x="7623983" y="3435657"/>
            <a:ext cx="126223" cy="479395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" name="Arc 45">
            <a:extLst>
              <a:ext uri="{FF2B5EF4-FFF2-40B4-BE49-F238E27FC236}">
                <a16:creationId xmlns:a16="http://schemas.microsoft.com/office/drawing/2014/main" id="{67ACE77E-93E3-4F93-845B-CDA19DCE0336}"/>
              </a:ext>
            </a:extLst>
          </p:cNvPr>
          <p:cNvSpPr>
            <a:spLocks/>
          </p:cNvSpPr>
          <p:nvPr/>
        </p:nvSpPr>
        <p:spPr bwMode="auto">
          <a:xfrm>
            <a:off x="7623983" y="3915051"/>
            <a:ext cx="126223" cy="479395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" name="Arc 45">
            <a:extLst>
              <a:ext uri="{FF2B5EF4-FFF2-40B4-BE49-F238E27FC236}">
                <a16:creationId xmlns:a16="http://schemas.microsoft.com/office/drawing/2014/main" id="{0AAA84A4-2077-4DD4-A6A4-3321A3807FAD}"/>
              </a:ext>
            </a:extLst>
          </p:cNvPr>
          <p:cNvSpPr>
            <a:spLocks/>
          </p:cNvSpPr>
          <p:nvPr/>
        </p:nvSpPr>
        <p:spPr bwMode="auto">
          <a:xfrm>
            <a:off x="7588472" y="4412200"/>
            <a:ext cx="126223" cy="479395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" name="Arc 45">
            <a:extLst>
              <a:ext uri="{FF2B5EF4-FFF2-40B4-BE49-F238E27FC236}">
                <a16:creationId xmlns:a16="http://schemas.microsoft.com/office/drawing/2014/main" id="{61AB19C9-A36C-4C73-9D57-E285912F455A}"/>
              </a:ext>
            </a:extLst>
          </p:cNvPr>
          <p:cNvSpPr>
            <a:spLocks/>
          </p:cNvSpPr>
          <p:nvPr/>
        </p:nvSpPr>
        <p:spPr bwMode="auto">
          <a:xfrm>
            <a:off x="7251121" y="4891595"/>
            <a:ext cx="126223" cy="479395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" name="Arc 45">
            <a:extLst>
              <a:ext uri="{FF2B5EF4-FFF2-40B4-BE49-F238E27FC236}">
                <a16:creationId xmlns:a16="http://schemas.microsoft.com/office/drawing/2014/main" id="{11DEB97F-37D4-4E14-8EEF-8638C623D44E}"/>
              </a:ext>
            </a:extLst>
          </p:cNvPr>
          <p:cNvSpPr>
            <a:spLocks/>
          </p:cNvSpPr>
          <p:nvPr/>
        </p:nvSpPr>
        <p:spPr bwMode="auto">
          <a:xfrm>
            <a:off x="7126833" y="5362111"/>
            <a:ext cx="126223" cy="479395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" name="Text Box 74">
            <a:extLst>
              <a:ext uri="{FF2B5EF4-FFF2-40B4-BE49-F238E27FC236}">
                <a16:creationId xmlns:a16="http://schemas.microsoft.com/office/drawing/2014/main" id="{F66B33C0-2D98-4292-B40C-DA5E5592C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7445" y="3015763"/>
            <a:ext cx="8167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Rewrite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7" name="Text Box 74">
            <a:extLst>
              <a:ext uri="{FF2B5EF4-FFF2-40B4-BE49-F238E27FC236}">
                <a16:creationId xmlns:a16="http://schemas.microsoft.com/office/drawing/2014/main" id="{B1DFD8D9-4C11-4305-AF0D-063AE592F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552" y="3921285"/>
            <a:ext cx="11363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Square the bracket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Text Box 74">
            <a:extLst>
              <a:ext uri="{FF2B5EF4-FFF2-40B4-BE49-F238E27FC236}">
                <a16:creationId xmlns:a16="http://schemas.microsoft.com/office/drawing/2014/main" id="{91B4AD3D-E54C-4E70-918B-8EB4F91FF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941" y="4489455"/>
            <a:ext cx="79898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74">
                <a:extLst>
                  <a:ext uri="{FF2B5EF4-FFF2-40B4-BE49-F238E27FC236}">
                    <a16:creationId xmlns:a16="http://schemas.microsoft.com/office/drawing/2014/main" id="{ECDAB300-CA9D-4393-A573-CB4FC44806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77345" y="4959973"/>
                <a:ext cx="923277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𝑖𝐴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9" name="Text Box 74">
                <a:extLst>
                  <a:ext uri="{FF2B5EF4-FFF2-40B4-BE49-F238E27FC236}">
                    <a16:creationId xmlns:a16="http://schemas.microsoft.com/office/drawing/2014/main" id="{ECDAB300-CA9D-4393-A573-CB4FC4480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77345" y="4959973"/>
                <a:ext cx="923277" cy="276999"/>
              </a:xfrm>
              <a:prstGeom prst="rect">
                <a:avLst/>
              </a:prstGeom>
              <a:blipFill>
                <a:blip r:embed="rId22"/>
                <a:stretch>
                  <a:fillRect t="-2222" b="-177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74">
                <a:extLst>
                  <a:ext uri="{FF2B5EF4-FFF2-40B4-BE49-F238E27FC236}">
                    <a16:creationId xmlns:a16="http://schemas.microsoft.com/office/drawing/2014/main" id="{DD769FE7-49A9-437C-BE3A-844DE959C3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35301" y="5235180"/>
                <a:ext cx="1908699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As in the previous example, because it is an identity it will also be true for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 Box 74">
                <a:extLst>
                  <a:ext uri="{FF2B5EF4-FFF2-40B4-BE49-F238E27FC236}">
                    <a16:creationId xmlns:a16="http://schemas.microsoft.com/office/drawing/2014/main" id="{DD769FE7-49A9-437C-BE3A-844DE959C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35301" y="5235180"/>
                <a:ext cx="1908699" cy="830997"/>
              </a:xfrm>
              <a:prstGeom prst="rect">
                <a:avLst/>
              </a:prstGeom>
              <a:blipFill>
                <a:blip r:embed="rId23"/>
                <a:stretch>
                  <a:fillRect t="-735" b="-51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3305B33E-E225-4AE1-8E68-CD55F7A4D857}"/>
              </a:ext>
            </a:extLst>
          </p:cNvPr>
          <p:cNvCxnSpPr>
            <a:cxnSpLocks/>
          </p:cNvCxnSpPr>
          <p:nvPr/>
        </p:nvCxnSpPr>
        <p:spPr>
          <a:xfrm flipV="1">
            <a:off x="3950562" y="4465468"/>
            <a:ext cx="2601158" cy="985423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74">
                <a:extLst>
                  <a:ext uri="{FF2B5EF4-FFF2-40B4-BE49-F238E27FC236}">
                    <a16:creationId xmlns:a16="http://schemas.microsoft.com/office/drawing/2014/main" id="{E4D0C384-E3A5-41F7-85CF-E416809512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6386" y="5218904"/>
                <a:ext cx="3443055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0000FF"/>
                    </a:solidFill>
                    <a:latin typeface="Comic Sans MS" pitchFamily="66" charset="0"/>
                  </a:rPr>
                  <a:t>This is why, when replacing a product of 2 sine terms, the sign must change!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endParaRPr lang="en-US" sz="1400" dirty="0">
                  <a:solidFill>
                    <a:srgbClr val="0000FF"/>
                  </a:solidFill>
                  <a:latin typeface="Comic Sans MS" pitchFamily="66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0000FF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You will always end up with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>
                    <a:solidFill>
                      <a:srgbClr val="0000FF"/>
                    </a:solidFill>
                    <a:latin typeface="Comic Sans MS" pitchFamily="66" charset="0"/>
                  </a:rPr>
                  <a:t> term with it</a:t>
                </a:r>
              </a:p>
            </p:txBody>
          </p:sp>
        </mc:Choice>
        <mc:Fallback xmlns="">
          <p:sp>
            <p:nvSpPr>
              <p:cNvPr id="54" name="Text Box 74">
                <a:extLst>
                  <a:ext uri="{FF2B5EF4-FFF2-40B4-BE49-F238E27FC236}">
                    <a16:creationId xmlns:a16="http://schemas.microsoft.com/office/drawing/2014/main" id="{E4D0C384-E3A5-41F7-85CF-E41680951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6386" y="5218904"/>
                <a:ext cx="3443055" cy="1384995"/>
              </a:xfrm>
              <a:prstGeom prst="rect">
                <a:avLst/>
              </a:prstGeom>
              <a:blipFill>
                <a:blip r:embed="rId24"/>
                <a:stretch>
                  <a:fillRect t="-881" b="-39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7D3BB93A-4257-407D-81D4-DEEE9D9B3ECD}"/>
              </a:ext>
            </a:extLst>
          </p:cNvPr>
          <p:cNvSpPr/>
          <p:nvPr/>
        </p:nvSpPr>
        <p:spPr>
          <a:xfrm>
            <a:off x="5326603" y="3261065"/>
            <a:ext cx="577047" cy="29296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A483441E-103B-408C-8466-C541ABF67D2A}"/>
              </a:ext>
            </a:extLst>
          </p:cNvPr>
          <p:cNvSpPr/>
          <p:nvPr/>
        </p:nvSpPr>
        <p:spPr>
          <a:xfrm>
            <a:off x="356588" y="2214979"/>
            <a:ext cx="1312414" cy="29296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8966675E-D368-4499-BD84-3DC93047E364}"/>
              </a:ext>
            </a:extLst>
          </p:cNvPr>
          <p:cNvSpPr/>
          <p:nvPr/>
        </p:nvSpPr>
        <p:spPr>
          <a:xfrm>
            <a:off x="6507332" y="3246269"/>
            <a:ext cx="577049" cy="29296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BDF67566-BC2C-48D6-B690-6F0F484B1949}"/>
              </a:ext>
            </a:extLst>
          </p:cNvPr>
          <p:cNvSpPr/>
          <p:nvPr/>
        </p:nvSpPr>
        <p:spPr>
          <a:xfrm>
            <a:off x="1954567" y="2217939"/>
            <a:ext cx="1392315" cy="29296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70CE6767-5DB1-4440-982A-4C3B1E0A6E1E}"/>
              </a:ext>
            </a:extLst>
          </p:cNvPr>
          <p:cNvSpPr/>
          <p:nvPr/>
        </p:nvSpPr>
        <p:spPr>
          <a:xfrm>
            <a:off x="6492536" y="3737500"/>
            <a:ext cx="1115627" cy="29296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7C9344E5-BB6C-4AF3-B510-A2590E7AAEEE}"/>
              </a:ext>
            </a:extLst>
          </p:cNvPr>
          <p:cNvSpPr/>
          <p:nvPr/>
        </p:nvSpPr>
        <p:spPr>
          <a:xfrm>
            <a:off x="5061752" y="3733061"/>
            <a:ext cx="770877" cy="29296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13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8" grpId="0"/>
      <p:bldP spid="30" grpId="0"/>
      <p:bldP spid="31" grpId="0"/>
      <p:bldP spid="32" grpId="0"/>
      <p:bldP spid="33" grpId="0"/>
      <p:bldP spid="35" grpId="0"/>
      <p:bldP spid="36" grpId="0" animBg="1"/>
      <p:bldP spid="40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/>
      <p:bldP spid="52" grpId="0"/>
      <p:bldP spid="54" grpId="0" build="allAtOnce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5FBC08A9-FB33-4E8D-A9B4-669AC459B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56" y="1626833"/>
            <a:ext cx="8858435" cy="4756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Summary of Osborn’s rule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1F8D4F8E-CEA9-4025-B110-1BD49314D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65EC20A-4B85-421B-9C0A-37D400EB3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80BF1A1-55FE-459F-A489-5654284FA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1C943-4962-45F5-93F5-271B17466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6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B16DE0A-37DA-442A-901E-268022720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7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2716F9C-5DFE-417B-80E7-B28A9E749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8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72FDCB2C-E4CA-48FF-8FDB-AE35B1FCD0DD}"/>
                  </a:ext>
                </a:extLst>
              </p:cNvPr>
              <p:cNvSpPr txBox="1"/>
              <p:nvPr/>
            </p:nvSpPr>
            <p:spPr>
              <a:xfrm>
                <a:off x="1685234" y="2534135"/>
                <a:ext cx="15651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𝑠𝑖𝑛𝐴𝑐𝑜𝑠𝐴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72FDCB2C-E4CA-48FF-8FDB-AE35B1FCD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234" y="2534135"/>
                <a:ext cx="1565172" cy="215444"/>
              </a:xfrm>
              <a:prstGeom prst="rect">
                <a:avLst/>
              </a:prstGeom>
              <a:blipFill>
                <a:blip r:embed="rId9"/>
                <a:stretch>
                  <a:fillRect l="-2335" r="-194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34300D74-C5DB-40E2-8A7E-E8A3B037D62C}"/>
                  </a:ext>
                </a:extLst>
              </p:cNvPr>
              <p:cNvSpPr txBox="1"/>
              <p:nvPr/>
            </p:nvSpPr>
            <p:spPr>
              <a:xfrm>
                <a:off x="1486965" y="2975060"/>
                <a:ext cx="197990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34300D74-C5DB-40E2-8A7E-E8A3B037D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965" y="2975060"/>
                <a:ext cx="1979901" cy="215444"/>
              </a:xfrm>
              <a:prstGeom prst="rect">
                <a:avLst/>
              </a:prstGeom>
              <a:blipFill>
                <a:blip r:embed="rId10"/>
                <a:stretch>
                  <a:fillRect l="-1846" r="-1231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A2A9D6BA-7427-4BA3-9F36-27B3E0CC51E9}"/>
                  </a:ext>
                </a:extLst>
              </p:cNvPr>
              <p:cNvSpPr txBox="1"/>
              <p:nvPr/>
            </p:nvSpPr>
            <p:spPr>
              <a:xfrm>
                <a:off x="5499387" y="2531776"/>
                <a:ext cx="16089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1−2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A2A9D6BA-7427-4BA3-9F36-27B3E0CC5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387" y="2531776"/>
                <a:ext cx="1608967" cy="215444"/>
              </a:xfrm>
              <a:prstGeom prst="rect">
                <a:avLst/>
              </a:prstGeom>
              <a:blipFill>
                <a:blip r:embed="rId11"/>
                <a:stretch>
                  <a:fillRect l="-2273" r="-1894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CA24FC0D-7161-4338-B312-5C54BA0108F1}"/>
                  </a:ext>
                </a:extLst>
              </p:cNvPr>
              <p:cNvSpPr txBox="1"/>
              <p:nvPr/>
            </p:nvSpPr>
            <p:spPr>
              <a:xfrm>
                <a:off x="5416534" y="2972698"/>
                <a:ext cx="179542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1+2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</a:rPr>
                        <m:t>sin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CA24FC0D-7161-4338-B312-5C54BA010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534" y="2972698"/>
                <a:ext cx="1795428" cy="215444"/>
              </a:xfrm>
              <a:prstGeom prst="rect">
                <a:avLst/>
              </a:prstGeom>
              <a:blipFill>
                <a:blip r:embed="rId12"/>
                <a:stretch>
                  <a:fillRect l="-2041" r="-1701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5F60438-C513-4663-85A7-67272B1DC99F}"/>
                  </a:ext>
                </a:extLst>
              </p:cNvPr>
              <p:cNvSpPr txBox="1"/>
              <p:nvPr/>
            </p:nvSpPr>
            <p:spPr>
              <a:xfrm>
                <a:off x="559293" y="3639845"/>
                <a:ext cx="8170827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converting a trigonometric identity to a hyperbolic identity:</a:t>
                </a:r>
              </a:p>
              <a:p>
                <a:pPr algn="ctr"/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Replace any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𝑐𝑜𝑠𝐴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term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Replace any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𝑠𝑖𝑛𝐴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term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Ensure that any product or implied product of 2 sine terms has its sign reversed</a:t>
                </a: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5F60438-C513-4663-85A7-67272B1DC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93" y="3639845"/>
                <a:ext cx="8170827" cy="1815882"/>
              </a:xfrm>
              <a:prstGeom prst="rect">
                <a:avLst/>
              </a:prstGeom>
              <a:blipFill>
                <a:blip r:embed="rId13"/>
                <a:stretch>
                  <a:fillRect t="-671" b="-3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96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Exercise 6C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Pearson Core Pure Year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Pages 128-129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FB5C391-7D09-4C68-AE83-FF9349052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143615"/>
            <a:ext cx="6841111" cy="1014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3EF868-9B92-4493-97E4-7FC178157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54" y="4154779"/>
            <a:ext cx="4737679" cy="98329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F06A0BE-60AF-4610-8D5A-9CF14232DA85}"/>
              </a:ext>
            </a:extLst>
          </p:cNvPr>
          <p:cNvSpPr/>
          <p:nvPr/>
        </p:nvSpPr>
        <p:spPr>
          <a:xfrm>
            <a:off x="395536" y="4163340"/>
            <a:ext cx="7145561" cy="9811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B03CDC-113F-48D1-95D4-7F0F2FFF475D}"/>
              </a:ext>
            </a:extLst>
          </p:cNvPr>
          <p:cNvSpPr txBox="1"/>
          <p:nvPr/>
        </p:nvSpPr>
        <p:spPr>
          <a:xfrm>
            <a:off x="4597964" y="609102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Complete before the lesson Q1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Class: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Q2-5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Amber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		Q6-7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Q8-9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28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find and use identities for hyperbolic functions, in a similar way that you can for the regular trigonometric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Prove that: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You can use the definitions above to do this…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  <a:blipFill>
                <a:blip r:embed="rId2"/>
                <a:stretch>
                  <a:fillRect l="-355" t="-769" r="-24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BE08DB6-E4E3-4DFA-A8DD-A38FFB869531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BE08DB6-E4E3-4DFA-A8DD-A38FFB869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6A37636-1AE0-42A2-89A6-5D026A7A2142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6A37636-1AE0-42A2-89A6-5D026A7A2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8E13989-AC54-4FAE-9BC8-1883F849C102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8E13989-AC54-4FAE-9BC8-1883F849C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65A6F203-DA50-47AF-93BD-FCB483F31C4C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65A6F203-DA50-47AF-93BD-FCB483F31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6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DA59B20-9916-419C-A9B8-6AC4475C4C17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DA59B20-9916-419C-A9B8-6AC4475C4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7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F751660-E2BC-48BB-8C0A-303EAEF74CA3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F751660-E2BC-48BB-8C0A-303EAEF74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8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4633E1E-F020-44C4-AD2F-493AA4AAE2C8}"/>
                  </a:ext>
                </a:extLst>
              </p:cNvPr>
              <p:cNvSpPr txBox="1"/>
              <p:nvPr/>
            </p:nvSpPr>
            <p:spPr>
              <a:xfrm>
                <a:off x="4161407" y="1586429"/>
                <a:ext cx="151142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𝑠𝑖𝑛h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4633E1E-F020-44C4-AD2F-493AA4AAE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407" y="1586429"/>
                <a:ext cx="1511423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EEF7ABD-6962-4E98-BE65-949697558359}"/>
                  </a:ext>
                </a:extLst>
              </p:cNvPr>
              <p:cNvSpPr txBox="1"/>
              <p:nvPr/>
            </p:nvSpPr>
            <p:spPr>
              <a:xfrm>
                <a:off x="4047478" y="1978527"/>
                <a:ext cx="2273423" cy="548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p>
                                  </m:s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p>
                                  </m:s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EEF7ABD-6962-4E98-BE65-949697558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478" y="1978527"/>
                <a:ext cx="2273423" cy="5484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4A7151C8-8CDD-4429-AFFD-A18F07CF2B95}"/>
                  </a:ext>
                </a:extLst>
              </p:cNvPr>
              <p:cNvSpPr txBox="1"/>
              <p:nvPr/>
            </p:nvSpPr>
            <p:spPr>
              <a:xfrm>
                <a:off x="4038599" y="2653229"/>
                <a:ext cx="3729360" cy="512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4A7151C8-8CDD-4429-AFFD-A18F07CF2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599" y="2653229"/>
                <a:ext cx="3729360" cy="5120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18C18DE-5F65-46D3-9334-A714195EAF36}"/>
                  </a:ext>
                </a:extLst>
              </p:cNvPr>
              <p:cNvSpPr txBox="1"/>
              <p:nvPr/>
            </p:nvSpPr>
            <p:spPr>
              <a:xfrm>
                <a:off x="4040078" y="3311656"/>
                <a:ext cx="2902259" cy="527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+2+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18C18DE-5F65-46D3-9334-A714195EA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078" y="3311656"/>
                <a:ext cx="2902259" cy="52732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8A0062C-813B-427F-87F2-CF9D5896A7B0}"/>
                  </a:ext>
                </a:extLst>
              </p:cNvPr>
              <p:cNvSpPr txBox="1"/>
              <p:nvPr/>
            </p:nvSpPr>
            <p:spPr>
              <a:xfrm>
                <a:off x="4041559" y="3934573"/>
                <a:ext cx="468298" cy="453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8A0062C-813B-427F-87F2-CF9D5896A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559" y="3934573"/>
                <a:ext cx="468298" cy="4539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B4AA8437-6B7C-409A-BBE4-A977E9AF81BF}"/>
                  </a:ext>
                </a:extLst>
              </p:cNvPr>
              <p:cNvSpPr txBox="1"/>
              <p:nvPr/>
            </p:nvSpPr>
            <p:spPr>
              <a:xfrm>
                <a:off x="4050437" y="4591521"/>
                <a:ext cx="468298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B4AA8437-6B7C-409A-BBE4-A977E9AF8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437" y="4591521"/>
                <a:ext cx="468298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45">
            <a:extLst>
              <a:ext uri="{FF2B5EF4-FFF2-40B4-BE49-F238E27FC236}">
                <a16:creationId xmlns:a16="http://schemas.microsoft.com/office/drawing/2014/main" id="{5ADE8EC0-9D45-4E3E-8EC5-80CD9BF93551}"/>
              </a:ext>
            </a:extLst>
          </p:cNvPr>
          <p:cNvSpPr>
            <a:spLocks/>
          </p:cNvSpPr>
          <p:nvPr/>
        </p:nvSpPr>
        <p:spPr bwMode="auto">
          <a:xfrm>
            <a:off x="6236103" y="1789151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Text Box 74">
            <a:extLst>
              <a:ext uri="{FF2B5EF4-FFF2-40B4-BE49-F238E27FC236}">
                <a16:creationId xmlns:a16="http://schemas.microsoft.com/office/drawing/2014/main" id="{0F9A3A01-B2D3-4F3E-9012-6580A8BA4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172" y="1805982"/>
            <a:ext cx="1653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using the expressions above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Arc 45">
            <a:extLst>
              <a:ext uri="{FF2B5EF4-FFF2-40B4-BE49-F238E27FC236}">
                <a16:creationId xmlns:a16="http://schemas.microsoft.com/office/drawing/2014/main" id="{D623BF86-F66D-4E6E-8FFF-543E51A3CB8A}"/>
              </a:ext>
            </a:extLst>
          </p:cNvPr>
          <p:cNvSpPr>
            <a:spLocks/>
          </p:cNvSpPr>
          <p:nvPr/>
        </p:nvSpPr>
        <p:spPr bwMode="auto">
          <a:xfrm>
            <a:off x="7700919" y="2410588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Arc 45">
            <a:extLst>
              <a:ext uri="{FF2B5EF4-FFF2-40B4-BE49-F238E27FC236}">
                <a16:creationId xmlns:a16="http://schemas.microsoft.com/office/drawing/2014/main" id="{65AAE1DC-98A8-45DA-8A6B-0C2DC8609AAF}"/>
              </a:ext>
            </a:extLst>
          </p:cNvPr>
          <p:cNvSpPr>
            <a:spLocks/>
          </p:cNvSpPr>
          <p:nvPr/>
        </p:nvSpPr>
        <p:spPr bwMode="auto">
          <a:xfrm>
            <a:off x="7674286" y="3014269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Arc 45">
            <a:extLst>
              <a:ext uri="{FF2B5EF4-FFF2-40B4-BE49-F238E27FC236}">
                <a16:creationId xmlns:a16="http://schemas.microsoft.com/office/drawing/2014/main" id="{A73F6459-E604-4998-B111-23C4E91CF13F}"/>
              </a:ext>
            </a:extLst>
          </p:cNvPr>
          <p:cNvSpPr>
            <a:spLocks/>
          </p:cNvSpPr>
          <p:nvPr/>
        </p:nvSpPr>
        <p:spPr bwMode="auto">
          <a:xfrm>
            <a:off x="6884173" y="3555807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Arc 45">
            <a:extLst>
              <a:ext uri="{FF2B5EF4-FFF2-40B4-BE49-F238E27FC236}">
                <a16:creationId xmlns:a16="http://schemas.microsoft.com/office/drawing/2014/main" id="{22009983-9EA9-4FFA-BBA8-623B4B65F535}"/>
              </a:ext>
            </a:extLst>
          </p:cNvPr>
          <p:cNvSpPr>
            <a:spLocks/>
          </p:cNvSpPr>
          <p:nvPr/>
        </p:nvSpPr>
        <p:spPr bwMode="auto">
          <a:xfrm>
            <a:off x="4513835" y="4186122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Text Box 74">
            <a:extLst>
              <a:ext uri="{FF2B5EF4-FFF2-40B4-BE49-F238E27FC236}">
                <a16:creationId xmlns:a16="http://schemas.microsoft.com/office/drawing/2014/main" id="{E46343CE-4DED-4041-BABA-9220A8902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6865" y="2258743"/>
            <a:ext cx="14936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Write as double brackets (if needed)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Text Box 74">
            <a:extLst>
              <a:ext uri="{FF2B5EF4-FFF2-40B4-BE49-F238E27FC236}">
                <a16:creationId xmlns:a16="http://schemas.microsoft.com/office/drawing/2014/main" id="{543FEB80-0A04-45BD-ADA2-F5FE944E5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988" y="3128754"/>
            <a:ext cx="120958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Multiply out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 Box 74">
            <a:extLst>
              <a:ext uri="{FF2B5EF4-FFF2-40B4-BE49-F238E27FC236}">
                <a16:creationId xmlns:a16="http://schemas.microsoft.com/office/drawing/2014/main" id="{F4D00B52-0190-4486-9AE6-6027E4E10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5730" y="3554882"/>
            <a:ext cx="17422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Most of the terms will cancel out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Text Box 74">
            <a:extLst>
              <a:ext uri="{FF2B5EF4-FFF2-40B4-BE49-F238E27FC236}">
                <a16:creationId xmlns:a16="http://schemas.microsoft.com/office/drawing/2014/main" id="{80A4BBBE-10F0-4F07-B955-9BDE4CA96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903" y="4265096"/>
            <a:ext cx="9787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5DC8F31-D45A-4CEF-B592-47AEB31FB7B5}"/>
              </a:ext>
            </a:extLst>
          </p:cNvPr>
          <p:cNvCxnSpPr/>
          <p:nvPr/>
        </p:nvCxnSpPr>
        <p:spPr>
          <a:xfrm flipV="1">
            <a:off x="4358935" y="3373515"/>
            <a:ext cx="266330" cy="17755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D13538ED-6E5C-48D9-97AC-AD023219D8F5}"/>
              </a:ext>
            </a:extLst>
          </p:cNvPr>
          <p:cNvCxnSpPr/>
          <p:nvPr/>
        </p:nvCxnSpPr>
        <p:spPr>
          <a:xfrm flipV="1">
            <a:off x="5726096" y="3373515"/>
            <a:ext cx="266330" cy="17755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F154BF29-14D3-4E36-8E42-87BC9BD34F4A}"/>
              </a:ext>
            </a:extLst>
          </p:cNvPr>
          <p:cNvCxnSpPr/>
          <p:nvPr/>
        </p:nvCxnSpPr>
        <p:spPr>
          <a:xfrm flipV="1">
            <a:off x="5095782" y="3373515"/>
            <a:ext cx="266330" cy="17755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A1820082-DB70-4A13-8CDD-91A7B5F1C1F3}"/>
              </a:ext>
            </a:extLst>
          </p:cNvPr>
          <p:cNvCxnSpPr/>
          <p:nvPr/>
        </p:nvCxnSpPr>
        <p:spPr>
          <a:xfrm flipV="1">
            <a:off x="6409677" y="3373515"/>
            <a:ext cx="266330" cy="17755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EE2F0974-54C9-47B2-9603-8B1B03154315}"/>
              </a:ext>
            </a:extLst>
          </p:cNvPr>
          <p:cNvCxnSpPr>
            <a:cxnSpLocks/>
          </p:cNvCxnSpPr>
          <p:nvPr/>
        </p:nvCxnSpPr>
        <p:spPr>
          <a:xfrm flipH="1" flipV="1">
            <a:off x="1731146" y="798990"/>
            <a:ext cx="2281561" cy="91440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37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  <p:bldP spid="18" grpId="0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62B0E6-1118-4CC4-BD46-3FCDB9B0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3434179" cy="4756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find and use identities for hyperbolic functions, in a similar way that you can for the regular trigonometric functions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Prove that: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Again, we can use the relationships above…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BE08DB6-E4E3-4DFA-A8DD-A38FFB869531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BE08DB6-E4E3-4DFA-A8DD-A38FFB869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2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6A37636-1AE0-42A2-89A6-5D026A7A2142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6A37636-1AE0-42A2-89A6-5D026A7A2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3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8E13989-AC54-4FAE-9BC8-1883F849C102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8E13989-AC54-4FAE-9BC8-1883F849C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65A6F203-DA50-47AF-93BD-FCB483F31C4C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65A6F203-DA50-47AF-93BD-FCB483F31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5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DA59B20-9916-419C-A9B8-6AC4475C4C17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DA59B20-9916-419C-A9B8-6AC4475C4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6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F751660-E2BC-48BB-8C0A-303EAEF74CA3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F751660-E2BC-48BB-8C0A-303EAEF74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7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77A5A9B-E914-4F5D-812F-55EEDEA6B04B}"/>
                  </a:ext>
                </a:extLst>
              </p:cNvPr>
              <p:cNvSpPr txBox="1"/>
              <p:nvPr/>
            </p:nvSpPr>
            <p:spPr>
              <a:xfrm>
                <a:off x="0" y="3205708"/>
                <a:ext cx="365981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77A5A9B-E914-4F5D-812F-55EEDEA6B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05708"/>
                <a:ext cx="3659819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1A146273-DE8E-4404-9C61-DE276D993B91}"/>
              </a:ext>
            </a:extLst>
          </p:cNvPr>
          <p:cNvCxnSpPr>
            <a:cxnSpLocks/>
          </p:cNvCxnSpPr>
          <p:nvPr/>
        </p:nvCxnSpPr>
        <p:spPr>
          <a:xfrm flipH="1" flipV="1">
            <a:off x="1731147" y="798990"/>
            <a:ext cx="1695634" cy="523783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A3B7D59E-5036-41E0-A9CF-37971FF69C51}"/>
                  </a:ext>
                </a:extLst>
              </p:cNvPr>
              <p:cNvSpPr txBox="1"/>
              <p:nvPr/>
            </p:nvSpPr>
            <p:spPr>
              <a:xfrm>
                <a:off x="3801124" y="1609206"/>
                <a:ext cx="215579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A3B7D59E-5036-41E0-A9CF-37971FF69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124" y="1609206"/>
                <a:ext cx="2155792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E0EC216-4A7D-4B52-ACA8-8BAD0B1E7202}"/>
                  </a:ext>
                </a:extLst>
              </p:cNvPr>
              <p:cNvSpPr txBox="1"/>
              <p:nvPr/>
            </p:nvSpPr>
            <p:spPr>
              <a:xfrm>
                <a:off x="3846991" y="2045692"/>
                <a:ext cx="3672396" cy="512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CE0EC216-4A7D-4B52-ACA8-8BAD0B1E7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991" y="2045692"/>
                <a:ext cx="3672396" cy="5120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4D7B1B51-2427-4E2A-8AEE-CEEC87C7D6A6}"/>
                  </a:ext>
                </a:extLst>
              </p:cNvPr>
              <p:cNvSpPr txBox="1"/>
              <p:nvPr/>
            </p:nvSpPr>
            <p:spPr>
              <a:xfrm>
                <a:off x="3830714" y="2757386"/>
                <a:ext cx="4913791" cy="512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4D7B1B51-2427-4E2A-8AEE-CEEC87C7D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714" y="2757386"/>
                <a:ext cx="4913791" cy="5120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A79FC1A0-D5B5-4113-8885-4ACAFF162CE1}"/>
                  </a:ext>
                </a:extLst>
              </p:cNvPr>
              <p:cNvSpPr txBox="1"/>
              <p:nvPr/>
            </p:nvSpPr>
            <p:spPr>
              <a:xfrm>
                <a:off x="3741938" y="3458722"/>
                <a:ext cx="1611298" cy="4780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A79FC1A0-D5B5-4113-8885-4ACAFF162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938" y="3458722"/>
                <a:ext cx="1611298" cy="47801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F7B44AB9-360E-486A-8375-0421964185A6}"/>
                  </a:ext>
                </a:extLst>
              </p:cNvPr>
              <p:cNvSpPr txBox="1"/>
              <p:nvPr/>
            </p:nvSpPr>
            <p:spPr>
              <a:xfrm>
                <a:off x="3875103" y="4080158"/>
                <a:ext cx="1211802" cy="4780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F7B44AB9-360E-486A-8375-042196418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103" y="4080158"/>
                <a:ext cx="1211802" cy="47801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8CBC5CB7-87DA-49F8-A933-E88712B64D5A}"/>
                  </a:ext>
                </a:extLst>
              </p:cNvPr>
              <p:cNvSpPr txBox="1"/>
              <p:nvPr/>
            </p:nvSpPr>
            <p:spPr>
              <a:xfrm>
                <a:off x="3928369" y="4710473"/>
                <a:ext cx="1211802" cy="4780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−(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8CBC5CB7-87DA-49F8-A933-E88712B64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369" y="4710473"/>
                <a:ext cx="1211802" cy="478016"/>
              </a:xfrm>
              <a:prstGeom prst="rect">
                <a:avLst/>
              </a:prstGeom>
              <a:blipFill>
                <a:blip r:embed="rId14"/>
                <a:stretch>
                  <a:fillRect l="-30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015CA09F-26E1-467E-978A-DAF902F262C7}"/>
                  </a:ext>
                </a:extLst>
              </p:cNvPr>
              <p:cNvSpPr txBox="1"/>
              <p:nvPr/>
            </p:nvSpPr>
            <p:spPr>
              <a:xfrm>
                <a:off x="424649" y="4822054"/>
                <a:ext cx="1204239" cy="35426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015CA09F-26E1-467E-978A-DAF902F26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49" y="4822054"/>
                <a:ext cx="1204239" cy="354264"/>
              </a:xfrm>
              <a:prstGeom prst="rect">
                <a:avLst/>
              </a:prstGeom>
              <a:blipFill>
                <a:blip r:embed="rId15"/>
                <a:stretch>
                  <a:fillRect l="-3046" b="-1551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BC9BE5BA-3916-4974-90B5-74A1684B8B5F}"/>
                  </a:ext>
                </a:extLst>
              </p:cNvPr>
              <p:cNvSpPr txBox="1"/>
              <p:nvPr/>
            </p:nvSpPr>
            <p:spPr>
              <a:xfrm>
                <a:off x="0" y="5338440"/>
                <a:ext cx="2052292" cy="37753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sinh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BC9BE5BA-3916-4974-90B5-74A1684B8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8440"/>
                <a:ext cx="2052292" cy="377539"/>
              </a:xfrm>
              <a:prstGeom prst="rect">
                <a:avLst/>
              </a:prstGeom>
              <a:blipFill>
                <a:blip r:embed="rId16"/>
                <a:stretch>
                  <a:fillRect l="-1484" t="-1613" r="-593" b="-1451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5">
            <a:extLst>
              <a:ext uri="{FF2B5EF4-FFF2-40B4-BE49-F238E27FC236}">
                <a16:creationId xmlns:a16="http://schemas.microsoft.com/office/drawing/2014/main" id="{BD5F5833-596B-451F-8F15-19DCB1C018F4}"/>
              </a:ext>
            </a:extLst>
          </p:cNvPr>
          <p:cNvSpPr>
            <a:spLocks/>
          </p:cNvSpPr>
          <p:nvPr/>
        </p:nvSpPr>
        <p:spPr bwMode="auto">
          <a:xfrm>
            <a:off x="7452344" y="1842416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" name="Text Box 74">
            <a:extLst>
              <a:ext uri="{FF2B5EF4-FFF2-40B4-BE49-F238E27FC236}">
                <a16:creationId xmlns:a16="http://schemas.microsoft.com/office/drawing/2014/main" id="{E6F6AD97-7C48-445E-A2A5-E522B2B0C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0535" y="1832615"/>
            <a:ext cx="1653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using the expressions above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7" name="Arc 45">
            <a:extLst>
              <a:ext uri="{FF2B5EF4-FFF2-40B4-BE49-F238E27FC236}">
                <a16:creationId xmlns:a16="http://schemas.microsoft.com/office/drawing/2014/main" id="{57268ADB-87B1-4AD3-A74F-333CF4890926}"/>
              </a:ext>
            </a:extLst>
          </p:cNvPr>
          <p:cNvSpPr>
            <a:spLocks/>
          </p:cNvSpPr>
          <p:nvPr/>
        </p:nvSpPr>
        <p:spPr bwMode="auto">
          <a:xfrm>
            <a:off x="8659707" y="2508242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8" name="Arc 45">
            <a:extLst>
              <a:ext uri="{FF2B5EF4-FFF2-40B4-BE49-F238E27FC236}">
                <a16:creationId xmlns:a16="http://schemas.microsoft.com/office/drawing/2014/main" id="{A5A98D05-D334-4592-B746-1B76138B7C66}"/>
              </a:ext>
            </a:extLst>
          </p:cNvPr>
          <p:cNvSpPr>
            <a:spLocks/>
          </p:cNvSpPr>
          <p:nvPr/>
        </p:nvSpPr>
        <p:spPr bwMode="auto">
          <a:xfrm>
            <a:off x="8650830" y="3067535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" name="Arc 45">
            <a:extLst>
              <a:ext uri="{FF2B5EF4-FFF2-40B4-BE49-F238E27FC236}">
                <a16:creationId xmlns:a16="http://schemas.microsoft.com/office/drawing/2014/main" id="{0CD25D21-6595-4BFE-92A3-31AD145661B3}"/>
              </a:ext>
            </a:extLst>
          </p:cNvPr>
          <p:cNvSpPr>
            <a:spLocks/>
          </p:cNvSpPr>
          <p:nvPr/>
        </p:nvSpPr>
        <p:spPr bwMode="auto">
          <a:xfrm>
            <a:off x="5268437" y="3759993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2" name="Arc 45">
            <a:extLst>
              <a:ext uri="{FF2B5EF4-FFF2-40B4-BE49-F238E27FC236}">
                <a16:creationId xmlns:a16="http://schemas.microsoft.com/office/drawing/2014/main" id="{C758497B-E2CF-445F-AE5F-7B4FB5388585}"/>
              </a:ext>
            </a:extLst>
          </p:cNvPr>
          <p:cNvSpPr>
            <a:spLocks/>
          </p:cNvSpPr>
          <p:nvPr/>
        </p:nvSpPr>
        <p:spPr bwMode="auto">
          <a:xfrm>
            <a:off x="5241804" y="4399185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3" name="Text Box 74">
            <a:extLst>
              <a:ext uri="{FF2B5EF4-FFF2-40B4-BE49-F238E27FC236}">
                <a16:creationId xmlns:a16="http://schemas.microsoft.com/office/drawing/2014/main" id="{EE84BD2A-2F85-451A-909E-92A81140B749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8556069" y="2533954"/>
            <a:ext cx="7390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Expand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4" name="Text Box 74">
            <a:extLst>
              <a:ext uri="{FF2B5EF4-FFF2-40B4-BE49-F238E27FC236}">
                <a16:creationId xmlns:a16="http://schemas.microsoft.com/office/drawing/2014/main" id="{F9D2076D-A14D-49D5-A9CB-02BF5BCCA639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8528647" y="3210925"/>
            <a:ext cx="79390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5" name="Text Box 74">
            <a:extLst>
              <a:ext uri="{FF2B5EF4-FFF2-40B4-BE49-F238E27FC236}">
                <a16:creationId xmlns:a16="http://schemas.microsoft.com/office/drawing/2014/main" id="{5272B0D1-6ED7-423F-B67F-EBB9D8F4B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3707" y="3823484"/>
            <a:ext cx="12545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Divide all by 2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6" name="Text Box 74">
            <a:extLst>
              <a:ext uri="{FF2B5EF4-FFF2-40B4-BE49-F238E27FC236}">
                <a16:creationId xmlns:a16="http://schemas.microsoft.com/office/drawing/2014/main" id="{A03E5BA0-2D2B-43A9-854B-61FDDE9FA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0340" y="4400534"/>
            <a:ext cx="12545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Rewrite the negative power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7" name="Arc 45">
            <a:extLst>
              <a:ext uri="{FF2B5EF4-FFF2-40B4-BE49-F238E27FC236}">
                <a16:creationId xmlns:a16="http://schemas.microsoft.com/office/drawing/2014/main" id="{E398D989-80BF-40AE-89B2-B7A3AF6044CC}"/>
              </a:ext>
            </a:extLst>
          </p:cNvPr>
          <p:cNvSpPr>
            <a:spLocks/>
          </p:cNvSpPr>
          <p:nvPr/>
        </p:nvSpPr>
        <p:spPr bwMode="auto">
          <a:xfrm>
            <a:off x="2136099" y="5048735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74">
                <a:extLst>
                  <a:ext uri="{FF2B5EF4-FFF2-40B4-BE49-F238E27FC236}">
                    <a16:creationId xmlns:a16="http://schemas.microsoft.com/office/drawing/2014/main" id="{B5BCBE31-4EF7-4A24-8C73-DDFC456554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2490" y="5067839"/>
                <a:ext cx="85357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0000FF"/>
                    </a:solidFill>
                    <a:latin typeface="Comic Sans MS" pitchFamily="66" charset="0"/>
                  </a:rPr>
                  <a:t>Let      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GB" sz="1200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8" name="Text Box 74">
                <a:extLst>
                  <a:ext uri="{FF2B5EF4-FFF2-40B4-BE49-F238E27FC236}">
                    <a16:creationId xmlns:a16="http://schemas.microsoft.com/office/drawing/2014/main" id="{B5BCBE31-4EF7-4A24-8C73-DDFC45655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2490" y="5067839"/>
                <a:ext cx="853571" cy="461665"/>
              </a:xfrm>
              <a:prstGeom prst="rect">
                <a:avLst/>
              </a:prstGeom>
              <a:blipFill>
                <a:blip r:embed="rId17"/>
                <a:stretch>
                  <a:fillRect r="-128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CF6287F2-CFD0-47AD-9BB7-CDDE36356753}"/>
                  </a:ext>
                </a:extLst>
              </p:cNvPr>
              <p:cNvSpPr txBox="1"/>
              <p:nvPr/>
            </p:nvSpPr>
            <p:spPr>
              <a:xfrm>
                <a:off x="3805561" y="5386655"/>
                <a:ext cx="121180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CF6287F2-CFD0-47AD-9BB7-CDDE36356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561" y="5386655"/>
                <a:ext cx="1211802" cy="276999"/>
              </a:xfrm>
              <a:prstGeom prst="rect">
                <a:avLst/>
              </a:prstGeom>
              <a:blipFill>
                <a:blip r:embed="rId18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45">
            <a:extLst>
              <a:ext uri="{FF2B5EF4-FFF2-40B4-BE49-F238E27FC236}">
                <a16:creationId xmlns:a16="http://schemas.microsoft.com/office/drawing/2014/main" id="{035B80CC-B3E8-482C-8FF0-510252B61F17}"/>
              </a:ext>
            </a:extLst>
          </p:cNvPr>
          <p:cNvSpPr>
            <a:spLocks/>
          </p:cNvSpPr>
          <p:nvPr/>
        </p:nvSpPr>
        <p:spPr bwMode="auto">
          <a:xfrm>
            <a:off x="5216651" y="4995468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" name="Text Box 74">
            <a:extLst>
              <a:ext uri="{FF2B5EF4-FFF2-40B4-BE49-F238E27FC236}">
                <a16:creationId xmlns:a16="http://schemas.microsoft.com/office/drawing/2014/main" id="{8EE0D94F-FB14-4D67-8765-9F90CE0D4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7532" y="5005695"/>
            <a:ext cx="18301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Use the expression shown to the left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50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5" grpId="0" animBg="1"/>
      <p:bldP spid="46" grpId="0"/>
      <p:bldP spid="47" grpId="0" animBg="1"/>
      <p:bldP spid="48" grpId="0" animBg="1"/>
      <p:bldP spid="49" grpId="0" animBg="1"/>
      <p:bldP spid="52" grpId="0" animBg="1"/>
      <p:bldP spid="53" grpId="0"/>
      <p:bldP spid="54" grpId="0"/>
      <p:bldP spid="55" grpId="0"/>
      <p:bldP spid="56" grpId="0"/>
      <p:bldP spid="57" grpId="0" animBg="1"/>
      <p:bldP spid="58" grpId="0"/>
      <p:bldP spid="59" grpId="0"/>
      <p:bldP spid="60" grpId="0" animBg="1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62B0E6-1118-4CC4-BD46-3FCDB9B0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3434179" cy="4756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find and use identities for hyperbolic functions, in a similar way that you can for the regular trigonometric functions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Prove that: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Yes – use the relationships above again!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BE08DB6-E4E3-4DFA-A8DD-A38FFB869531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BE08DB6-E4E3-4DFA-A8DD-A38FFB869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2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6A37636-1AE0-42A2-89A6-5D026A7A2142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6A37636-1AE0-42A2-89A6-5D026A7A2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3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8E13989-AC54-4FAE-9BC8-1883F849C102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8E13989-AC54-4FAE-9BC8-1883F849C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65A6F203-DA50-47AF-93BD-FCB483F31C4C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65A6F203-DA50-47AF-93BD-FCB483F31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5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DA59B20-9916-419C-A9B8-6AC4475C4C17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DA59B20-9916-419C-A9B8-6AC4475C4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6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F751660-E2BC-48BB-8C0A-303EAEF74CA3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F751660-E2BC-48BB-8C0A-303EAEF74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7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77A5A9B-E914-4F5D-812F-55EEDEA6B04B}"/>
                  </a:ext>
                </a:extLst>
              </p:cNvPr>
              <p:cNvSpPr txBox="1"/>
              <p:nvPr/>
            </p:nvSpPr>
            <p:spPr>
              <a:xfrm>
                <a:off x="0" y="3241219"/>
                <a:ext cx="365981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≡1+2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𝑛h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77A5A9B-E914-4F5D-812F-55EEDEA6B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41219"/>
                <a:ext cx="3659819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85F4E9AF-CD58-47E9-B99F-94C5CDC78874}"/>
                  </a:ext>
                </a:extLst>
              </p:cNvPr>
              <p:cNvSpPr txBox="1"/>
              <p:nvPr/>
            </p:nvSpPr>
            <p:spPr>
              <a:xfrm>
                <a:off x="4848688" y="1591452"/>
                <a:ext cx="113486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1+2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85F4E9AF-CD58-47E9-B99F-94C5CDC78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688" y="1591452"/>
                <a:ext cx="1134862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A546E147-B360-4D2A-A413-03CFF6C0C6CC}"/>
                  </a:ext>
                </a:extLst>
              </p:cNvPr>
              <p:cNvSpPr txBox="1"/>
              <p:nvPr/>
            </p:nvSpPr>
            <p:spPr>
              <a:xfrm>
                <a:off x="4610470" y="2045693"/>
                <a:ext cx="1932374" cy="624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1+2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p>
                                  </m:s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A546E147-B360-4D2A-A413-03CFF6C0C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470" y="2045693"/>
                <a:ext cx="1932374" cy="62440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07C684A-3E91-4936-A45A-C980D6DB184F}"/>
                  </a:ext>
                </a:extLst>
              </p:cNvPr>
              <p:cNvSpPr txBox="1"/>
              <p:nvPr/>
            </p:nvSpPr>
            <p:spPr>
              <a:xfrm>
                <a:off x="4611948" y="2881674"/>
                <a:ext cx="2286001" cy="5818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1+2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−2+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07C684A-3E91-4936-A45A-C980D6DB1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948" y="2881674"/>
                <a:ext cx="2286001" cy="5818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340FAD6-2F5A-458F-84BC-462A2A9F2E79}"/>
                  </a:ext>
                </a:extLst>
              </p:cNvPr>
              <p:cNvSpPr txBox="1"/>
              <p:nvPr/>
            </p:nvSpPr>
            <p:spPr>
              <a:xfrm>
                <a:off x="4613429" y="3620001"/>
                <a:ext cx="1947170" cy="524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−2+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340FAD6-2F5A-458F-84BC-462A2A9F2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429" y="3620001"/>
                <a:ext cx="1947170" cy="52437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E5615BD-8977-46E7-BDE8-9846A3C82E62}"/>
                  </a:ext>
                </a:extLst>
              </p:cNvPr>
              <p:cNvSpPr txBox="1"/>
              <p:nvPr/>
            </p:nvSpPr>
            <p:spPr>
              <a:xfrm>
                <a:off x="4614908" y="4296184"/>
                <a:ext cx="1947170" cy="524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−2+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E5615BD-8977-46E7-BDE8-9846A3C82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908" y="4296184"/>
                <a:ext cx="1947170" cy="52437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1CDB75B4-6326-42DC-BE26-63E3B0A646AC}"/>
                  </a:ext>
                </a:extLst>
              </p:cNvPr>
              <p:cNvSpPr txBox="1"/>
              <p:nvPr/>
            </p:nvSpPr>
            <p:spPr>
              <a:xfrm>
                <a:off x="4668174" y="4962009"/>
                <a:ext cx="1226599" cy="524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1CDB75B4-6326-42DC-BE26-63E3B0A64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174" y="4962009"/>
                <a:ext cx="1226599" cy="52437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378E6001-AB79-4636-B2C2-2683AF84CA50}"/>
                  </a:ext>
                </a:extLst>
              </p:cNvPr>
              <p:cNvSpPr txBox="1"/>
              <p:nvPr/>
            </p:nvSpPr>
            <p:spPr>
              <a:xfrm>
                <a:off x="4659296" y="5725489"/>
                <a:ext cx="100465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378E6001-AB79-4636-B2C2-2683AF84C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296" y="5725489"/>
                <a:ext cx="1004657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45">
            <a:extLst>
              <a:ext uri="{FF2B5EF4-FFF2-40B4-BE49-F238E27FC236}">
                <a16:creationId xmlns:a16="http://schemas.microsoft.com/office/drawing/2014/main" id="{041A403E-E16C-4F57-900B-49BF91B60496}"/>
              </a:ext>
            </a:extLst>
          </p:cNvPr>
          <p:cNvSpPr>
            <a:spLocks/>
          </p:cNvSpPr>
          <p:nvPr/>
        </p:nvSpPr>
        <p:spPr bwMode="auto">
          <a:xfrm>
            <a:off x="6449168" y="1766656"/>
            <a:ext cx="129186" cy="61440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Text Box 74">
            <a:extLst>
              <a:ext uri="{FF2B5EF4-FFF2-40B4-BE49-F238E27FC236}">
                <a16:creationId xmlns:a16="http://schemas.microsoft.com/office/drawing/2014/main" id="{9BAEEBFE-2D07-4934-9FA4-24E6475C4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3417" y="1817133"/>
            <a:ext cx="16629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using the expressions above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Arc 45">
            <a:extLst>
              <a:ext uri="{FF2B5EF4-FFF2-40B4-BE49-F238E27FC236}">
                <a16:creationId xmlns:a16="http://schemas.microsoft.com/office/drawing/2014/main" id="{FAF23E74-7E84-4764-ADEA-40E1A4154AFD}"/>
              </a:ext>
            </a:extLst>
          </p:cNvPr>
          <p:cNvSpPr>
            <a:spLocks/>
          </p:cNvSpPr>
          <p:nvPr/>
        </p:nvSpPr>
        <p:spPr bwMode="auto">
          <a:xfrm>
            <a:off x="6796877" y="2531615"/>
            <a:ext cx="129186" cy="61440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Arc 45">
            <a:extLst>
              <a:ext uri="{FF2B5EF4-FFF2-40B4-BE49-F238E27FC236}">
                <a16:creationId xmlns:a16="http://schemas.microsoft.com/office/drawing/2014/main" id="{30A40FBE-1CE4-4A44-9B7E-3F8EBEB90CA1}"/>
              </a:ext>
            </a:extLst>
          </p:cNvPr>
          <p:cNvSpPr>
            <a:spLocks/>
          </p:cNvSpPr>
          <p:nvPr/>
        </p:nvSpPr>
        <p:spPr bwMode="auto">
          <a:xfrm>
            <a:off x="6725855" y="3241829"/>
            <a:ext cx="129186" cy="61440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Arc 45">
            <a:extLst>
              <a:ext uri="{FF2B5EF4-FFF2-40B4-BE49-F238E27FC236}">
                <a16:creationId xmlns:a16="http://schemas.microsoft.com/office/drawing/2014/main" id="{90769FA0-E8C7-4A75-8FB5-1417EA2103CB}"/>
              </a:ext>
            </a:extLst>
          </p:cNvPr>
          <p:cNvSpPr>
            <a:spLocks/>
          </p:cNvSpPr>
          <p:nvPr/>
        </p:nvSpPr>
        <p:spPr bwMode="auto">
          <a:xfrm>
            <a:off x="6477280" y="3969798"/>
            <a:ext cx="129186" cy="61440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Arc 45">
            <a:extLst>
              <a:ext uri="{FF2B5EF4-FFF2-40B4-BE49-F238E27FC236}">
                <a16:creationId xmlns:a16="http://schemas.microsoft.com/office/drawing/2014/main" id="{9D51AC63-07AD-4ED9-9661-BD6F6C84CD2E}"/>
              </a:ext>
            </a:extLst>
          </p:cNvPr>
          <p:cNvSpPr>
            <a:spLocks/>
          </p:cNvSpPr>
          <p:nvPr/>
        </p:nvSpPr>
        <p:spPr bwMode="auto">
          <a:xfrm>
            <a:off x="6441770" y="4608990"/>
            <a:ext cx="129186" cy="61440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Arc 45">
            <a:extLst>
              <a:ext uri="{FF2B5EF4-FFF2-40B4-BE49-F238E27FC236}">
                <a16:creationId xmlns:a16="http://schemas.microsoft.com/office/drawing/2014/main" id="{BCE890BD-8FEF-44D0-8CE6-5D603B1C697B}"/>
              </a:ext>
            </a:extLst>
          </p:cNvPr>
          <p:cNvSpPr>
            <a:spLocks/>
          </p:cNvSpPr>
          <p:nvPr/>
        </p:nvSpPr>
        <p:spPr bwMode="auto">
          <a:xfrm>
            <a:off x="5855844" y="5283693"/>
            <a:ext cx="129186" cy="61440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Text Box 74">
            <a:extLst>
              <a:ext uri="{FF2B5EF4-FFF2-40B4-BE49-F238E27FC236}">
                <a16:creationId xmlns:a16="http://schemas.microsoft.com/office/drawing/2014/main" id="{C439D583-CECC-4392-905E-A2B656437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1418" y="2456325"/>
            <a:ext cx="21395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Square the bracket (if needed write as a double bracket first)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 Box 74">
            <a:extLst>
              <a:ext uri="{FF2B5EF4-FFF2-40B4-BE49-F238E27FC236}">
                <a16:creationId xmlns:a16="http://schemas.microsoft.com/office/drawing/2014/main" id="{09D0D4FD-75EF-406C-A31E-32390562B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1419" y="3379603"/>
            <a:ext cx="117185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Multiply out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74">
                <a:extLst>
                  <a:ext uri="{FF2B5EF4-FFF2-40B4-BE49-F238E27FC236}">
                    <a16:creationId xmlns:a16="http://schemas.microsoft.com/office/drawing/2014/main" id="{F4A61EB7-C8F3-4A4F-880C-923656EEE0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69477" y="4054305"/>
                <a:ext cx="1171852" cy="3534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Write 1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 Box 74">
                <a:extLst>
                  <a:ext uri="{FF2B5EF4-FFF2-40B4-BE49-F238E27FC236}">
                    <a16:creationId xmlns:a16="http://schemas.microsoft.com/office/drawing/2014/main" id="{F4A61EB7-C8F3-4A4F-880C-923656EEE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69477" y="4054305"/>
                <a:ext cx="1171852" cy="353495"/>
              </a:xfrm>
              <a:prstGeom prst="rect">
                <a:avLst/>
              </a:prstGeom>
              <a:blipFill>
                <a:blip r:embed="rId16"/>
                <a:stretch>
                  <a:fillRect b="-17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 Box 74">
            <a:extLst>
              <a:ext uri="{FF2B5EF4-FFF2-40B4-BE49-F238E27FC236}">
                <a16:creationId xmlns:a16="http://schemas.microsoft.com/office/drawing/2014/main" id="{FCF6A66C-DD08-417B-B5D6-A69CD987C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2" y="4773396"/>
            <a:ext cx="117185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Group up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74">
                <a:extLst>
                  <a:ext uri="{FF2B5EF4-FFF2-40B4-BE49-F238E27FC236}">
                    <a16:creationId xmlns:a16="http://schemas.microsoft.com/office/drawing/2014/main" id="{9769D679-AE3B-401E-94A3-77AFE476DC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5896" y="5306056"/>
                <a:ext cx="239696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Using the expressions above, this is equivalent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 Box 74">
                <a:extLst>
                  <a:ext uri="{FF2B5EF4-FFF2-40B4-BE49-F238E27FC236}">
                    <a16:creationId xmlns:a16="http://schemas.microsoft.com/office/drawing/2014/main" id="{9769D679-AE3B-401E-94A3-77AFE476D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5896" y="5306056"/>
                <a:ext cx="2396969" cy="461665"/>
              </a:xfrm>
              <a:prstGeom prst="rect">
                <a:avLst/>
              </a:prstGeom>
              <a:blipFill>
                <a:blip r:embed="rId17"/>
                <a:stretch>
                  <a:fillRect b="-9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40EA959B-F0BF-4B0B-A782-49D9AC6DAA5B}"/>
              </a:ext>
            </a:extLst>
          </p:cNvPr>
          <p:cNvCxnSpPr>
            <a:cxnSpLocks/>
          </p:cNvCxnSpPr>
          <p:nvPr/>
        </p:nvCxnSpPr>
        <p:spPr>
          <a:xfrm flipH="1" flipV="1">
            <a:off x="1606858" y="399495"/>
            <a:ext cx="1819923" cy="923279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82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62B0E6-1118-4CC4-BD46-3FCDB9B0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3434179" cy="4756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find and use identities for hyperbolic functions, in a similar way that you can for the regular trigonometric functions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0A603C9-3C51-4D56-B08C-DD7C91BA27CA}"/>
                  </a:ext>
                </a:extLst>
              </p:cNvPr>
              <p:cNvSpPr txBox="1"/>
              <p:nvPr/>
            </p:nvSpPr>
            <p:spPr>
              <a:xfrm>
                <a:off x="370642" y="3717070"/>
                <a:ext cx="199969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0A603C9-3C51-4D56-B08C-DD7C91BA2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42" y="3717070"/>
                <a:ext cx="199969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776CBCD5-0442-4DD2-89C1-FA8EA479F948}"/>
                  </a:ext>
                </a:extLst>
              </p:cNvPr>
              <p:cNvSpPr txBox="1"/>
              <p:nvPr/>
            </p:nvSpPr>
            <p:spPr>
              <a:xfrm>
                <a:off x="6889080" y="3729489"/>
                <a:ext cx="210400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≡1+2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𝑛h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776CBCD5-0442-4DD2-89C1-FA8EA479F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080" y="3729489"/>
                <a:ext cx="210400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1D63208B-7453-436F-88B1-2489B114B703}"/>
                  </a:ext>
                </a:extLst>
              </p:cNvPr>
              <p:cNvSpPr txBox="1"/>
              <p:nvPr/>
            </p:nvSpPr>
            <p:spPr>
              <a:xfrm>
                <a:off x="2849733" y="3729488"/>
                <a:ext cx="365981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1D63208B-7453-436F-88B1-2489B114B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733" y="3729488"/>
                <a:ext cx="3659819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A1016BEB-1991-49A9-A1B1-4A482E43B2D5}"/>
                  </a:ext>
                </a:extLst>
              </p:cNvPr>
              <p:cNvSpPr txBox="1"/>
              <p:nvPr/>
            </p:nvSpPr>
            <p:spPr>
              <a:xfrm>
                <a:off x="530445" y="2909202"/>
                <a:ext cx="170673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A1016BEB-1991-49A9-A1B1-4A482E43B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45" y="2909202"/>
                <a:ext cx="1706730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27600815-4DDE-4DBB-A026-AA50C04E3869}"/>
                  </a:ext>
                </a:extLst>
              </p:cNvPr>
              <p:cNvSpPr txBox="1"/>
              <p:nvPr/>
            </p:nvSpPr>
            <p:spPr>
              <a:xfrm>
                <a:off x="3204837" y="2912744"/>
                <a:ext cx="293850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𝑠𝑖𝑛𝐴𝑐𝑜𝑠𝐵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𝑐𝑜𝑠𝐴𝑠𝑖𝑛𝐵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27600815-4DDE-4DBB-A026-AA50C04E3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837" y="2912744"/>
                <a:ext cx="2938509" cy="307777"/>
              </a:xfrm>
              <a:prstGeom prst="rect">
                <a:avLst/>
              </a:prstGeom>
              <a:blipFill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AEC5267C-496A-4D4C-8A7E-5EF71DBF2D2A}"/>
                  </a:ext>
                </a:extLst>
              </p:cNvPr>
              <p:cNvSpPr txBox="1"/>
              <p:nvPr/>
            </p:nvSpPr>
            <p:spPr>
              <a:xfrm>
                <a:off x="7050371" y="2914224"/>
                <a:ext cx="176515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1−2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AEC5267C-496A-4D4C-8A7E-5EF71DBF2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371" y="2914224"/>
                <a:ext cx="1765156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DB924A57-3AEA-4BCB-A104-402D70DD61BD}"/>
              </a:ext>
            </a:extLst>
          </p:cNvPr>
          <p:cNvCxnSpPr/>
          <p:nvPr/>
        </p:nvCxnSpPr>
        <p:spPr>
          <a:xfrm>
            <a:off x="1251751" y="3249227"/>
            <a:ext cx="0" cy="4882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B6E580EC-F45C-41C2-A2C7-E1AB94BBDCAD}"/>
              </a:ext>
            </a:extLst>
          </p:cNvPr>
          <p:cNvCxnSpPr/>
          <p:nvPr/>
        </p:nvCxnSpPr>
        <p:spPr>
          <a:xfrm>
            <a:off x="4733284" y="3250706"/>
            <a:ext cx="0" cy="4882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F8BF89B9-C8F7-4246-ACAF-3A2BA01B5FD0}"/>
              </a:ext>
            </a:extLst>
          </p:cNvPr>
          <p:cNvCxnSpPr/>
          <p:nvPr/>
        </p:nvCxnSpPr>
        <p:spPr>
          <a:xfrm>
            <a:off x="7921855" y="3252184"/>
            <a:ext cx="0" cy="4882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0BA00EC5-A462-4B48-89B2-BB76F91AB66C}"/>
                  </a:ext>
                </a:extLst>
              </p:cNvPr>
              <p:cNvSpPr txBox="1"/>
              <p:nvPr/>
            </p:nvSpPr>
            <p:spPr>
              <a:xfrm>
                <a:off x="2636666" y="4083728"/>
                <a:ext cx="397719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 general: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𝑐𝑜𝑠𝐴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can be replaced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𝑠𝑖𝑛𝐴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can be replaced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0BA00EC5-A462-4B48-89B2-BB76F91AB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666" y="4083728"/>
                <a:ext cx="3977197" cy="954107"/>
              </a:xfrm>
              <a:prstGeom prst="rect">
                <a:avLst/>
              </a:prstGeom>
              <a:blipFill>
                <a:blip r:embed="rId14"/>
                <a:stretch>
                  <a:fillRect t="-1282"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1053A3E6-9FDC-4A66-8407-2BD72C2B8277}"/>
                  </a:ext>
                </a:extLst>
              </p:cNvPr>
              <p:cNvSpPr txBox="1"/>
              <p:nvPr/>
            </p:nvSpPr>
            <p:spPr>
              <a:xfrm>
                <a:off x="497150" y="5097263"/>
                <a:ext cx="827398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However, any product/implied product of two sine terms must have the sign swapped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𝑠𝑖𝑛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can be replaced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1053A3E6-9FDC-4A66-8407-2BD72C2B8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150" y="5097263"/>
                <a:ext cx="8273987" cy="738664"/>
              </a:xfrm>
              <a:prstGeom prst="rect">
                <a:avLst/>
              </a:prstGeom>
              <a:blipFill>
                <a:blip r:embed="rId15"/>
                <a:stretch>
                  <a:fillRect t="-1653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EC755CC3-C291-41D1-A883-E10B4494D7ED}"/>
              </a:ext>
            </a:extLst>
          </p:cNvPr>
          <p:cNvSpPr/>
          <p:nvPr/>
        </p:nvSpPr>
        <p:spPr>
          <a:xfrm>
            <a:off x="585927" y="2929631"/>
            <a:ext cx="532659" cy="29296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B6A8B7B8-AEB7-44F1-9B75-FC2E80AC4BFB}"/>
              </a:ext>
            </a:extLst>
          </p:cNvPr>
          <p:cNvSpPr/>
          <p:nvPr/>
        </p:nvSpPr>
        <p:spPr>
          <a:xfrm>
            <a:off x="471997" y="3738978"/>
            <a:ext cx="646589" cy="29296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6F4DA2B1-A05A-4F97-B0A9-255F0B4AE09B}"/>
              </a:ext>
            </a:extLst>
          </p:cNvPr>
          <p:cNvSpPr/>
          <p:nvPr/>
        </p:nvSpPr>
        <p:spPr>
          <a:xfrm>
            <a:off x="4672616" y="2968101"/>
            <a:ext cx="414290" cy="21010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3FBAF60A-1C4F-4DE0-95D7-89BDA795C9E0}"/>
              </a:ext>
            </a:extLst>
          </p:cNvPr>
          <p:cNvSpPr/>
          <p:nvPr/>
        </p:nvSpPr>
        <p:spPr>
          <a:xfrm>
            <a:off x="4585319" y="3773010"/>
            <a:ext cx="554852" cy="22342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7C5AECC2-E6A2-4471-8253-2DA2495480AA}"/>
              </a:ext>
            </a:extLst>
          </p:cNvPr>
          <p:cNvSpPr/>
          <p:nvPr/>
        </p:nvSpPr>
        <p:spPr>
          <a:xfrm>
            <a:off x="5261501" y="2966621"/>
            <a:ext cx="402452" cy="2115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0FA1BBB3-286D-480B-9632-3094B43C5D52}"/>
              </a:ext>
            </a:extLst>
          </p:cNvPr>
          <p:cNvSpPr/>
          <p:nvPr/>
        </p:nvSpPr>
        <p:spPr>
          <a:xfrm>
            <a:off x="5307369" y="3773010"/>
            <a:ext cx="516382" cy="2219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C7EB26CF-C78A-45C0-9894-C1274B252867}"/>
              </a:ext>
            </a:extLst>
          </p:cNvPr>
          <p:cNvSpPr/>
          <p:nvPr/>
        </p:nvSpPr>
        <p:spPr>
          <a:xfrm>
            <a:off x="7093260" y="2948866"/>
            <a:ext cx="516382" cy="2219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6815AE0-0DED-4E7F-8C2D-70F06C71B4C9}"/>
              </a:ext>
            </a:extLst>
          </p:cNvPr>
          <p:cNvSpPr/>
          <p:nvPr/>
        </p:nvSpPr>
        <p:spPr>
          <a:xfrm>
            <a:off x="6997085" y="3784847"/>
            <a:ext cx="655466" cy="2219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0195EBC-5898-4E15-AFDA-40B2F64673A8}"/>
              </a:ext>
            </a:extLst>
          </p:cNvPr>
          <p:cNvSpPr/>
          <p:nvPr/>
        </p:nvSpPr>
        <p:spPr>
          <a:xfrm>
            <a:off x="4308631" y="2960703"/>
            <a:ext cx="387656" cy="2219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E4B2CFBA-2578-420F-ACFC-39A511F59F2D}"/>
              </a:ext>
            </a:extLst>
          </p:cNvPr>
          <p:cNvSpPr/>
          <p:nvPr/>
        </p:nvSpPr>
        <p:spPr>
          <a:xfrm>
            <a:off x="4105924" y="3761173"/>
            <a:ext cx="474954" cy="2219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665C2A0F-5A96-46C8-963C-B8FF8F6FA929}"/>
              </a:ext>
            </a:extLst>
          </p:cNvPr>
          <p:cNvSpPr/>
          <p:nvPr/>
        </p:nvSpPr>
        <p:spPr>
          <a:xfrm>
            <a:off x="5838549" y="3762651"/>
            <a:ext cx="474954" cy="2219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E282FD09-A619-40D0-9C16-A503B540C0D1}"/>
              </a:ext>
            </a:extLst>
          </p:cNvPr>
          <p:cNvSpPr/>
          <p:nvPr/>
        </p:nvSpPr>
        <p:spPr>
          <a:xfrm>
            <a:off x="5609208" y="2956262"/>
            <a:ext cx="474954" cy="2219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55F083B8-2B0B-4B04-BEC1-8561AE6BD1C2}"/>
              </a:ext>
            </a:extLst>
          </p:cNvPr>
          <p:cNvSpPr/>
          <p:nvPr/>
        </p:nvSpPr>
        <p:spPr>
          <a:xfrm>
            <a:off x="1127465" y="2957741"/>
            <a:ext cx="643630" cy="2219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3A35F507-A22E-42AB-A73D-B4E8D2E6A6DA}"/>
              </a:ext>
            </a:extLst>
          </p:cNvPr>
          <p:cNvSpPr/>
          <p:nvPr/>
        </p:nvSpPr>
        <p:spPr>
          <a:xfrm>
            <a:off x="1118586" y="3767088"/>
            <a:ext cx="727969" cy="2219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786CEDF2-BE19-421A-B3A5-49D5F4A8A1DD}"/>
              </a:ext>
            </a:extLst>
          </p:cNvPr>
          <p:cNvSpPr/>
          <p:nvPr/>
        </p:nvSpPr>
        <p:spPr>
          <a:xfrm>
            <a:off x="7972148" y="3768568"/>
            <a:ext cx="843378" cy="2219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93830B88-8F96-4852-BAEB-4F0FAF775EF7}"/>
              </a:ext>
            </a:extLst>
          </p:cNvPr>
          <p:cNvSpPr/>
          <p:nvPr/>
        </p:nvSpPr>
        <p:spPr>
          <a:xfrm>
            <a:off x="7927759" y="2944424"/>
            <a:ext cx="798991" cy="2219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746EC95-4243-4E47-A225-A3CDCB285857}"/>
              </a:ext>
            </a:extLst>
          </p:cNvPr>
          <p:cNvSpPr txBox="1"/>
          <p:nvPr/>
        </p:nvSpPr>
        <p:spPr>
          <a:xfrm>
            <a:off x="1713391" y="5976153"/>
            <a:ext cx="6001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This is known as Osborn’s rule (we will see why it works at the end of this section)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DAA836C7-8D99-4164-B9E3-666B5ADBD375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DAA836C7-8D99-4164-B9E3-666B5ADBD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16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648675B5-34D0-40F7-9AD8-5C126274FF2C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648675B5-34D0-40F7-9AD8-5C126274F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17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1687714E-7F05-40E3-B963-EFEFD439ED6F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1687714E-7F05-40E3-B963-EFEFD439E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C7AEB30F-2C91-487B-A6E8-0CA028F7B396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C7AEB30F-2C91-487B-A6E8-0CA028F7B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19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29D35AEC-C0DA-412C-92A2-570EB8F152B4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29D35AEC-C0DA-412C-92A2-570EB8F15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20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B1FB94BB-C939-4339-BBFE-64E77842E472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B1FB94BB-C939-4339-BBFE-64E77842E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21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26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find and use identities for hyperbolic functions, in a similar way that you can for the regular trigonometric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Write down the hyperbolic identity corresponding to: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  <a:blipFill>
                <a:blip r:embed="rId2"/>
                <a:stretch>
                  <a:fillRect l="-355" t="-769" r="-24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1C9F7F79-98D0-49D8-A05C-BECFE768C8AD}"/>
                  </a:ext>
                </a:extLst>
              </p:cNvPr>
              <p:cNvSpPr txBox="1"/>
              <p:nvPr/>
            </p:nvSpPr>
            <p:spPr>
              <a:xfrm>
                <a:off x="4125897" y="1613062"/>
                <a:ext cx="185765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1C9F7F79-98D0-49D8-A05C-BECFE768C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897" y="1613062"/>
                <a:ext cx="1857652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2D02512-F9E2-4149-943A-5A6CB265B7B7}"/>
                  </a:ext>
                </a:extLst>
              </p:cNvPr>
              <p:cNvSpPr txBox="1"/>
              <p:nvPr/>
            </p:nvSpPr>
            <p:spPr>
              <a:xfrm>
                <a:off x="3923190" y="2227101"/>
                <a:ext cx="228230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2D02512-F9E2-4149-943A-5A6CB265B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190" y="2227101"/>
                <a:ext cx="2282301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45">
            <a:extLst>
              <a:ext uri="{FF2B5EF4-FFF2-40B4-BE49-F238E27FC236}">
                <a16:creationId xmlns:a16="http://schemas.microsoft.com/office/drawing/2014/main" id="{BD50AEB7-E965-4844-87E3-A6F48BCAD150}"/>
              </a:ext>
            </a:extLst>
          </p:cNvPr>
          <p:cNvSpPr>
            <a:spLocks/>
          </p:cNvSpPr>
          <p:nvPr/>
        </p:nvSpPr>
        <p:spPr bwMode="auto">
          <a:xfrm>
            <a:off x="6042275" y="1785891"/>
            <a:ext cx="129186" cy="61440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Text Box 74">
            <a:extLst>
              <a:ext uri="{FF2B5EF4-FFF2-40B4-BE49-F238E27FC236}">
                <a16:creationId xmlns:a16="http://schemas.microsoft.com/office/drawing/2014/main" id="{94C8DBA3-E2E3-44A4-860C-CEF6BB7D5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2427" y="1826009"/>
            <a:ext cx="18287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Cos terms can be replaced directly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E31FBDB-3AF0-44E1-A443-1B36456305FC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E31FBDB-3AF0-44E1-A443-1B3645630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2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B7E31478-86EA-4ED2-973A-6E6199B55E5D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B7E31478-86EA-4ED2-973A-6E6199B55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9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5088D21E-D9BA-4427-A391-D759B4C1309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5088D21E-D9BA-4427-A391-D759B4C13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1770F86-1C1A-48E4-AE06-7B0EF54C4F7D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1770F86-1C1A-48E4-AE06-7B0EF54C4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12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8D6E1BC5-4F57-4360-8525-46FA4616F228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8D6E1BC5-4F57-4360-8525-46FA4616F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13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26E42AA-45C0-4CF5-8828-4F87D43C7480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26E42AA-45C0-4CF5-8828-4F87D43C7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14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72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2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find and use identities for hyperbolic functions, in a similar way that you can for the regular trigonometric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Write down the hyperbolic identity corresponding to: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)≡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  <a:blipFill>
                <a:blip r:embed="rId2"/>
                <a:stretch>
                  <a:fillRect l="-355" t="-769" r="-24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34CF099-0C8B-429A-B85B-B9B71AD150BC}"/>
                  </a:ext>
                </a:extLst>
              </p:cNvPr>
              <p:cNvSpPr txBox="1"/>
              <p:nvPr/>
            </p:nvSpPr>
            <p:spPr>
              <a:xfrm>
                <a:off x="3957222" y="1480176"/>
                <a:ext cx="2372557" cy="5006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)≡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𝑡𝑎𝑛𝐴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𝑡𝑎𝑛𝐵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𝑡𝑎𝑛𝐴𝑡𝑎𝑛𝐵</m:t>
                          </m:r>
                        </m:den>
                      </m:f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34CF099-0C8B-429A-B85B-B9B71AD15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222" y="1480176"/>
                <a:ext cx="2372557" cy="500650"/>
              </a:xfrm>
              <a:prstGeom prst="rect">
                <a:avLst/>
              </a:prstGeom>
              <a:blipFill>
                <a:blip r:embed="rId3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94C4895-6734-4C18-B1D5-7B0BE6B8E44F}"/>
                  </a:ext>
                </a:extLst>
              </p:cNvPr>
              <p:cNvSpPr txBox="1"/>
              <p:nvPr/>
            </p:nvSpPr>
            <p:spPr>
              <a:xfrm>
                <a:off x="3798904" y="2174114"/>
                <a:ext cx="2841594" cy="5156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)≡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func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94C4895-6734-4C18-B1D5-7B0BE6B8E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904" y="2174114"/>
                <a:ext cx="2841594" cy="5156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45">
            <a:extLst>
              <a:ext uri="{FF2B5EF4-FFF2-40B4-BE49-F238E27FC236}">
                <a16:creationId xmlns:a16="http://schemas.microsoft.com/office/drawing/2014/main" id="{77269347-763D-4068-88DE-F3265E3D68F6}"/>
              </a:ext>
            </a:extLst>
          </p:cNvPr>
          <p:cNvSpPr>
            <a:spLocks/>
          </p:cNvSpPr>
          <p:nvPr/>
        </p:nvSpPr>
        <p:spPr bwMode="auto">
          <a:xfrm>
            <a:off x="6592688" y="1775535"/>
            <a:ext cx="154339" cy="669154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Text Box 74">
            <a:extLst>
              <a:ext uri="{FF2B5EF4-FFF2-40B4-BE49-F238E27FC236}">
                <a16:creationId xmlns:a16="http://schemas.microsoft.com/office/drawing/2014/main" id="{91E407C2-29A4-48AD-BF89-1811D50E7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721" y="3352968"/>
            <a:ext cx="14115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Be careful…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4E4932CA-CD8C-4D3D-9F74-29544B79ADF9}"/>
                  </a:ext>
                </a:extLst>
              </p:cNvPr>
              <p:cNvSpPr txBox="1"/>
              <p:nvPr/>
            </p:nvSpPr>
            <p:spPr>
              <a:xfrm>
                <a:off x="3826275" y="3906175"/>
                <a:ext cx="3412986" cy="3134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𝑡𝑎𝑛𝐴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𝑠𝑖𝑛𝐴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𝑐𝑜𝑠𝐴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so it can be directly replaced</a:t>
                </a: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4E4932CA-CD8C-4D3D-9F74-29544B79A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275" y="3906175"/>
                <a:ext cx="3412986" cy="313419"/>
              </a:xfrm>
              <a:prstGeom prst="rect">
                <a:avLst/>
              </a:prstGeom>
              <a:blipFill>
                <a:blip r:embed="rId5"/>
                <a:stretch>
                  <a:fillRect l="-1786" t="-1961" r="-232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CA57DDE-F762-48ED-8396-1E0CB81DA165}"/>
                  </a:ext>
                </a:extLst>
              </p:cNvPr>
              <p:cNvSpPr txBox="1"/>
              <p:nvPr/>
            </p:nvSpPr>
            <p:spPr>
              <a:xfrm>
                <a:off x="3835153" y="4554244"/>
                <a:ext cx="5033639" cy="9597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b="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But</a:t>
                </a:r>
                <a:r>
                  <a:rPr lang="en-US" sz="1400" b="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𝑡𝑎𝑛𝐴𝑡𝑎𝑛𝐵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𝑠𝑖𝑛𝐴𝑠𝑖𝑛𝐵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𝑐𝑜𝑠𝐴𝑐𝑜𝑠𝐵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which contains the product of two sine terms</a:t>
                </a:r>
              </a:p>
              <a:p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Therefore, the sign must be swapped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CA57DDE-F762-48ED-8396-1E0CB81DA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153" y="4554244"/>
                <a:ext cx="5033639" cy="959750"/>
              </a:xfrm>
              <a:prstGeom prst="rect">
                <a:avLst/>
              </a:prstGeom>
              <a:blipFill>
                <a:blip r:embed="rId6"/>
                <a:stretch>
                  <a:fillRect l="-2179" t="-633" b="-10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7E3987A-6E0F-4374-933C-89F28B72BFBB}"/>
              </a:ext>
            </a:extLst>
          </p:cNvPr>
          <p:cNvSpPr txBox="1"/>
          <p:nvPr/>
        </p:nvSpPr>
        <p:spPr>
          <a:xfrm>
            <a:off x="6844685" y="1811044"/>
            <a:ext cx="171339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Replace, being careful of the implied product of two sine terms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011E54D1-2251-4567-A216-C289D5CD1CAA}"/>
              </a:ext>
            </a:extLst>
          </p:cNvPr>
          <p:cNvSpPr/>
          <p:nvPr/>
        </p:nvSpPr>
        <p:spPr>
          <a:xfrm>
            <a:off x="5215631" y="1763697"/>
            <a:ext cx="998737" cy="2219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5E72442A-6E4A-47FB-99FD-20D0BCCA8059}"/>
              </a:ext>
            </a:extLst>
          </p:cNvPr>
          <p:cNvSpPr/>
          <p:nvPr/>
        </p:nvSpPr>
        <p:spPr>
          <a:xfrm>
            <a:off x="5208233" y="2457635"/>
            <a:ext cx="1245833" cy="2219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E9442F2B-59DB-4B45-AEC2-0DB8C2DA7C6C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E9442F2B-59DB-4B45-AEC2-0DB8C2DA7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7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C426A037-BA63-40B5-813C-BFFB64BAC35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C426A037-BA63-40B5-813C-BFFB64BAC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8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B5C576A4-6C4C-40F4-99E1-83705A26B096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B5C576A4-6C4C-40F4-99E1-83705A26B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DE84FC8C-4409-46B3-BBC3-1954F26ADC9B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DE84FC8C-4409-46B3-BBC3-1954F26AD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10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8E5A4FC-BB21-45EA-B7A4-67ADC51F830B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8E5A4FC-BB21-45EA-B7A4-67ADC51F8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11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5C14AEEA-6037-4535-96F4-0BC20D31B437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5C14AEEA-6037-4535-96F4-0BC20D31B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12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835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/>
      <p:bldP spid="19" grpId="1"/>
      <p:bldP spid="3" grpId="0"/>
      <p:bldP spid="3" grpId="1"/>
      <p:bldP spid="21" grpId="0" build="allAtOnce"/>
      <p:bldP spid="22" grpId="0"/>
      <p:bldP spid="23" grpId="0" animBg="1"/>
      <p:bldP spid="23" grpId="1" animBg="1"/>
      <p:bldP spid="24" grpId="0" animBg="1"/>
      <p:bldP spid="2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find and use identities for hyperbolic functions, in a similar way that you can for the regular trigonometric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find the exact value of: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62B0E6-1118-4CC4-BD46-3FCDB9B029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434179" cy="4756212"/>
              </a:xfrm>
              <a:blipFill>
                <a:blip r:embed="rId2"/>
                <a:stretch>
                  <a:fillRect l="-355" t="-769" r="-24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24A69AF6-F10F-43C8-B778-0289E8950239}"/>
                  </a:ext>
                </a:extLst>
              </p:cNvPr>
              <p:cNvSpPr txBox="1"/>
              <p:nvPr/>
            </p:nvSpPr>
            <p:spPr>
              <a:xfrm>
                <a:off x="4261281" y="1617501"/>
                <a:ext cx="194421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24A69AF6-F10F-43C8-B778-0289E8950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281" y="1617501"/>
                <a:ext cx="1944210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E4DAB2A-4472-4ADD-BDA4-BD3F59C5C689}"/>
                  </a:ext>
                </a:extLst>
              </p:cNvPr>
              <p:cNvSpPr txBox="1"/>
              <p:nvPr/>
            </p:nvSpPr>
            <p:spPr>
              <a:xfrm>
                <a:off x="4333782" y="2045109"/>
                <a:ext cx="1944210" cy="637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E4DAB2A-4472-4ADD-BDA4-BD3F59C5C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782" y="2045109"/>
                <a:ext cx="1944210" cy="637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2A60F591-3C66-42D1-BEA1-F095CCDC2B5F}"/>
                  </a:ext>
                </a:extLst>
              </p:cNvPr>
              <p:cNvSpPr txBox="1"/>
              <p:nvPr/>
            </p:nvSpPr>
            <p:spPr>
              <a:xfrm>
                <a:off x="4955219" y="2710934"/>
                <a:ext cx="1410070" cy="514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2A60F591-3C66-42D1-BEA1-F095CCDC2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219" y="2710934"/>
                <a:ext cx="1410070" cy="5142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F5AA2EFC-BDBE-4170-BEBF-44A80EDBF1F6}"/>
                  </a:ext>
                </a:extLst>
              </p:cNvPr>
              <p:cNvSpPr txBox="1"/>
              <p:nvPr/>
            </p:nvSpPr>
            <p:spPr>
              <a:xfrm>
                <a:off x="5017363" y="3350125"/>
                <a:ext cx="1410070" cy="514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F5AA2EFC-BDBE-4170-BEBF-44A80EDBF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363" y="3350125"/>
                <a:ext cx="1410070" cy="5142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552737BF-DA28-47A1-BE82-6B035737A736}"/>
                  </a:ext>
                </a:extLst>
              </p:cNvPr>
              <p:cNvSpPr txBox="1"/>
              <p:nvPr/>
            </p:nvSpPr>
            <p:spPr>
              <a:xfrm>
                <a:off x="4937463" y="3980440"/>
                <a:ext cx="1410070" cy="514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552737BF-DA28-47A1-BE82-6B035737A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463" y="3980440"/>
                <a:ext cx="1410070" cy="5142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45">
            <a:extLst>
              <a:ext uri="{FF2B5EF4-FFF2-40B4-BE49-F238E27FC236}">
                <a16:creationId xmlns:a16="http://schemas.microsoft.com/office/drawing/2014/main" id="{A4A6DB8A-A446-43A1-B61E-4C2F2A5F18A8}"/>
              </a:ext>
            </a:extLst>
          </p:cNvPr>
          <p:cNvSpPr>
            <a:spLocks/>
          </p:cNvSpPr>
          <p:nvPr/>
        </p:nvSpPr>
        <p:spPr bwMode="auto">
          <a:xfrm>
            <a:off x="6157686" y="1777013"/>
            <a:ext cx="129186" cy="61440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74">
                <a:extLst>
                  <a:ext uri="{FF2B5EF4-FFF2-40B4-BE49-F238E27FC236}">
                    <a16:creationId xmlns:a16="http://schemas.microsoft.com/office/drawing/2014/main" id="{E3C71CD6-655F-4FC0-9D51-614B2577B9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96615" y="1861520"/>
                <a:ext cx="2246050" cy="3534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In this question,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 Box 74">
                <a:extLst>
                  <a:ext uri="{FF2B5EF4-FFF2-40B4-BE49-F238E27FC236}">
                    <a16:creationId xmlns:a16="http://schemas.microsoft.com/office/drawing/2014/main" id="{E3C71CD6-655F-4FC0-9D51-614B2577B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6615" y="1861520"/>
                <a:ext cx="2246050" cy="353495"/>
              </a:xfrm>
              <a:prstGeom prst="rect">
                <a:avLst/>
              </a:prstGeom>
              <a:blipFill>
                <a:blip r:embed="rId8"/>
                <a:stretch>
                  <a:fillRect b="-17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45">
            <a:extLst>
              <a:ext uri="{FF2B5EF4-FFF2-40B4-BE49-F238E27FC236}">
                <a16:creationId xmlns:a16="http://schemas.microsoft.com/office/drawing/2014/main" id="{690EB6AC-28EC-4D9A-98F4-148EA9825C53}"/>
              </a:ext>
            </a:extLst>
          </p:cNvPr>
          <p:cNvSpPr>
            <a:spLocks/>
          </p:cNvSpPr>
          <p:nvPr/>
        </p:nvSpPr>
        <p:spPr bwMode="auto">
          <a:xfrm>
            <a:off x="6317484" y="2398450"/>
            <a:ext cx="129186" cy="61440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" name="Arc 45">
            <a:extLst>
              <a:ext uri="{FF2B5EF4-FFF2-40B4-BE49-F238E27FC236}">
                <a16:creationId xmlns:a16="http://schemas.microsoft.com/office/drawing/2014/main" id="{FD56194B-5C91-4D92-83B6-1EE66DF938D5}"/>
              </a:ext>
            </a:extLst>
          </p:cNvPr>
          <p:cNvSpPr>
            <a:spLocks/>
          </p:cNvSpPr>
          <p:nvPr/>
        </p:nvSpPr>
        <p:spPr bwMode="auto">
          <a:xfrm>
            <a:off x="6264218" y="3002132"/>
            <a:ext cx="129186" cy="61440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" name="Arc 45">
            <a:extLst>
              <a:ext uri="{FF2B5EF4-FFF2-40B4-BE49-F238E27FC236}">
                <a16:creationId xmlns:a16="http://schemas.microsoft.com/office/drawing/2014/main" id="{69D18C9A-4A43-4BB5-A1B8-F13CB826292A}"/>
              </a:ext>
            </a:extLst>
          </p:cNvPr>
          <p:cNvSpPr>
            <a:spLocks/>
          </p:cNvSpPr>
          <p:nvPr/>
        </p:nvSpPr>
        <p:spPr bwMode="auto">
          <a:xfrm>
            <a:off x="6273095" y="3659079"/>
            <a:ext cx="129186" cy="614409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" name="Text Box 74">
            <a:extLst>
              <a:ext uri="{FF2B5EF4-FFF2-40B4-BE49-F238E27FC236}">
                <a16:creationId xmlns:a16="http://schemas.microsoft.com/office/drawing/2014/main" id="{7FFA9C24-0E1F-489C-9C70-CB67FC128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6312" y="2562856"/>
            <a:ext cx="9587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Rearrange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Text Box 74">
            <a:extLst>
              <a:ext uri="{FF2B5EF4-FFF2-40B4-BE49-F238E27FC236}">
                <a16:creationId xmlns:a16="http://schemas.microsoft.com/office/drawing/2014/main" id="{5BF85BEA-7097-4576-923D-960F794FE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7534" y="3193170"/>
            <a:ext cx="118072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Square root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1EC19CA7-8C82-4D48-9AB3-2280D11640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709" y="4040096"/>
            <a:ext cx="2350497" cy="25321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74">
                <a:extLst>
                  <a:ext uri="{FF2B5EF4-FFF2-40B4-BE49-F238E27FC236}">
                    <a16:creationId xmlns:a16="http://schemas.microsoft.com/office/drawing/2014/main" id="{6C2BCE71-5A22-4B75-859D-ECFEDE5E38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03146" y="3708074"/>
                <a:ext cx="156247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Remember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Text Box 74">
                <a:extLst>
                  <a:ext uri="{FF2B5EF4-FFF2-40B4-BE49-F238E27FC236}">
                    <a16:creationId xmlns:a16="http://schemas.microsoft.com/office/drawing/2014/main" id="{6C2BCE71-5A22-4B75-859D-ECFEDE5E3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3146" y="3708074"/>
                <a:ext cx="156247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F3B78F4-E155-4D83-9B53-0236B1D347A2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F3B78F4-E155-4D83-9B53-0236B1D34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11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EC69257F-B947-499B-8748-C8FFD95B36F7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EC69257F-B947-499B-8748-C8FFD95B3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12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90EC1703-4C29-4DA3-9593-C00465866E9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90EC1703-4C29-4DA3-9593-C00465866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607BA8A4-44CA-4603-BB6D-66CEAA94283C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607BA8A4-44CA-4603-BB6D-66CEAA942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14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5A369506-62F4-464E-A76D-4FA4CC9EE501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5A369506-62F4-464E-A76D-4FA4CC9EE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15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E87E19A2-9885-465B-A22B-401852782E00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E87E19A2-9885-465B-A22B-401852782E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16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005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 animBg="1"/>
      <p:bldP spid="31" grpId="0"/>
      <p:bldP spid="32" grpId="0" animBg="1"/>
      <p:bldP spid="33" grpId="0" animBg="1"/>
      <p:bldP spid="34" grpId="0" animBg="1"/>
      <p:bldP spid="35" grpId="0"/>
      <p:bldP spid="36" grpId="0"/>
      <p:bldP spid="38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1936</TotalTime>
  <Words>3174</Words>
  <Application>Microsoft Office PowerPoint</Application>
  <PresentationFormat>On-screen Show (4:3)</PresentationFormat>
  <Paragraphs>523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游ゴシック</vt:lpstr>
      <vt:lpstr>游ゴシック Light</vt:lpstr>
      <vt:lpstr>Arial</vt:lpstr>
      <vt:lpstr>Arial Black</vt:lpstr>
      <vt:lpstr>Calibri</vt:lpstr>
      <vt:lpstr>Calibri Light</vt:lpstr>
      <vt:lpstr>Cambria Math</vt:lpstr>
      <vt:lpstr>Comic Sans MS</vt:lpstr>
      <vt:lpstr>Kristen ITC</vt:lpstr>
      <vt:lpstr>Segoe UI Black</vt:lpstr>
      <vt:lpstr>Wingdings</vt:lpstr>
      <vt:lpstr>Office テーマ</vt:lpstr>
      <vt:lpstr>Office Theme</vt:lpstr>
      <vt:lpstr>PowerPoint Presentation</vt:lpstr>
      <vt:lpstr>PowerPoint Presentation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Richard Lawton</cp:lastModifiedBy>
  <cp:revision>380</cp:revision>
  <dcterms:created xsi:type="dcterms:W3CDTF">2017-08-14T15:35:38Z</dcterms:created>
  <dcterms:modified xsi:type="dcterms:W3CDTF">2021-06-22T04:18:24Z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c1703a4-cc6f-4025-8438-815d9f7bd05c_Enabled">
    <vt:lpwstr>True</vt:lpwstr>
  </property>
  <property fmtid="{D5CDD505-2E9C-101B-9397-08002B2CF9AE}" pid="3" name="MSIP_Label_2c1703a4-cc6f-4025-8438-815d9f7bd05c_SiteId">
    <vt:lpwstr>d2b3a7dc-d57e-417f-90ad-149b872e9aa1</vt:lpwstr>
  </property>
  <property fmtid="{D5CDD505-2E9C-101B-9397-08002B2CF9AE}" pid="4" name="MSIP_Label_2c1703a4-cc6f-4025-8438-815d9f7bd05c_Owner">
    <vt:lpwstr>r.lawton_jcd@gemsedu.com</vt:lpwstr>
  </property>
  <property fmtid="{D5CDD505-2E9C-101B-9397-08002B2CF9AE}" pid="5" name="MSIP_Label_2c1703a4-cc6f-4025-8438-815d9f7bd05c_SetDate">
    <vt:lpwstr>2021-06-22T04:18:18.4894883Z</vt:lpwstr>
  </property>
  <property fmtid="{D5CDD505-2E9C-101B-9397-08002B2CF9AE}" pid="6" name="MSIP_Label_2c1703a4-cc6f-4025-8438-815d9f7bd05c_Name">
    <vt:lpwstr>Internal</vt:lpwstr>
  </property>
  <property fmtid="{D5CDD505-2E9C-101B-9397-08002B2CF9AE}" pid="7" name="MSIP_Label_2c1703a4-cc6f-4025-8438-815d9f7bd05c_Application">
    <vt:lpwstr>Microsoft Azure Information Protection</vt:lpwstr>
  </property>
  <property fmtid="{D5CDD505-2E9C-101B-9397-08002B2CF9AE}" pid="8" name="MSIP_Label_2c1703a4-cc6f-4025-8438-815d9f7bd05c_ActionId">
    <vt:lpwstr>fcf3a28d-4af6-416e-8f39-507e498183f3</vt:lpwstr>
  </property>
  <property fmtid="{D5CDD505-2E9C-101B-9397-08002B2CF9AE}" pid="9" name="MSIP_Label_2c1703a4-cc6f-4025-8438-815d9f7bd05c_Extended_MSFT_Method">
    <vt:lpwstr>Automatic</vt:lpwstr>
  </property>
  <property fmtid="{D5CDD505-2E9C-101B-9397-08002B2CF9AE}" pid="10" name="Sensitivity">
    <vt:lpwstr>Internal</vt:lpwstr>
  </property>
</Properties>
</file>